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8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90" d="100"/>
          <a:sy n="90" d="100"/>
        </p:scale>
        <p:origin x="-2232" y="-552"/>
      </p:cViewPr>
      <p:guideLst>
        <p:guide orient="horz" pos="2160"/>
        <p:guide pos="14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08CB-545D-4F32-8A97-9EE42CCC044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503221B-A93E-46A9-B3AE-425B1855F18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08CB-545D-4F32-8A97-9EE42CCC044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3221B-A93E-46A9-B3AE-425B1855F1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08CB-545D-4F32-8A97-9EE42CCC044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3221B-A93E-46A9-B3AE-425B1855F1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1613" y="1471613"/>
            <a:ext cx="8688387" cy="4911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A8D1C-0D8C-48A8-9BA0-F99BED4CF6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cap="none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657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08CB-545D-4F32-8A97-9EE42CCC044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3221B-A93E-46A9-B3AE-425B1855F18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08CB-545D-4F32-8A97-9EE42CCC044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503221B-A93E-46A9-B3AE-425B1855F18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08CB-545D-4F32-8A97-9EE42CCC044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3221B-A93E-46A9-B3AE-425B1855F18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08CB-545D-4F32-8A97-9EE42CCC044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3221B-A93E-46A9-B3AE-425B1855F18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08CB-545D-4F32-8A97-9EE42CCC044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3221B-A93E-46A9-B3AE-425B1855F1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08CB-545D-4F32-8A97-9EE42CCC044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3221B-A93E-46A9-B3AE-425B1855F1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08CB-545D-4F32-8A97-9EE42CCC044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3221B-A93E-46A9-B3AE-425B1855F18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08CB-545D-4F32-8A97-9EE42CCC044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503221B-A93E-46A9-B3AE-425B1855F18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26208CB-545D-4F32-8A97-9EE42CCC044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503221B-A93E-46A9-B3AE-425B1855F1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1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274638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U.S. U17 MNT </a:t>
            </a:r>
            <a:r>
              <a:rPr lang="en-US" dirty="0" smtClean="0"/>
              <a:t>vs. Turkey: </a:t>
            </a:r>
            <a:r>
              <a:rPr lang="en-US" dirty="0"/>
              <a:t>Technical Summary (National A License) </a:t>
            </a: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6858000" y="624840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E2CF28F0-F50E-4D54-9782-38B6557B47F6}" type="slidenum">
              <a:rPr lang="en-US" smtClean="0">
                <a:solidFill>
                  <a:srgbClr val="898989"/>
                </a:solidFill>
              </a:rPr>
              <a:pPr eaLnBrk="1" hangingPunct="1"/>
              <a:t>1</a:t>
            </a:fld>
            <a:endParaRPr lang="en-US" dirty="0" smtClean="0">
              <a:solidFill>
                <a:srgbClr val="898989"/>
              </a:solidFill>
            </a:endParaRPr>
          </a:p>
        </p:txBody>
      </p:sp>
      <p:sp>
        <p:nvSpPr>
          <p:cNvPr id="38917" name="TextBox 2"/>
          <p:cNvSpPr txBox="1">
            <a:spLocks noChangeArrowheads="1"/>
          </p:cNvSpPr>
          <p:nvPr/>
        </p:nvSpPr>
        <p:spPr bwMode="auto">
          <a:xfrm>
            <a:off x="110094" y="1524000"/>
            <a:ext cx="8035925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2800" b="1" dirty="0" smtClean="0"/>
          </a:p>
          <a:p>
            <a:pPr eaLnBrk="1" hangingPunct="1"/>
            <a:r>
              <a:rPr lang="en-US" sz="2800" b="1" dirty="0" smtClean="0"/>
              <a:t>Date:</a:t>
            </a:r>
          </a:p>
          <a:p>
            <a:pPr eaLnBrk="1" hangingPunct="1"/>
            <a:endParaRPr lang="en-US" sz="2800" b="1" dirty="0"/>
          </a:p>
          <a:p>
            <a:pPr eaLnBrk="1" hangingPunct="1"/>
            <a:endParaRPr lang="en-US" sz="2800" b="1" dirty="0" smtClean="0"/>
          </a:p>
          <a:p>
            <a:pPr eaLnBrk="1" hangingPunct="1"/>
            <a:endParaRPr lang="en-US" sz="2800" b="1" dirty="0"/>
          </a:p>
          <a:p>
            <a:pPr eaLnBrk="1" hangingPunct="1"/>
            <a:r>
              <a:rPr lang="en-US" sz="2800" b="1" dirty="0" smtClean="0"/>
              <a:t>Analysis By:</a:t>
            </a:r>
            <a:endParaRPr lang="en-US" sz="2800" b="1" dirty="0"/>
          </a:p>
        </p:txBody>
      </p:sp>
      <p:sp>
        <p:nvSpPr>
          <p:cNvPr id="38929" name="TextBox 9"/>
          <p:cNvSpPr txBox="1">
            <a:spLocks noChangeArrowheads="1"/>
          </p:cNvSpPr>
          <p:nvPr/>
        </p:nvSpPr>
        <p:spPr bwMode="auto">
          <a:xfrm>
            <a:off x="7815263" y="6640513"/>
            <a:ext cx="1590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800" dirty="0">
                <a:solidFill>
                  <a:schemeClr val="bg1"/>
                </a:solidFill>
              </a:rPr>
              <a:t>D. Chesler </a:t>
            </a:r>
            <a:r>
              <a:rPr lang="en-US" sz="800" dirty="0" smtClean="0">
                <a:solidFill>
                  <a:schemeClr val="bg1"/>
                </a:solidFill>
              </a:rPr>
              <a:t>Jan. 2014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5107136"/>
            <a:ext cx="8305800" cy="1143000"/>
          </a:xfrm>
          <a:prstGeom prst="rect">
            <a:avLst/>
          </a:prstGeom>
        </p:spPr>
        <p:txBody>
          <a:bodyPr bIns="91440" anchor="b" anchorCtr="0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en-US" dirty="0" smtClean="0"/>
              <a:t>Technical Summary Due June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32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57978" y="2207568"/>
            <a:ext cx="4524270" cy="39646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228600" y="-1311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/>
            </a:r>
            <a:b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</a:br>
            <a: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Part II: DEFENDING ANALYSIS – FRANCE  Attacking Team Shape</a:t>
            </a: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6858000" y="624840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E2CF28F0-F50E-4D54-9782-38B6557B47F6}" type="slidenum">
              <a:rPr lang="en-US" smtClean="0">
                <a:solidFill>
                  <a:srgbClr val="898989"/>
                </a:solidFill>
              </a:rPr>
              <a:pPr eaLnBrk="1" hangingPunct="1"/>
              <a:t>10</a:t>
            </a:fld>
            <a:endParaRPr lang="en-US" dirty="0" smtClean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5" y="1246188"/>
            <a:ext cx="4111625" cy="53070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920" name="TextBox 14"/>
          <p:cNvSpPr txBox="1">
            <a:spLocks noChangeArrowheads="1"/>
          </p:cNvSpPr>
          <p:nvPr/>
        </p:nvSpPr>
        <p:spPr bwMode="auto">
          <a:xfrm>
            <a:off x="4221645" y="1346330"/>
            <a:ext cx="49657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Place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the </a:t>
            </a:r>
            <a:r>
              <a:rPr lang="en-US" sz="1000" b="1" dirty="0" smtClean="0">
                <a:solidFill>
                  <a:srgbClr val="C00000"/>
                </a:solidFill>
                <a:sym typeface="Wingdings" pitchFamily="2" charset="2"/>
              </a:rPr>
              <a:t>Turkey starting </a:t>
            </a:r>
            <a:r>
              <a:rPr lang="en-US" sz="1000" b="1" dirty="0">
                <a:solidFill>
                  <a:srgbClr val="C00000"/>
                </a:solidFill>
                <a:sym typeface="Wingdings" pitchFamily="2" charset="2"/>
              </a:rPr>
              <a:t>line-up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into the field diagram.  </a:t>
            </a:r>
            <a:endParaRPr lang="en-US" sz="1000" dirty="0" smtClean="0">
              <a:solidFill>
                <a:srgbClr val="C00000"/>
              </a:solidFill>
              <a:sym typeface="Wingdings" pitchFamily="2" charset="2"/>
            </a:endParaRPr>
          </a:p>
          <a:p>
            <a:pPr eaLnBrk="1" hangingPunct="1"/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    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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Include Jersey # and Names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/>
            </a:r>
            <a:br>
              <a:rPr lang="en-US" sz="1000" dirty="0">
                <a:solidFill>
                  <a:srgbClr val="C00000"/>
                </a:solidFill>
                <a:sym typeface="Wingdings" pitchFamily="2" charset="2"/>
              </a:rPr>
            </a:b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      Include </a:t>
            </a:r>
            <a:r>
              <a:rPr lang="en-US" sz="1000" b="1" dirty="0">
                <a:solidFill>
                  <a:srgbClr val="C00000"/>
                </a:solidFill>
                <a:sym typeface="Wingdings" pitchFamily="2" charset="2"/>
              </a:rPr>
              <a:t>tactical arrows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representing the attacking roles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.</a:t>
            </a:r>
          </a:p>
          <a:p>
            <a:pPr eaLnBrk="1" hangingPunct="1"/>
            <a:r>
              <a:rPr lang="en-US" sz="1000" b="1" dirty="0" smtClean="0">
                <a:solidFill>
                  <a:srgbClr val="C00000"/>
                </a:solidFill>
                <a:sym typeface="Wingdings" pitchFamily="2" charset="2"/>
              </a:rPr>
              <a:t>   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 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In the space below describe the system of play/variations/substitutions in this </a:t>
            </a:r>
          </a:p>
          <a:p>
            <a:pPr eaLnBrk="1" hangingPunct="1"/>
            <a:r>
              <a:rPr lang="en-US" sz="1000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              match (use the back of the page if needed.</a:t>
            </a:r>
            <a:endParaRPr lang="en-US" sz="1000" b="1" dirty="0">
              <a:solidFill>
                <a:srgbClr val="C00000"/>
              </a:solidFill>
            </a:endParaRPr>
          </a:p>
        </p:txBody>
      </p:sp>
      <p:sp>
        <p:nvSpPr>
          <p:cNvPr id="38922" name="TextBox 4"/>
          <p:cNvSpPr txBox="1">
            <a:spLocks noChangeArrowheads="1"/>
          </p:cNvSpPr>
          <p:nvPr/>
        </p:nvSpPr>
        <p:spPr bwMode="auto">
          <a:xfrm>
            <a:off x="4233862" y="1140828"/>
            <a:ext cx="22431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400" b="1" u="sng" dirty="0" smtClean="0"/>
              <a:t>I. TEAM SYSTEM</a:t>
            </a:r>
            <a:endParaRPr lang="en-US" sz="1400" b="1" u="sng" dirty="0"/>
          </a:p>
        </p:txBody>
      </p:sp>
      <p:sp>
        <p:nvSpPr>
          <p:cNvPr id="38929" name="TextBox 9"/>
          <p:cNvSpPr txBox="1">
            <a:spLocks noChangeArrowheads="1"/>
          </p:cNvSpPr>
          <p:nvPr/>
        </p:nvSpPr>
        <p:spPr bwMode="auto">
          <a:xfrm>
            <a:off x="7815263" y="6640513"/>
            <a:ext cx="1590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800" dirty="0">
                <a:solidFill>
                  <a:schemeClr val="bg1"/>
                </a:solidFill>
              </a:rPr>
              <a:t>D. Chesler </a:t>
            </a:r>
            <a:r>
              <a:rPr lang="en-US" sz="800" dirty="0" smtClean="0">
                <a:solidFill>
                  <a:schemeClr val="bg1"/>
                </a:solidFill>
              </a:rPr>
              <a:t>Jan. 2014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4" name="Isosceles Triangle 13"/>
          <p:cNvSpPr/>
          <p:nvPr/>
        </p:nvSpPr>
        <p:spPr>
          <a:xfrm>
            <a:off x="-1219202" y="762000"/>
            <a:ext cx="274663" cy="253424"/>
          </a:xfrm>
          <a:prstGeom prst="triangl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-1257299" y="838200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1</a:t>
            </a:r>
          </a:p>
        </p:txBody>
      </p:sp>
      <p:sp>
        <p:nvSpPr>
          <p:cNvPr id="16" name="Isosceles Triangle 15"/>
          <p:cNvSpPr/>
          <p:nvPr/>
        </p:nvSpPr>
        <p:spPr>
          <a:xfrm>
            <a:off x="-1066802" y="56365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-1104899" y="57127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11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19" name="Isosceles Triangle 18"/>
          <p:cNvSpPr/>
          <p:nvPr/>
        </p:nvSpPr>
        <p:spPr>
          <a:xfrm>
            <a:off x="-1066802" y="50269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-1104899" y="51031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10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-1066802" y="46459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-1104899" y="47221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3" name="Isosceles Triangle 22"/>
          <p:cNvSpPr/>
          <p:nvPr/>
        </p:nvSpPr>
        <p:spPr>
          <a:xfrm>
            <a:off x="-1066802" y="41887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-1104899" y="42649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5" name="Isosceles Triangle 24"/>
          <p:cNvSpPr/>
          <p:nvPr/>
        </p:nvSpPr>
        <p:spPr>
          <a:xfrm>
            <a:off x="-1066802" y="37315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-1104899" y="38077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27" name="Isosceles Triangle 26"/>
          <p:cNvSpPr/>
          <p:nvPr/>
        </p:nvSpPr>
        <p:spPr>
          <a:xfrm>
            <a:off x="-1066802" y="32743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-1104899" y="33505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9" name="Isosceles Triangle 28"/>
          <p:cNvSpPr/>
          <p:nvPr/>
        </p:nvSpPr>
        <p:spPr>
          <a:xfrm>
            <a:off x="-1066802" y="26647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-1104899" y="27409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31" name="Isosceles Triangle 30"/>
          <p:cNvSpPr/>
          <p:nvPr/>
        </p:nvSpPr>
        <p:spPr>
          <a:xfrm>
            <a:off x="-1066802" y="21313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-1104899" y="22075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3" name="Isosceles Triangle 32"/>
          <p:cNvSpPr/>
          <p:nvPr/>
        </p:nvSpPr>
        <p:spPr>
          <a:xfrm>
            <a:off x="-1066802" y="17503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-1104899" y="18265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5" name="Isosceles Triangle 34"/>
          <p:cNvSpPr/>
          <p:nvPr/>
        </p:nvSpPr>
        <p:spPr>
          <a:xfrm>
            <a:off x="-1066802" y="1371600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-1096715" y="1394192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37910" y="2176790"/>
            <a:ext cx="23214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Turkey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U17MNT - System of Play: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66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104710" y="-17166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/>
            </a:r>
            <a:b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</a:br>
            <a: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Part </a:t>
            </a:r>
            <a:r>
              <a:rPr lang="en-US" sz="3100" i="1" dirty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II: DEFENDING </a:t>
            </a:r>
            <a: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ANALYSIS – System of Play/Strategy/Tactical Variations </a:t>
            </a: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6858000" y="624840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E2CF28F0-F50E-4D54-9782-38B6557B47F6}" type="slidenum">
              <a:rPr lang="en-US" smtClean="0">
                <a:solidFill>
                  <a:srgbClr val="898989"/>
                </a:solidFill>
              </a:rPr>
              <a:pPr eaLnBrk="1" hangingPunct="1"/>
              <a:t>11</a:t>
            </a:fld>
            <a:endParaRPr lang="en-US" dirty="0" smtClean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412" y="1625024"/>
            <a:ext cx="3733800" cy="50306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926" name="TextBox 14"/>
          <p:cNvSpPr txBox="1">
            <a:spLocks noChangeArrowheads="1"/>
          </p:cNvSpPr>
          <p:nvPr/>
        </p:nvSpPr>
        <p:spPr bwMode="auto">
          <a:xfrm>
            <a:off x="50223" y="917138"/>
            <a:ext cx="902493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Place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the </a:t>
            </a:r>
            <a:r>
              <a:rPr lang="en-US" sz="1000" b="1" dirty="0" smtClean="0">
                <a:solidFill>
                  <a:srgbClr val="C00000"/>
                </a:solidFill>
                <a:sym typeface="Wingdings" pitchFamily="2" charset="2"/>
              </a:rPr>
              <a:t>U.S. U17MNT </a:t>
            </a:r>
            <a:r>
              <a:rPr lang="en-US" sz="1000" b="1" dirty="0" smtClean="0">
                <a:solidFill>
                  <a:srgbClr val="C00000"/>
                </a:solidFill>
                <a:sym typeface="Wingdings" pitchFamily="2" charset="2"/>
              </a:rPr>
              <a:t>line-up in </a:t>
            </a:r>
            <a:r>
              <a:rPr lang="en-US" sz="1000" b="1" dirty="0" smtClean="0">
                <a:solidFill>
                  <a:srgbClr val="C00000"/>
                </a:solidFill>
                <a:sym typeface="Wingdings" pitchFamily="2" charset="2"/>
              </a:rPr>
              <a:t>the diagrams. </a:t>
            </a:r>
            <a:r>
              <a:rPr lang="en-US" sz="1000" b="1" dirty="0">
                <a:solidFill>
                  <a:srgbClr val="C00000"/>
                </a:solidFill>
                <a:sym typeface="Wingdings" pitchFamily="2" charset="2"/>
              </a:rPr>
              <a:t>U</a:t>
            </a:r>
            <a:r>
              <a:rPr lang="en-US" sz="1000" b="1" dirty="0" smtClean="0">
                <a:solidFill>
                  <a:srgbClr val="C00000"/>
                </a:solidFill>
                <a:sym typeface="Wingdings" pitchFamily="2" charset="2"/>
              </a:rPr>
              <a:t>sing Tactical Arrows to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represent their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defensive roles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diagraming the teams </a:t>
            </a:r>
            <a:r>
              <a:rPr lang="en-US" sz="1000" dirty="0">
                <a:solidFill>
                  <a:srgbClr val="C00000"/>
                </a:solidFill>
                <a:sym typeface="Wingdings"/>
              </a:rPr>
              <a:t>defensive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variations </a:t>
            </a:r>
            <a:r>
              <a:rPr lang="en-US" sz="1000" dirty="0">
                <a:solidFill>
                  <a:srgbClr val="C00000"/>
                </a:solidFill>
                <a:sym typeface="Wingdings"/>
              </a:rPr>
              <a:t>in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system of play/tactics/strategy/lines </a:t>
            </a:r>
            <a:r>
              <a:rPr lang="en-US" sz="1000" dirty="0">
                <a:solidFill>
                  <a:srgbClr val="C00000"/>
                </a:solidFill>
                <a:sym typeface="Wingdings"/>
              </a:rPr>
              <a:t>of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confrontation.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 Include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Jersey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#s both teams: All 11 players of both teams and show the location of the ball. Include any of these variations in your descriptive analysis to follow.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   </a:t>
            </a:r>
          </a:p>
          <a:p>
            <a:pPr eaLnBrk="1" hangingPunct="1"/>
            <a:r>
              <a:rPr lang="en-US" sz="1000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                </a:t>
            </a:r>
            <a:r>
              <a:rPr lang="en-US" sz="1000" b="1" u="sng" dirty="0" smtClean="0">
                <a:solidFill>
                  <a:srgbClr val="C00000"/>
                </a:solidFill>
              </a:rPr>
              <a:t>         </a:t>
            </a:r>
          </a:p>
        </p:txBody>
      </p:sp>
      <p:sp>
        <p:nvSpPr>
          <p:cNvPr id="38929" name="TextBox 9"/>
          <p:cNvSpPr txBox="1">
            <a:spLocks noChangeArrowheads="1"/>
          </p:cNvSpPr>
          <p:nvPr/>
        </p:nvSpPr>
        <p:spPr bwMode="auto">
          <a:xfrm>
            <a:off x="7815263" y="6640513"/>
            <a:ext cx="1590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800" dirty="0">
                <a:solidFill>
                  <a:schemeClr val="bg1"/>
                </a:solidFill>
              </a:rPr>
              <a:t>D. Chesler </a:t>
            </a:r>
            <a:r>
              <a:rPr lang="en-US" sz="800" dirty="0" smtClean="0">
                <a:solidFill>
                  <a:schemeClr val="bg1"/>
                </a:solidFill>
              </a:rPr>
              <a:t>Jan. 2014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4" name="Isosceles Triangle 13"/>
          <p:cNvSpPr/>
          <p:nvPr/>
        </p:nvSpPr>
        <p:spPr>
          <a:xfrm>
            <a:off x="-1219202" y="762000"/>
            <a:ext cx="274663" cy="253424"/>
          </a:xfrm>
          <a:prstGeom prst="triangl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-1257299" y="838200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1</a:t>
            </a:r>
          </a:p>
        </p:txBody>
      </p:sp>
      <p:sp>
        <p:nvSpPr>
          <p:cNvPr id="16" name="Isosceles Triangle 15"/>
          <p:cNvSpPr/>
          <p:nvPr/>
        </p:nvSpPr>
        <p:spPr>
          <a:xfrm>
            <a:off x="-1066802" y="56365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-1104899" y="57127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11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19" name="Isosceles Triangle 18"/>
          <p:cNvSpPr/>
          <p:nvPr/>
        </p:nvSpPr>
        <p:spPr>
          <a:xfrm>
            <a:off x="-1066802" y="50269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-1104899" y="51031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10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-1066802" y="46459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-1104899" y="47221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3" name="Isosceles Triangle 22"/>
          <p:cNvSpPr/>
          <p:nvPr/>
        </p:nvSpPr>
        <p:spPr>
          <a:xfrm>
            <a:off x="-1066802" y="41887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-1104899" y="42649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5" name="Isosceles Triangle 24"/>
          <p:cNvSpPr/>
          <p:nvPr/>
        </p:nvSpPr>
        <p:spPr>
          <a:xfrm>
            <a:off x="-1066802" y="37315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-1104899" y="38077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27" name="Isosceles Triangle 26"/>
          <p:cNvSpPr/>
          <p:nvPr/>
        </p:nvSpPr>
        <p:spPr>
          <a:xfrm>
            <a:off x="-1066802" y="32743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-1104899" y="33505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9" name="Isosceles Triangle 28"/>
          <p:cNvSpPr/>
          <p:nvPr/>
        </p:nvSpPr>
        <p:spPr>
          <a:xfrm>
            <a:off x="-1066802" y="26647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-1104899" y="27409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31" name="Isosceles Triangle 30"/>
          <p:cNvSpPr/>
          <p:nvPr/>
        </p:nvSpPr>
        <p:spPr>
          <a:xfrm>
            <a:off x="-1066802" y="21313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-1104899" y="22075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3" name="Isosceles Triangle 32"/>
          <p:cNvSpPr/>
          <p:nvPr/>
        </p:nvSpPr>
        <p:spPr>
          <a:xfrm>
            <a:off x="-1066802" y="17503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-1104899" y="18265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5" name="Isosceles Triangle 34"/>
          <p:cNvSpPr/>
          <p:nvPr/>
        </p:nvSpPr>
        <p:spPr>
          <a:xfrm>
            <a:off x="-1066802" y="1371600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-1096715" y="1394192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2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1597054"/>
            <a:ext cx="3813958" cy="50306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2442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241005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/>
            </a:r>
            <a:b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</a:br>
            <a: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Part II: DEFENDING ANALYSIS- FUNCTIONAL GROUPS</a:t>
            </a: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6553200" y="6389688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E2CF28F0-F50E-4D54-9782-38B6557B47F6}" type="slidenum">
              <a:rPr lang="en-US" smtClean="0">
                <a:solidFill>
                  <a:srgbClr val="898989"/>
                </a:solidFill>
              </a:rPr>
              <a:pPr eaLnBrk="1" hangingPunct="1"/>
              <a:t>12</a:t>
            </a:fld>
            <a:endParaRPr lang="en-US" smtClean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600200"/>
            <a:ext cx="3825875" cy="49381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923" name="TextBox 11"/>
          <p:cNvSpPr txBox="1">
            <a:spLocks noChangeArrowheads="1"/>
          </p:cNvSpPr>
          <p:nvPr/>
        </p:nvSpPr>
        <p:spPr bwMode="auto">
          <a:xfrm>
            <a:off x="4247814" y="2862263"/>
            <a:ext cx="47437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400" b="1" u="sng" dirty="0"/>
              <a:t>GROUP </a:t>
            </a:r>
            <a:r>
              <a:rPr lang="en-US" sz="1400" b="1" u="sng" dirty="0" smtClean="0"/>
              <a:t>FUNCTIONS</a:t>
            </a:r>
            <a:r>
              <a:rPr lang="en-US" sz="1400" b="1" dirty="0" smtClean="0"/>
              <a:t>: Midfielders + Backs</a:t>
            </a:r>
            <a:endParaRPr lang="en-US" sz="1400" b="1" dirty="0"/>
          </a:p>
        </p:txBody>
      </p:sp>
      <p:sp>
        <p:nvSpPr>
          <p:cNvPr id="38925" name="TextBox 13"/>
          <p:cNvSpPr txBox="1">
            <a:spLocks noChangeArrowheads="1"/>
          </p:cNvSpPr>
          <p:nvPr/>
        </p:nvSpPr>
        <p:spPr bwMode="auto">
          <a:xfrm>
            <a:off x="4300538" y="4995863"/>
            <a:ext cx="4767262" cy="1446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100" dirty="0" smtClean="0">
                <a:solidFill>
                  <a:srgbClr val="C00000"/>
                </a:solidFill>
              </a:rPr>
              <a:t>Backs + Goalkeeper Roles and Functions:</a:t>
            </a:r>
          </a:p>
          <a:p>
            <a:pPr eaLnBrk="1" hangingPunct="1"/>
            <a:endParaRPr lang="en-US" sz="1100" dirty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/>
          </a:p>
        </p:txBody>
      </p:sp>
      <p:sp>
        <p:nvSpPr>
          <p:cNvPr id="38926" name="TextBox 14"/>
          <p:cNvSpPr txBox="1">
            <a:spLocks noChangeArrowheads="1"/>
          </p:cNvSpPr>
          <p:nvPr/>
        </p:nvSpPr>
        <p:spPr bwMode="auto">
          <a:xfrm>
            <a:off x="4224338" y="4648200"/>
            <a:ext cx="47672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400" b="1" u="sng" dirty="0" smtClean="0"/>
              <a:t>GROUP FUNCTIONS</a:t>
            </a:r>
            <a:r>
              <a:rPr lang="en-US" sz="1400" b="1" dirty="0" smtClean="0"/>
              <a:t>: Backs + Goalkeeper</a:t>
            </a:r>
            <a:endParaRPr lang="en-US" sz="1400" b="1" dirty="0"/>
          </a:p>
        </p:txBody>
      </p:sp>
      <p:sp>
        <p:nvSpPr>
          <p:cNvPr id="38927" name="TextBox 15"/>
          <p:cNvSpPr txBox="1">
            <a:spLocks noChangeArrowheads="1"/>
          </p:cNvSpPr>
          <p:nvPr/>
        </p:nvSpPr>
        <p:spPr bwMode="auto">
          <a:xfrm>
            <a:off x="4332287" y="3201650"/>
            <a:ext cx="4735513" cy="1446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100" dirty="0" smtClean="0">
                <a:solidFill>
                  <a:srgbClr val="C00000"/>
                </a:solidFill>
              </a:rPr>
              <a:t>Midfielders + Backs Roles and Functions:</a:t>
            </a:r>
          </a:p>
          <a:p>
            <a:pPr eaLnBrk="1" hangingPunct="1"/>
            <a:endParaRPr lang="en-US" sz="1100" dirty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 smtClean="0"/>
          </a:p>
        </p:txBody>
      </p:sp>
      <p:sp>
        <p:nvSpPr>
          <p:cNvPr id="38929" name="TextBox 9"/>
          <p:cNvSpPr txBox="1">
            <a:spLocks noChangeArrowheads="1"/>
          </p:cNvSpPr>
          <p:nvPr/>
        </p:nvSpPr>
        <p:spPr bwMode="auto">
          <a:xfrm>
            <a:off x="7815263" y="6640513"/>
            <a:ext cx="1590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800" dirty="0">
                <a:solidFill>
                  <a:schemeClr val="bg1"/>
                </a:solidFill>
              </a:rPr>
              <a:t>D. Chesler  </a:t>
            </a:r>
            <a:r>
              <a:rPr lang="en-US" sz="800" dirty="0" smtClean="0">
                <a:solidFill>
                  <a:schemeClr val="bg1"/>
                </a:solidFill>
              </a:rPr>
              <a:t>Jan. 2014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4" name="TextBox 11"/>
          <p:cNvSpPr txBox="1">
            <a:spLocks noChangeArrowheads="1"/>
          </p:cNvSpPr>
          <p:nvPr/>
        </p:nvSpPr>
        <p:spPr bwMode="auto">
          <a:xfrm>
            <a:off x="4247814" y="1066800"/>
            <a:ext cx="47437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400" b="1" u="sng" dirty="0"/>
              <a:t>GROUP </a:t>
            </a:r>
            <a:r>
              <a:rPr lang="en-US" sz="1400" b="1" u="sng" dirty="0" smtClean="0"/>
              <a:t>FUNCTIONS</a:t>
            </a:r>
            <a:r>
              <a:rPr lang="en-US" sz="1400" b="1" dirty="0" smtClean="0"/>
              <a:t>: Midfielders + Forwards</a:t>
            </a:r>
            <a:endParaRPr lang="en-US" sz="1400" b="1" dirty="0"/>
          </a:p>
        </p:txBody>
      </p:sp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316412" y="1405354"/>
            <a:ext cx="4735513" cy="127727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100" dirty="0" smtClean="0">
                <a:solidFill>
                  <a:srgbClr val="C00000"/>
                </a:solidFill>
              </a:rPr>
              <a:t>Midfielders + Forwards Roles and Functions:</a:t>
            </a:r>
            <a:endParaRPr lang="en-US" sz="1100" dirty="0">
              <a:solidFill>
                <a:srgbClr val="C00000"/>
              </a:solidFill>
            </a:endParaRPr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152400" y="1066800"/>
            <a:ext cx="40386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C00000"/>
                </a:solidFill>
                <a:latin typeface="Arial"/>
                <a:cs typeface="Arial"/>
              </a:rPr>
              <a:t>Diagram below </a:t>
            </a:r>
            <a:r>
              <a:rPr lang="en-US" sz="900" b="1" u="sng" dirty="0" smtClean="0">
                <a:solidFill>
                  <a:srgbClr val="C00000"/>
                </a:solidFill>
                <a:latin typeface="Arial"/>
                <a:cs typeface="Arial"/>
              </a:rPr>
              <a:t>one</a:t>
            </a:r>
            <a:r>
              <a:rPr lang="en-US" sz="900" dirty="0" smtClean="0">
                <a:solidFill>
                  <a:srgbClr val="C00000"/>
                </a:solidFill>
                <a:latin typeface="Arial"/>
                <a:cs typeface="Arial"/>
              </a:rPr>
              <a:t> of the functional groups using tactical arrows (include ball position &amp; opposition). Describe the Functions of the other two groups in defending</a:t>
            </a:r>
            <a:r>
              <a:rPr lang="en-US" sz="800" dirty="0" smtClean="0">
                <a:solidFill>
                  <a:srgbClr val="C00000"/>
                </a:solidFill>
                <a:latin typeface="Arial"/>
                <a:cs typeface="Arial"/>
              </a:rPr>
              <a:t>.</a:t>
            </a:r>
            <a:endParaRPr lang="en-US" sz="800" dirty="0">
              <a:solidFill>
                <a:srgbClr val="C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6824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37214" y="-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/>
            </a:r>
            <a:b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</a:br>
            <a: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Part II: DEFENDING ANALYSIS BY REGIONS</a:t>
            </a: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6553200" y="6389688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E2CF28F0-F50E-4D54-9782-38B6557B47F6}" type="slidenum">
              <a:rPr lang="en-US" smtClean="0">
                <a:solidFill>
                  <a:srgbClr val="898989"/>
                </a:solidFill>
              </a:rPr>
              <a:pPr eaLnBrk="1" hangingPunct="1"/>
              <a:t>13</a:t>
            </a:fld>
            <a:endParaRPr lang="en-US" smtClean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5" y="1246188"/>
            <a:ext cx="4111625" cy="53070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918" name="TextBox 14"/>
          <p:cNvSpPr txBox="1">
            <a:spLocks noChangeArrowheads="1"/>
          </p:cNvSpPr>
          <p:nvPr/>
        </p:nvSpPr>
        <p:spPr bwMode="auto">
          <a:xfrm>
            <a:off x="4233863" y="1550987"/>
            <a:ext cx="48339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Use a diagram and an explanation below to describe  the positioning of the U.S. U17MNT team in order to defend the opponent and the ball in position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 Include the opposition, numbers and positioning in relation to the ball/opponent/team mates.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38926" name="TextBox 14"/>
          <p:cNvSpPr txBox="1">
            <a:spLocks noChangeArrowheads="1"/>
          </p:cNvSpPr>
          <p:nvPr/>
        </p:nvSpPr>
        <p:spPr bwMode="auto">
          <a:xfrm>
            <a:off x="4244974" y="1293812"/>
            <a:ext cx="48228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400" b="1" u="sng" dirty="0" smtClean="0"/>
              <a:t>ATTACKING HALF: Confronting the opponent</a:t>
            </a:r>
            <a:endParaRPr lang="en-US" sz="1400" b="1" u="sng" dirty="0"/>
          </a:p>
        </p:txBody>
      </p:sp>
      <p:sp>
        <p:nvSpPr>
          <p:cNvPr id="38929" name="TextBox 9"/>
          <p:cNvSpPr txBox="1">
            <a:spLocks noChangeArrowheads="1"/>
          </p:cNvSpPr>
          <p:nvPr/>
        </p:nvSpPr>
        <p:spPr bwMode="auto">
          <a:xfrm>
            <a:off x="7815263" y="6640513"/>
            <a:ext cx="1590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800" dirty="0">
                <a:solidFill>
                  <a:schemeClr val="bg1"/>
                </a:solidFill>
              </a:rPr>
              <a:t>D. Chesler  </a:t>
            </a:r>
            <a:r>
              <a:rPr lang="en-US" sz="800" dirty="0" smtClean="0">
                <a:solidFill>
                  <a:schemeClr val="bg1"/>
                </a:solidFill>
              </a:rPr>
              <a:t>Jan. 2014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0" y="1905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sym typeface="Wingdings"/>
              </a:rPr>
              <a:t>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886200" y="2101334"/>
            <a:ext cx="76200" cy="1846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0" y="47244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sym typeface="Wingdings"/>
              </a:rPr>
              <a:t>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0" name="TextBox 14"/>
          <p:cNvSpPr txBox="1">
            <a:spLocks noChangeArrowheads="1"/>
          </p:cNvSpPr>
          <p:nvPr/>
        </p:nvSpPr>
        <p:spPr bwMode="auto">
          <a:xfrm>
            <a:off x="4287391" y="1066800"/>
            <a:ext cx="4833937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300" dirty="0" smtClean="0">
                <a:solidFill>
                  <a:srgbClr val="C00000"/>
                </a:solidFill>
                <a:sym typeface="Wingdings" pitchFamily="2" charset="2"/>
              </a:rPr>
              <a:t>Diagram the following</a:t>
            </a:r>
            <a:r>
              <a:rPr lang="en-US" sz="1300" dirty="0" smtClean="0">
                <a:solidFill>
                  <a:srgbClr val="FF0000"/>
                </a:solidFill>
                <a:sym typeface="Wingdings" pitchFamily="2" charset="2"/>
              </a:rPr>
              <a:t>:</a:t>
            </a:r>
            <a:endParaRPr lang="en-US" sz="13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5800" y="2209800"/>
            <a:ext cx="4267200" cy="41910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49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24809" y="-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/>
            </a:r>
            <a:b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</a:br>
            <a: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Part II: DEFENDING ANALYSIS BY REGIONS</a:t>
            </a: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6553200" y="6389688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E2CF28F0-F50E-4D54-9782-38B6557B47F6}" type="slidenum">
              <a:rPr lang="en-US" smtClean="0">
                <a:solidFill>
                  <a:srgbClr val="898989"/>
                </a:solidFill>
              </a:rPr>
              <a:pPr eaLnBrk="1" hangingPunct="1"/>
              <a:t>14</a:t>
            </a:fld>
            <a:endParaRPr lang="en-US" smtClean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5" y="1246188"/>
            <a:ext cx="4111625" cy="53070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929" name="TextBox 9"/>
          <p:cNvSpPr txBox="1">
            <a:spLocks noChangeArrowheads="1"/>
          </p:cNvSpPr>
          <p:nvPr/>
        </p:nvSpPr>
        <p:spPr bwMode="auto">
          <a:xfrm>
            <a:off x="7815263" y="6640513"/>
            <a:ext cx="1590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800" dirty="0">
                <a:solidFill>
                  <a:schemeClr val="bg1"/>
                </a:solidFill>
              </a:rPr>
              <a:t>D. Chesler  </a:t>
            </a:r>
            <a:r>
              <a:rPr lang="en-US" sz="800" dirty="0" smtClean="0">
                <a:solidFill>
                  <a:schemeClr val="bg1"/>
                </a:solidFill>
              </a:rPr>
              <a:t>Jan. 2014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9" name="TextBox 14"/>
          <p:cNvSpPr txBox="1">
            <a:spLocks noChangeArrowheads="1"/>
          </p:cNvSpPr>
          <p:nvPr/>
        </p:nvSpPr>
        <p:spPr bwMode="auto">
          <a:xfrm>
            <a:off x="4298681" y="1660267"/>
            <a:ext cx="483393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Use a diagram and an explanation below to describe the positioning of the U.S. U17MNT when defending the ball in location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. Include the entire team in this diagram plus the </a:t>
            </a:r>
            <a:r>
              <a:rPr lang="en-US" sz="1000" dirty="0">
                <a:solidFill>
                  <a:srgbClr val="C00000"/>
                </a:solidFill>
                <a:sym typeface="Wingdings"/>
              </a:rPr>
              <a:t>opposition, numbers and positioning in relation to the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ball/opponent/team mates.</a:t>
            </a:r>
            <a:endParaRPr lang="en-US" sz="1000" dirty="0">
              <a:solidFill>
                <a:srgbClr val="C00000"/>
              </a:solidFill>
            </a:endParaRPr>
          </a:p>
          <a:p>
            <a:pPr eaLnBrk="1" hangingPunct="1"/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4724400"/>
            <a:ext cx="30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sym typeface="Wingdings"/>
              </a:rPr>
              <a:t>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28600" y="5257800"/>
            <a:ext cx="76200" cy="1846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4"/>
          <p:cNvSpPr txBox="1">
            <a:spLocks noChangeArrowheads="1"/>
          </p:cNvSpPr>
          <p:nvPr/>
        </p:nvSpPr>
        <p:spPr bwMode="auto">
          <a:xfrm>
            <a:off x="4287391" y="1066800"/>
            <a:ext cx="4833937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300" dirty="0" smtClean="0">
                <a:solidFill>
                  <a:srgbClr val="C00000"/>
                </a:solidFill>
                <a:sym typeface="Wingdings" pitchFamily="2" charset="2"/>
              </a:rPr>
              <a:t>Diagram the following</a:t>
            </a:r>
            <a:r>
              <a:rPr lang="en-US" sz="1300" dirty="0" smtClean="0">
                <a:solidFill>
                  <a:srgbClr val="FF0000"/>
                </a:solidFill>
                <a:sym typeface="Wingdings" pitchFamily="2" charset="2"/>
              </a:rPr>
              <a:t>: </a:t>
            </a:r>
            <a:endParaRPr lang="en-US" sz="1300" dirty="0">
              <a:solidFill>
                <a:srgbClr val="FF0000"/>
              </a:solidFill>
            </a:endParaRP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298680" y="1371600"/>
            <a:ext cx="47577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400" b="1" u="sng" dirty="0" smtClean="0"/>
              <a:t>DEFENDING HALF: Defending the box</a:t>
            </a:r>
            <a:endParaRPr lang="en-US" sz="1400" b="1" u="sng" dirty="0"/>
          </a:p>
        </p:txBody>
      </p:sp>
      <p:sp>
        <p:nvSpPr>
          <p:cNvPr id="23" name="TextBox 22"/>
          <p:cNvSpPr txBox="1"/>
          <p:nvPr/>
        </p:nvSpPr>
        <p:spPr>
          <a:xfrm>
            <a:off x="4495800" y="2362200"/>
            <a:ext cx="4343400" cy="39703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55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1772" y="-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/>
            </a:r>
            <a:b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</a:br>
            <a: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Part II: DEFENDING- RE-STARTS</a:t>
            </a:r>
            <a:endParaRPr lang="en-US" i="1" dirty="0" smtClean="0">
              <a:solidFill>
                <a:schemeClr val="tx1"/>
              </a:solidFill>
              <a:latin typeface="Gothic 13 Std" pitchFamily="1" charset="0"/>
              <a:ea typeface="ＭＳ Ｐゴシック" pitchFamily="1" charset="-128"/>
              <a:cs typeface="Gothic 13 Std" pitchFamily="1" charset="0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6553200" y="6389688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E2CF28F0-F50E-4D54-9782-38B6557B47F6}" type="slidenum">
              <a:rPr lang="en-US" smtClean="0">
                <a:solidFill>
                  <a:srgbClr val="898989"/>
                </a:solidFill>
              </a:rPr>
              <a:pPr eaLnBrk="1" hangingPunct="1"/>
              <a:t>15</a:t>
            </a:fld>
            <a:endParaRPr lang="en-US" smtClean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5" y="1246188"/>
            <a:ext cx="4111625" cy="53070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917" name="TextBox 2"/>
          <p:cNvSpPr txBox="1">
            <a:spLocks noChangeArrowheads="1"/>
          </p:cNvSpPr>
          <p:nvPr/>
        </p:nvSpPr>
        <p:spPr bwMode="auto">
          <a:xfrm>
            <a:off x="95250" y="849313"/>
            <a:ext cx="80359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100" b="1" dirty="0"/>
              <a:t>TEAM: </a:t>
            </a:r>
            <a:r>
              <a:rPr lang="en-US" sz="1100" b="1" dirty="0" smtClean="0">
                <a:solidFill>
                  <a:srgbClr val="C00000"/>
                </a:solidFill>
              </a:rPr>
              <a:t>U.S. U17MNT  </a:t>
            </a:r>
            <a:r>
              <a:rPr lang="en-US" sz="1100" b="1" dirty="0" smtClean="0"/>
              <a:t> </a:t>
            </a:r>
            <a:r>
              <a:rPr lang="en-US" sz="1100" b="1" dirty="0"/>
              <a:t>DATE: ____________         ANALYSIS BY:_________________________________</a:t>
            </a:r>
          </a:p>
        </p:txBody>
      </p:sp>
      <p:sp>
        <p:nvSpPr>
          <p:cNvPr id="38929" name="TextBox 9"/>
          <p:cNvSpPr txBox="1">
            <a:spLocks noChangeArrowheads="1"/>
          </p:cNvSpPr>
          <p:nvPr/>
        </p:nvSpPr>
        <p:spPr bwMode="auto">
          <a:xfrm>
            <a:off x="7815263" y="6640513"/>
            <a:ext cx="1590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800" dirty="0">
                <a:solidFill>
                  <a:schemeClr val="bg1"/>
                </a:solidFill>
              </a:rPr>
              <a:t>D. Chesler  </a:t>
            </a:r>
            <a:r>
              <a:rPr lang="en-US" sz="800" dirty="0" smtClean="0">
                <a:solidFill>
                  <a:schemeClr val="bg1"/>
                </a:solidFill>
              </a:rPr>
              <a:t>Jan. 2014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7" name="TextBox 4"/>
          <p:cNvSpPr txBox="1">
            <a:spLocks noChangeArrowheads="1"/>
          </p:cNvSpPr>
          <p:nvPr/>
        </p:nvSpPr>
        <p:spPr bwMode="auto">
          <a:xfrm>
            <a:off x="4301320" y="1140023"/>
            <a:ext cx="22431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400" b="1" u="sng" dirty="0" smtClean="0"/>
              <a:t>I. RE-STARTS:</a:t>
            </a:r>
            <a:endParaRPr lang="en-US" sz="1400" b="1" u="sng" dirty="0"/>
          </a:p>
        </p:txBody>
      </p:sp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4292222" y="1447800"/>
            <a:ext cx="487680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marL="171450" indent="-171450" eaLnBrk="1" hangingPunct="1">
              <a:buFont typeface="Wingdings"/>
              <a:buChar char=""/>
            </a:pP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Diagram the organization for </a:t>
            </a:r>
            <a:r>
              <a:rPr lang="en-US" sz="1000" b="1" dirty="0" smtClean="0">
                <a:solidFill>
                  <a:srgbClr val="C00000"/>
                </a:solidFill>
                <a:sym typeface="Wingdings" pitchFamily="2" charset="2"/>
              </a:rPr>
              <a:t>defending a corner kick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. </a:t>
            </a:r>
            <a:r>
              <a:rPr lang="en-US" sz="1000" u="sng" dirty="0" smtClean="0">
                <a:solidFill>
                  <a:srgbClr val="C00000"/>
                </a:solidFill>
                <a:sym typeface="Wingdings" pitchFamily="2" charset="2"/>
              </a:rPr>
              <a:t>Place </a:t>
            </a:r>
            <a:r>
              <a:rPr lang="en-US" sz="1000" u="sng" dirty="0">
                <a:solidFill>
                  <a:srgbClr val="C00000"/>
                </a:solidFill>
                <a:sym typeface="Wingdings" pitchFamily="2" charset="2"/>
              </a:rPr>
              <a:t>the ball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and </a:t>
            </a:r>
            <a:r>
              <a:rPr lang="en-US" sz="1000" u="sng" dirty="0">
                <a:solidFill>
                  <a:srgbClr val="C00000"/>
                </a:solidFill>
                <a:sym typeface="Wingdings" pitchFamily="2" charset="2"/>
              </a:rPr>
              <a:t>all 11 players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on the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field and opposition (numbers)  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Describe the general structure in the space provided below - including the opposition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,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matchups, service areas/targets and descriptive analysis of the play off ball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by the opposition to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create opportunities. Describe any tactical variations from this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organization by the opposition and how the U.S. U17MNT solved these demands. </a:t>
            </a:r>
            <a:endParaRPr lang="en-US" sz="1000" dirty="0">
              <a:solidFill>
                <a:srgbClr val="C00000"/>
              </a:solidFill>
              <a:sym typeface="Wingdings" pitchFamily="2" charset="2"/>
            </a:endParaRPr>
          </a:p>
          <a:p>
            <a:pPr marL="171450" indent="-171450" eaLnBrk="1" hangingPunct="1">
              <a:buFont typeface="Wingdings"/>
              <a:buChar char=""/>
            </a:pPr>
            <a:endParaRPr lang="en-US" sz="1000" dirty="0" smtClean="0">
              <a:solidFill>
                <a:srgbClr val="C00000"/>
              </a:solidFill>
              <a:sym typeface="Wingdings" pitchFamily="2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33901" y="2463462"/>
            <a:ext cx="4343400" cy="39703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38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104775" y="-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/>
            </a:r>
            <a:b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</a:br>
            <a: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Part II: DEFENDING- RE-STARTS</a:t>
            </a:r>
            <a:endParaRPr lang="en-US" i="1" dirty="0" smtClean="0">
              <a:solidFill>
                <a:schemeClr val="tx1"/>
              </a:solidFill>
              <a:latin typeface="Gothic 13 Std" pitchFamily="1" charset="0"/>
              <a:ea typeface="ＭＳ Ｐゴシック" pitchFamily="1" charset="-128"/>
              <a:cs typeface="Gothic 13 Std" pitchFamily="1" charset="0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6553200" y="6389688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E2CF28F0-F50E-4D54-9782-38B6557B47F6}" type="slidenum">
              <a:rPr lang="en-US" smtClean="0">
                <a:solidFill>
                  <a:srgbClr val="898989"/>
                </a:solidFill>
              </a:rPr>
              <a:pPr eaLnBrk="1" hangingPunct="1"/>
              <a:t>16</a:t>
            </a:fld>
            <a:endParaRPr lang="en-US" smtClean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5" y="1246188"/>
            <a:ext cx="4111625" cy="53070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917" name="TextBox 2"/>
          <p:cNvSpPr txBox="1">
            <a:spLocks noChangeArrowheads="1"/>
          </p:cNvSpPr>
          <p:nvPr/>
        </p:nvSpPr>
        <p:spPr bwMode="auto">
          <a:xfrm>
            <a:off x="95250" y="849313"/>
            <a:ext cx="80359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100" b="1" dirty="0"/>
              <a:t>TEAM: </a:t>
            </a:r>
            <a:r>
              <a:rPr lang="en-US" sz="1100" b="1" dirty="0" smtClean="0">
                <a:solidFill>
                  <a:srgbClr val="C00000"/>
                </a:solidFill>
              </a:rPr>
              <a:t>U.S. U17MNT   </a:t>
            </a:r>
            <a:r>
              <a:rPr lang="en-US" sz="1100" b="1" dirty="0" smtClean="0"/>
              <a:t> DATE</a:t>
            </a:r>
            <a:r>
              <a:rPr lang="en-US" sz="1100" b="1" dirty="0"/>
              <a:t>: </a:t>
            </a:r>
            <a:r>
              <a:rPr lang="en-US" sz="1100" b="1" dirty="0" smtClean="0"/>
              <a:t>______________         </a:t>
            </a:r>
            <a:r>
              <a:rPr lang="en-US" sz="1100" b="1" dirty="0"/>
              <a:t>ANALYSIS BY:_________________________________</a:t>
            </a:r>
          </a:p>
        </p:txBody>
      </p:sp>
      <p:sp>
        <p:nvSpPr>
          <p:cNvPr id="38929" name="TextBox 9"/>
          <p:cNvSpPr txBox="1">
            <a:spLocks noChangeArrowheads="1"/>
          </p:cNvSpPr>
          <p:nvPr/>
        </p:nvSpPr>
        <p:spPr bwMode="auto">
          <a:xfrm>
            <a:off x="7815263" y="6640513"/>
            <a:ext cx="1590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800" dirty="0">
                <a:solidFill>
                  <a:schemeClr val="bg1"/>
                </a:solidFill>
              </a:rPr>
              <a:t>D. Chesler  </a:t>
            </a:r>
            <a:r>
              <a:rPr lang="en-US" sz="800" dirty="0" smtClean="0">
                <a:solidFill>
                  <a:schemeClr val="bg1"/>
                </a:solidFill>
              </a:rPr>
              <a:t>Jan. 2014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7" name="TextBox 4"/>
          <p:cNvSpPr txBox="1">
            <a:spLocks noChangeArrowheads="1"/>
          </p:cNvSpPr>
          <p:nvPr/>
        </p:nvSpPr>
        <p:spPr bwMode="auto">
          <a:xfrm>
            <a:off x="4267200" y="1092299"/>
            <a:ext cx="22431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400" b="1" u="sng" dirty="0" smtClean="0"/>
              <a:t>I. RE-STARTS:</a:t>
            </a:r>
            <a:endParaRPr lang="en-US" sz="1400" b="1" u="sng" dirty="0"/>
          </a:p>
        </p:txBody>
      </p:sp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4219575" y="1192649"/>
            <a:ext cx="487680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1000" dirty="0" smtClean="0">
              <a:solidFill>
                <a:srgbClr val="C00000"/>
              </a:solidFill>
              <a:sym typeface="Wingdings" pitchFamily="2" charset="2"/>
            </a:endParaRPr>
          </a:p>
          <a:p>
            <a:pPr marL="171450" indent="-171450" eaLnBrk="1" hangingPunct="1">
              <a:buFont typeface="Wingdings"/>
              <a:buChar char=""/>
            </a:pP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Diagram the organization to defend a </a:t>
            </a:r>
            <a:r>
              <a:rPr lang="en-US" sz="1000" b="1" dirty="0" smtClean="0">
                <a:solidFill>
                  <a:srgbClr val="C00000"/>
                </a:solidFill>
                <a:sym typeface="Wingdings"/>
              </a:rPr>
              <a:t>central free kick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.  </a:t>
            </a:r>
            <a:r>
              <a:rPr lang="en-US" sz="1000" u="sng" dirty="0">
                <a:solidFill>
                  <a:srgbClr val="C00000"/>
                </a:solidFill>
                <a:sym typeface="Wingdings" pitchFamily="2" charset="2"/>
              </a:rPr>
              <a:t>Place the ball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and </a:t>
            </a:r>
            <a:r>
              <a:rPr lang="en-US" sz="1000" u="sng" dirty="0">
                <a:solidFill>
                  <a:srgbClr val="C00000"/>
                </a:solidFill>
                <a:sym typeface="Wingdings" pitchFamily="2" charset="2"/>
              </a:rPr>
              <a:t>all 11 players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on the field and opposition (numbers)   Describe the general structure in the space provided below - including the opposition, matchups, service areas/targets and descriptive analysis of the play off ball by the opposition to create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opportunities and any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tactical variations from this organization by the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opposition and how U.S. U17MNT solved these demands. </a:t>
            </a:r>
            <a:endParaRPr lang="en-US" sz="1000" dirty="0" smtClean="0">
              <a:solidFill>
                <a:srgbClr val="C00000"/>
              </a:solidFill>
              <a:sym typeface="Wingding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5800" y="2362200"/>
            <a:ext cx="4343400" cy="39703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59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152400" y="-5715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/>
            </a:r>
            <a:b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</a:br>
            <a: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Part III: U.S. U17MNT- Style of Play</a:t>
            </a: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6553200" y="6389688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E2CF28F0-F50E-4D54-9782-38B6557B47F6}" type="slidenum">
              <a:rPr lang="en-US" smtClean="0">
                <a:solidFill>
                  <a:srgbClr val="898989"/>
                </a:solidFill>
              </a:rPr>
              <a:pPr eaLnBrk="1" hangingPunct="1"/>
              <a:t>17</a:t>
            </a:fld>
            <a:endParaRPr lang="en-US" smtClean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5" y="1246188"/>
            <a:ext cx="4111625" cy="53070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917" name="TextBox 2"/>
          <p:cNvSpPr txBox="1">
            <a:spLocks noChangeArrowheads="1"/>
          </p:cNvSpPr>
          <p:nvPr/>
        </p:nvSpPr>
        <p:spPr bwMode="auto">
          <a:xfrm>
            <a:off x="95250" y="849313"/>
            <a:ext cx="80359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100" b="1" dirty="0"/>
              <a:t>TEAM: </a:t>
            </a:r>
            <a:r>
              <a:rPr lang="en-US" sz="1100" b="1" dirty="0" smtClean="0">
                <a:solidFill>
                  <a:srgbClr val="C00000"/>
                </a:solidFill>
              </a:rPr>
              <a:t>U.S. U17MNT  </a:t>
            </a:r>
            <a:r>
              <a:rPr lang="en-US" sz="1100" b="1" dirty="0" smtClean="0"/>
              <a:t> DATE</a:t>
            </a:r>
            <a:r>
              <a:rPr lang="en-US" sz="1100" b="1" dirty="0"/>
              <a:t>: </a:t>
            </a:r>
            <a:r>
              <a:rPr lang="en-US" sz="1100" b="1" dirty="0" smtClean="0"/>
              <a:t>______________         </a:t>
            </a:r>
            <a:r>
              <a:rPr lang="en-US" sz="1100" b="1" dirty="0"/>
              <a:t>ANALYSIS BY:_________________________________</a:t>
            </a:r>
          </a:p>
        </p:txBody>
      </p:sp>
      <p:sp>
        <p:nvSpPr>
          <p:cNvPr id="38929" name="TextBox 9"/>
          <p:cNvSpPr txBox="1">
            <a:spLocks noChangeArrowheads="1"/>
          </p:cNvSpPr>
          <p:nvPr/>
        </p:nvSpPr>
        <p:spPr bwMode="auto">
          <a:xfrm>
            <a:off x="7815263" y="6640513"/>
            <a:ext cx="1590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800" dirty="0">
                <a:solidFill>
                  <a:schemeClr val="bg1"/>
                </a:solidFill>
              </a:rPr>
              <a:t>D. Chesler  </a:t>
            </a:r>
            <a:r>
              <a:rPr lang="en-US" sz="800" dirty="0" smtClean="0">
                <a:solidFill>
                  <a:schemeClr val="bg1"/>
                </a:solidFill>
              </a:rPr>
              <a:t>Jan. 2014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7" name="TextBox 4"/>
          <p:cNvSpPr txBox="1">
            <a:spLocks noChangeArrowheads="1"/>
          </p:cNvSpPr>
          <p:nvPr/>
        </p:nvSpPr>
        <p:spPr bwMode="auto">
          <a:xfrm>
            <a:off x="4267200" y="1092299"/>
            <a:ext cx="42672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400" b="1" u="sng" dirty="0" smtClean="0"/>
              <a:t>I. U.S. U17MNT Style of Play:</a:t>
            </a:r>
            <a:endParaRPr lang="en-US" sz="1400" b="1" u="sng" dirty="0"/>
          </a:p>
        </p:txBody>
      </p:sp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4267200" y="1422698"/>
            <a:ext cx="4876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Define and describe U.S. U17 MNT Style of Play a Tactical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diagram(s) may assist you in your answer.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endParaRPr lang="en-US" sz="1000" dirty="0" smtClean="0">
              <a:solidFill>
                <a:srgbClr val="C00000"/>
              </a:solidFill>
              <a:sym typeface="Wingdings"/>
            </a:endParaRP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4257675" y="1905000"/>
            <a:ext cx="4573588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100" dirty="0" smtClean="0">
                <a:solidFill>
                  <a:srgbClr val="920000"/>
                </a:solidFill>
              </a:rPr>
              <a:t>U.S. U17MNT Style of Play:</a:t>
            </a:r>
          </a:p>
          <a:p>
            <a:pPr eaLnBrk="1" hangingPunct="1"/>
            <a:endParaRPr lang="en-US" sz="1100" dirty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99415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57978" y="2207568"/>
            <a:ext cx="4524270" cy="39646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43345" y="-3048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/>
            </a:r>
            <a:b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</a:br>
            <a: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Part I: ATTACKING- TEAM PERFORMANCE</a:t>
            </a: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6858000" y="624840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E2CF28F0-F50E-4D54-9782-38B6557B47F6}" type="slidenum">
              <a:rPr lang="en-US" smtClean="0">
                <a:solidFill>
                  <a:srgbClr val="898989"/>
                </a:solidFill>
              </a:rPr>
              <a:pPr eaLnBrk="1" hangingPunct="1"/>
              <a:t>2</a:t>
            </a:fld>
            <a:endParaRPr lang="en-US" dirty="0" smtClean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5" y="1246188"/>
            <a:ext cx="4111625" cy="53070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920" name="TextBox 14"/>
          <p:cNvSpPr txBox="1">
            <a:spLocks noChangeArrowheads="1"/>
          </p:cNvSpPr>
          <p:nvPr/>
        </p:nvSpPr>
        <p:spPr bwMode="auto">
          <a:xfrm>
            <a:off x="4221645" y="1346330"/>
            <a:ext cx="49657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Place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the </a:t>
            </a:r>
            <a:r>
              <a:rPr lang="en-US" sz="1000" b="1" dirty="0" smtClean="0">
                <a:solidFill>
                  <a:srgbClr val="C00000"/>
                </a:solidFill>
                <a:sym typeface="Wingdings" pitchFamily="2" charset="2"/>
              </a:rPr>
              <a:t>U.S. starting </a:t>
            </a:r>
            <a:r>
              <a:rPr lang="en-US" sz="1000" b="1" dirty="0">
                <a:solidFill>
                  <a:srgbClr val="C00000"/>
                </a:solidFill>
                <a:sym typeface="Wingdings" pitchFamily="2" charset="2"/>
              </a:rPr>
              <a:t>line-up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into the field diagram.  </a:t>
            </a:r>
            <a:endParaRPr lang="en-US" sz="1000" dirty="0" smtClean="0">
              <a:solidFill>
                <a:srgbClr val="C00000"/>
              </a:solidFill>
              <a:sym typeface="Wingdings" pitchFamily="2" charset="2"/>
            </a:endParaRPr>
          </a:p>
          <a:p>
            <a:pPr eaLnBrk="1" hangingPunct="1"/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    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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Include Jersey # and Names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/>
            </a:r>
            <a:br>
              <a:rPr lang="en-US" sz="1000" dirty="0">
                <a:solidFill>
                  <a:srgbClr val="C00000"/>
                </a:solidFill>
                <a:sym typeface="Wingdings" pitchFamily="2" charset="2"/>
              </a:rPr>
            </a:b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      Include </a:t>
            </a:r>
            <a:r>
              <a:rPr lang="en-US" sz="1000" b="1" dirty="0">
                <a:solidFill>
                  <a:srgbClr val="C00000"/>
                </a:solidFill>
                <a:sym typeface="Wingdings" pitchFamily="2" charset="2"/>
              </a:rPr>
              <a:t>tactical arrows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representing the attacking roles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.</a:t>
            </a:r>
          </a:p>
          <a:p>
            <a:pPr eaLnBrk="1" hangingPunct="1"/>
            <a:r>
              <a:rPr lang="en-US" sz="1000" b="1" dirty="0" smtClean="0">
                <a:solidFill>
                  <a:srgbClr val="C00000"/>
                </a:solidFill>
                <a:sym typeface="Wingdings" pitchFamily="2" charset="2"/>
              </a:rPr>
              <a:t>   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 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In the space below describe the system of play/variations/substitutions in this </a:t>
            </a:r>
          </a:p>
          <a:p>
            <a:pPr eaLnBrk="1" hangingPunct="1"/>
            <a:r>
              <a:rPr lang="en-US" sz="1000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              match (use the back of the page if needed.</a:t>
            </a:r>
            <a:endParaRPr lang="en-US" sz="1000" b="1" dirty="0">
              <a:solidFill>
                <a:srgbClr val="C00000"/>
              </a:solidFill>
            </a:endParaRPr>
          </a:p>
        </p:txBody>
      </p:sp>
      <p:sp>
        <p:nvSpPr>
          <p:cNvPr id="38922" name="TextBox 4"/>
          <p:cNvSpPr txBox="1">
            <a:spLocks noChangeArrowheads="1"/>
          </p:cNvSpPr>
          <p:nvPr/>
        </p:nvSpPr>
        <p:spPr bwMode="auto">
          <a:xfrm>
            <a:off x="4233862" y="1140828"/>
            <a:ext cx="22431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400" b="1" u="sng" dirty="0" smtClean="0"/>
              <a:t>I. TEAM SYSTEM</a:t>
            </a:r>
            <a:endParaRPr lang="en-US" sz="1400" b="1" u="sng" dirty="0"/>
          </a:p>
        </p:txBody>
      </p:sp>
      <p:sp>
        <p:nvSpPr>
          <p:cNvPr id="38929" name="TextBox 9"/>
          <p:cNvSpPr txBox="1">
            <a:spLocks noChangeArrowheads="1"/>
          </p:cNvSpPr>
          <p:nvPr/>
        </p:nvSpPr>
        <p:spPr bwMode="auto">
          <a:xfrm>
            <a:off x="7815263" y="6640513"/>
            <a:ext cx="1590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800" dirty="0">
                <a:solidFill>
                  <a:schemeClr val="bg1"/>
                </a:solidFill>
              </a:rPr>
              <a:t>D. Chesler </a:t>
            </a:r>
            <a:r>
              <a:rPr lang="en-US" sz="800" dirty="0" smtClean="0">
                <a:solidFill>
                  <a:schemeClr val="bg1"/>
                </a:solidFill>
              </a:rPr>
              <a:t>Jan. 2014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4" name="Isosceles Triangle 13"/>
          <p:cNvSpPr/>
          <p:nvPr/>
        </p:nvSpPr>
        <p:spPr>
          <a:xfrm>
            <a:off x="-1066802" y="990992"/>
            <a:ext cx="274663" cy="253424"/>
          </a:xfrm>
          <a:prstGeom prst="triangl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-1106682" y="1013584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1</a:t>
            </a:r>
          </a:p>
        </p:txBody>
      </p:sp>
      <p:sp>
        <p:nvSpPr>
          <p:cNvPr id="16" name="Isosceles Triangle 15"/>
          <p:cNvSpPr/>
          <p:nvPr/>
        </p:nvSpPr>
        <p:spPr>
          <a:xfrm>
            <a:off x="-1066802" y="56365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-1104899" y="57127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11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19" name="Isosceles Triangle 18"/>
          <p:cNvSpPr/>
          <p:nvPr/>
        </p:nvSpPr>
        <p:spPr>
          <a:xfrm>
            <a:off x="-1066802" y="50269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-1104899" y="51031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10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-1066802" y="46459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-1104899" y="47221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3" name="Isosceles Triangle 22"/>
          <p:cNvSpPr/>
          <p:nvPr/>
        </p:nvSpPr>
        <p:spPr>
          <a:xfrm>
            <a:off x="-1066802" y="41887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-1104899" y="42649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5" name="Isosceles Triangle 24"/>
          <p:cNvSpPr/>
          <p:nvPr/>
        </p:nvSpPr>
        <p:spPr>
          <a:xfrm>
            <a:off x="-1066802" y="37315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-1104899" y="38077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27" name="Isosceles Triangle 26"/>
          <p:cNvSpPr/>
          <p:nvPr/>
        </p:nvSpPr>
        <p:spPr>
          <a:xfrm>
            <a:off x="-1066802" y="32743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-1104899" y="33505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9" name="Isosceles Triangle 28"/>
          <p:cNvSpPr/>
          <p:nvPr/>
        </p:nvSpPr>
        <p:spPr>
          <a:xfrm>
            <a:off x="-1066802" y="26647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-1104899" y="27409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31" name="Isosceles Triangle 30"/>
          <p:cNvSpPr/>
          <p:nvPr/>
        </p:nvSpPr>
        <p:spPr>
          <a:xfrm>
            <a:off x="-1066802" y="21313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-1104899" y="22075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3" name="Isosceles Triangle 32"/>
          <p:cNvSpPr/>
          <p:nvPr/>
        </p:nvSpPr>
        <p:spPr>
          <a:xfrm>
            <a:off x="-1066802" y="17503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-1104899" y="18265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5" name="Isosceles Triangle 34"/>
          <p:cNvSpPr/>
          <p:nvPr/>
        </p:nvSpPr>
        <p:spPr>
          <a:xfrm>
            <a:off x="-1066802" y="1371600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-1104900" y="1437283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37910" y="2176790"/>
            <a:ext cx="21643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U.S. U17MNT - System of Play: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56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228600" y="-304800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/>
            </a:r>
            <a:b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</a:br>
            <a: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Part I: ATTACKING- TEAM PERFORMANCE</a:t>
            </a:r>
            <a:endParaRPr lang="en-US" sz="3600" i="1" dirty="0" smtClean="0">
              <a:solidFill>
                <a:schemeClr val="tx1"/>
              </a:solidFill>
              <a:latin typeface="Gothic 13 Std" pitchFamily="1" charset="0"/>
              <a:ea typeface="ＭＳ Ｐゴシック" pitchFamily="1" charset="-128"/>
              <a:cs typeface="Gothic 13 Std" pitchFamily="1" charset="0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6858000" y="624840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E2CF28F0-F50E-4D54-9782-38B6557B47F6}" type="slidenum">
              <a:rPr lang="en-US" smtClean="0">
                <a:solidFill>
                  <a:srgbClr val="898989"/>
                </a:solidFill>
              </a:rPr>
              <a:pPr eaLnBrk="1" hangingPunct="1"/>
              <a:t>3</a:t>
            </a:fld>
            <a:endParaRPr lang="en-US" dirty="0" smtClean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5" y="1246188"/>
            <a:ext cx="4111625" cy="53070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926" name="TextBox 14"/>
          <p:cNvSpPr txBox="1">
            <a:spLocks noChangeArrowheads="1"/>
          </p:cNvSpPr>
          <p:nvPr/>
        </p:nvSpPr>
        <p:spPr bwMode="auto">
          <a:xfrm>
            <a:off x="4260637" y="1256828"/>
            <a:ext cx="346075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400" b="1" u="sng" dirty="0" smtClean="0"/>
              <a:t>II. INDIVIDUAL </a:t>
            </a:r>
            <a:r>
              <a:rPr lang="en-US" sz="1400" b="1" u="sng" dirty="0"/>
              <a:t>INFLUENCE</a:t>
            </a:r>
          </a:p>
        </p:txBody>
      </p:sp>
      <p:sp>
        <p:nvSpPr>
          <p:cNvPr id="38928" name="TextBox 16"/>
          <p:cNvSpPr txBox="1">
            <a:spLocks noChangeArrowheads="1"/>
          </p:cNvSpPr>
          <p:nvPr/>
        </p:nvSpPr>
        <p:spPr bwMode="auto">
          <a:xfrm>
            <a:off x="4256087" y="1672058"/>
            <a:ext cx="4757737" cy="147732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000" dirty="0">
                <a:solidFill>
                  <a:srgbClr val="920000"/>
                </a:solidFill>
                <a:sym typeface="Wingdings" pitchFamily="2" charset="2"/>
              </a:rPr>
              <a:t>Identify the top 3 individual </a:t>
            </a:r>
            <a:r>
              <a:rPr lang="en-US" sz="1000" dirty="0" smtClean="0">
                <a:solidFill>
                  <a:srgbClr val="920000"/>
                </a:solidFill>
                <a:sym typeface="Wingdings" pitchFamily="2" charset="2"/>
              </a:rPr>
              <a:t>attacking performances and diagram their most effective attacking tendency and description of why?</a:t>
            </a:r>
          </a:p>
          <a:p>
            <a:pPr eaLnBrk="1" hangingPunct="1"/>
            <a:endParaRPr lang="en-US" sz="1000" dirty="0">
              <a:solidFill>
                <a:srgbClr val="C00000"/>
              </a:solidFill>
              <a:sym typeface="Wingdings" pitchFamily="2" charset="2"/>
            </a:endParaRPr>
          </a:p>
          <a:p>
            <a:pPr eaLnBrk="1" hangingPunct="1"/>
            <a:endParaRPr lang="en-US" sz="1000" dirty="0" smtClean="0">
              <a:solidFill>
                <a:srgbClr val="C00000"/>
              </a:solidFill>
              <a:sym typeface="Wingdings" pitchFamily="2" charset="2"/>
            </a:endParaRPr>
          </a:p>
          <a:p>
            <a:pPr eaLnBrk="1" hangingPunct="1"/>
            <a:endParaRPr lang="en-US" sz="1000" dirty="0">
              <a:solidFill>
                <a:srgbClr val="C00000"/>
              </a:solidFill>
              <a:sym typeface="Wingdings" pitchFamily="2" charset="2"/>
            </a:endParaRPr>
          </a:p>
          <a:p>
            <a:pPr eaLnBrk="1" hangingPunct="1"/>
            <a:endParaRPr lang="en-US" sz="1000" dirty="0" smtClean="0">
              <a:solidFill>
                <a:srgbClr val="C00000"/>
              </a:solidFill>
              <a:sym typeface="Wingdings" pitchFamily="2" charset="2"/>
            </a:endParaRPr>
          </a:p>
          <a:p>
            <a:pPr eaLnBrk="1" hangingPunct="1"/>
            <a:endParaRPr lang="en-US" sz="1000" dirty="0">
              <a:solidFill>
                <a:srgbClr val="C00000"/>
              </a:solidFill>
              <a:sym typeface="Wingdings" pitchFamily="2" charset="2"/>
            </a:endParaRPr>
          </a:p>
          <a:p>
            <a:pPr eaLnBrk="1" hangingPunct="1"/>
            <a:endParaRPr lang="en-US" sz="1000" dirty="0" smtClean="0">
              <a:solidFill>
                <a:srgbClr val="C00000"/>
              </a:solidFill>
              <a:sym typeface="Wingdings" pitchFamily="2" charset="2"/>
            </a:endParaRPr>
          </a:p>
          <a:p>
            <a:pPr eaLnBrk="1" hangingPunct="1"/>
            <a:endParaRPr lang="en-US" sz="1000" dirty="0">
              <a:solidFill>
                <a:srgbClr val="C00000"/>
              </a:solidFill>
              <a:sym typeface="Wingdings" pitchFamily="2" charset="2"/>
            </a:endParaRPr>
          </a:p>
        </p:txBody>
      </p:sp>
      <p:sp>
        <p:nvSpPr>
          <p:cNvPr id="38929" name="TextBox 9"/>
          <p:cNvSpPr txBox="1">
            <a:spLocks noChangeArrowheads="1"/>
          </p:cNvSpPr>
          <p:nvPr/>
        </p:nvSpPr>
        <p:spPr bwMode="auto">
          <a:xfrm>
            <a:off x="7815263" y="6640513"/>
            <a:ext cx="1590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800" dirty="0">
                <a:solidFill>
                  <a:schemeClr val="bg1"/>
                </a:solidFill>
              </a:rPr>
              <a:t>D. Chesler </a:t>
            </a:r>
            <a:r>
              <a:rPr lang="en-US" sz="800" dirty="0" smtClean="0">
                <a:solidFill>
                  <a:schemeClr val="bg1"/>
                </a:solidFill>
              </a:rPr>
              <a:t>Jan. 2014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4" name="Isosceles Triangle 13"/>
          <p:cNvSpPr/>
          <p:nvPr/>
        </p:nvSpPr>
        <p:spPr>
          <a:xfrm>
            <a:off x="-1036663" y="897572"/>
            <a:ext cx="274663" cy="253424"/>
          </a:xfrm>
          <a:prstGeom prst="triangl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-1085850" y="990554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1</a:t>
            </a:r>
          </a:p>
        </p:txBody>
      </p:sp>
      <p:sp>
        <p:nvSpPr>
          <p:cNvPr id="16" name="Isosceles Triangle 15"/>
          <p:cNvSpPr/>
          <p:nvPr/>
        </p:nvSpPr>
        <p:spPr>
          <a:xfrm>
            <a:off x="-1066802" y="56365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-1104899" y="57127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11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19" name="Isosceles Triangle 18"/>
          <p:cNvSpPr/>
          <p:nvPr/>
        </p:nvSpPr>
        <p:spPr>
          <a:xfrm>
            <a:off x="-1066802" y="50269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-1104899" y="51031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10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-1066802" y="46459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-1104899" y="47221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3" name="Isosceles Triangle 22"/>
          <p:cNvSpPr/>
          <p:nvPr/>
        </p:nvSpPr>
        <p:spPr>
          <a:xfrm>
            <a:off x="-1066802" y="41887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-1104899" y="42649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5" name="Isosceles Triangle 24"/>
          <p:cNvSpPr/>
          <p:nvPr/>
        </p:nvSpPr>
        <p:spPr>
          <a:xfrm>
            <a:off x="-1066802" y="37315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-1104899" y="38077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27" name="Isosceles Triangle 26"/>
          <p:cNvSpPr/>
          <p:nvPr/>
        </p:nvSpPr>
        <p:spPr>
          <a:xfrm>
            <a:off x="-1066802" y="32743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-1104899" y="33505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9" name="Isosceles Triangle 28"/>
          <p:cNvSpPr/>
          <p:nvPr/>
        </p:nvSpPr>
        <p:spPr>
          <a:xfrm>
            <a:off x="-1066802" y="26647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-1104899" y="27409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31" name="Isosceles Triangle 30"/>
          <p:cNvSpPr/>
          <p:nvPr/>
        </p:nvSpPr>
        <p:spPr>
          <a:xfrm>
            <a:off x="-1066802" y="21313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-1104899" y="22075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3" name="Isosceles Triangle 32"/>
          <p:cNvSpPr/>
          <p:nvPr/>
        </p:nvSpPr>
        <p:spPr>
          <a:xfrm>
            <a:off x="-1066802" y="17503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-1104899" y="18265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5" name="Isosceles Triangle 34"/>
          <p:cNvSpPr/>
          <p:nvPr/>
        </p:nvSpPr>
        <p:spPr>
          <a:xfrm>
            <a:off x="-1066802" y="1371600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-1104899" y="1447800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7634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0" y="-277597"/>
            <a:ext cx="9220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/>
            </a:r>
            <a:b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</a:br>
            <a: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Part I: ATTACKING ANALYSIS- FUNCTIONAL GROUPS</a:t>
            </a: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6553200" y="6389688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E2CF28F0-F50E-4D54-9782-38B6557B47F6}" type="slidenum">
              <a:rPr lang="en-US" smtClean="0">
                <a:solidFill>
                  <a:srgbClr val="898989"/>
                </a:solidFill>
              </a:rPr>
              <a:pPr eaLnBrk="1" hangingPunct="1"/>
              <a:t>4</a:t>
            </a:fld>
            <a:endParaRPr lang="en-US" smtClean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619918"/>
            <a:ext cx="3810000" cy="49176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923" name="TextBox 11"/>
          <p:cNvSpPr txBox="1">
            <a:spLocks noChangeArrowheads="1"/>
          </p:cNvSpPr>
          <p:nvPr/>
        </p:nvSpPr>
        <p:spPr bwMode="auto">
          <a:xfrm>
            <a:off x="4267200" y="2862263"/>
            <a:ext cx="47437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400" b="1" u="sng" dirty="0" smtClean="0"/>
              <a:t>V. GROUP FUNCTIONS</a:t>
            </a:r>
            <a:r>
              <a:rPr lang="en-US" sz="1400" b="1" dirty="0" smtClean="0"/>
              <a:t>: Backs + Midfielders</a:t>
            </a:r>
            <a:endParaRPr lang="en-US" sz="1400" b="1" dirty="0"/>
          </a:p>
        </p:txBody>
      </p:sp>
      <p:sp>
        <p:nvSpPr>
          <p:cNvPr id="38925" name="TextBox 13"/>
          <p:cNvSpPr txBox="1">
            <a:spLocks noChangeArrowheads="1"/>
          </p:cNvSpPr>
          <p:nvPr/>
        </p:nvSpPr>
        <p:spPr bwMode="auto">
          <a:xfrm>
            <a:off x="4300538" y="4995863"/>
            <a:ext cx="4767262" cy="1446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100" dirty="0" smtClean="0">
                <a:solidFill>
                  <a:srgbClr val="C00000"/>
                </a:solidFill>
              </a:rPr>
              <a:t>Goalkeeper and Backs – Roles and Functions</a:t>
            </a:r>
            <a:r>
              <a:rPr lang="en-US" sz="1100" dirty="0" smtClean="0">
                <a:solidFill>
                  <a:srgbClr val="FF0000"/>
                </a:solidFill>
              </a:rPr>
              <a:t>:</a:t>
            </a:r>
            <a:endParaRPr lang="en-US" sz="1100" dirty="0">
              <a:solidFill>
                <a:srgbClr val="C00000"/>
              </a:solidFill>
            </a:endParaRPr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/>
          </a:p>
          <a:p>
            <a:pPr eaLnBrk="1" hangingPunct="1"/>
            <a:endParaRPr lang="en-US" sz="1100" dirty="0"/>
          </a:p>
        </p:txBody>
      </p:sp>
      <p:sp>
        <p:nvSpPr>
          <p:cNvPr id="38926" name="TextBox 14"/>
          <p:cNvSpPr txBox="1">
            <a:spLocks noChangeArrowheads="1"/>
          </p:cNvSpPr>
          <p:nvPr/>
        </p:nvSpPr>
        <p:spPr bwMode="auto">
          <a:xfrm>
            <a:off x="4224338" y="4648200"/>
            <a:ext cx="47672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400" b="1" u="sng" dirty="0" smtClean="0"/>
              <a:t>VI. GROUP FUNCTIONS</a:t>
            </a:r>
            <a:r>
              <a:rPr lang="en-US" sz="1400" b="1" dirty="0" smtClean="0"/>
              <a:t>: Goalkeeper + Backs</a:t>
            </a:r>
            <a:endParaRPr lang="en-US" sz="1400" b="1" dirty="0"/>
          </a:p>
        </p:txBody>
      </p:sp>
      <p:sp>
        <p:nvSpPr>
          <p:cNvPr id="38927" name="TextBox 15"/>
          <p:cNvSpPr txBox="1">
            <a:spLocks noChangeArrowheads="1"/>
          </p:cNvSpPr>
          <p:nvPr/>
        </p:nvSpPr>
        <p:spPr bwMode="auto">
          <a:xfrm>
            <a:off x="4332287" y="3201650"/>
            <a:ext cx="4735513" cy="1446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100" dirty="0" smtClean="0">
                <a:solidFill>
                  <a:srgbClr val="C00000"/>
                </a:solidFill>
              </a:rPr>
              <a:t>Backs and Midfielders -Roles and Functions:.</a:t>
            </a:r>
          </a:p>
          <a:p>
            <a:pPr eaLnBrk="1" hangingPunct="1"/>
            <a:endParaRPr lang="en-US" sz="1100" dirty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/>
          </a:p>
        </p:txBody>
      </p:sp>
      <p:sp>
        <p:nvSpPr>
          <p:cNvPr id="38929" name="TextBox 9"/>
          <p:cNvSpPr txBox="1">
            <a:spLocks noChangeArrowheads="1"/>
          </p:cNvSpPr>
          <p:nvPr/>
        </p:nvSpPr>
        <p:spPr bwMode="auto">
          <a:xfrm>
            <a:off x="7815263" y="6640513"/>
            <a:ext cx="1590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800" dirty="0">
                <a:solidFill>
                  <a:schemeClr val="bg1"/>
                </a:solidFill>
              </a:rPr>
              <a:t>D. Chesler </a:t>
            </a:r>
            <a:r>
              <a:rPr lang="en-US" sz="800" dirty="0" smtClean="0">
                <a:solidFill>
                  <a:schemeClr val="bg1"/>
                </a:solidFill>
              </a:rPr>
              <a:t>Jan. 2014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4" name="TextBox 11"/>
          <p:cNvSpPr txBox="1">
            <a:spLocks noChangeArrowheads="1"/>
          </p:cNvSpPr>
          <p:nvPr/>
        </p:nvSpPr>
        <p:spPr bwMode="auto">
          <a:xfrm>
            <a:off x="4247814" y="1066800"/>
            <a:ext cx="47437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400" b="1" u="sng" dirty="0" smtClean="0"/>
              <a:t>IV. GROUP FUNCTIONS</a:t>
            </a:r>
            <a:r>
              <a:rPr lang="en-US" sz="1400" b="1" dirty="0" smtClean="0"/>
              <a:t>: Midfielders + Forwards</a:t>
            </a:r>
            <a:endParaRPr lang="en-US" sz="1400" b="1" dirty="0"/>
          </a:p>
        </p:txBody>
      </p:sp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332287" y="1372850"/>
            <a:ext cx="4735513" cy="127727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100" dirty="0" smtClean="0">
                <a:solidFill>
                  <a:srgbClr val="C00000"/>
                </a:solidFill>
              </a:rPr>
              <a:t>Midfielders and Forwards - Roles &amp; Functions:</a:t>
            </a:r>
            <a:endParaRPr lang="en-US" sz="1100" dirty="0">
              <a:solidFill>
                <a:srgbClr val="C00000"/>
              </a:solidFill>
            </a:endParaRPr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/>
          </a:p>
          <a:p>
            <a:pPr eaLnBrk="1" hangingPunct="1"/>
            <a:endParaRPr lang="en-US" sz="1100" dirty="0" smtClean="0"/>
          </a:p>
          <a:p>
            <a:pPr eaLnBrk="1" hangingPunct="1"/>
            <a:r>
              <a:rPr lang="en-US" sz="1100" dirty="0" smtClean="0"/>
              <a:t>.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132855" y="1076742"/>
            <a:ext cx="393729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rgbClr val="C00000"/>
                </a:solidFill>
                <a:latin typeface="Arial"/>
                <a:cs typeface="Arial"/>
              </a:rPr>
              <a:t>Diagram most prevalent attacking trend / pattern</a:t>
            </a:r>
            <a:r>
              <a:rPr lang="en-US" sz="1300" dirty="0" smtClean="0">
                <a:solidFill>
                  <a:srgbClr val="FF0000"/>
                </a:solidFill>
                <a:latin typeface="Arial"/>
                <a:cs typeface="Arial"/>
              </a:rPr>
              <a:t>:</a:t>
            </a:r>
          </a:p>
          <a:p>
            <a:r>
              <a:rPr lang="en-US" sz="1300" dirty="0" smtClean="0">
                <a:solidFill>
                  <a:srgbClr val="C00000"/>
                </a:solidFill>
                <a:latin typeface="Arial"/>
                <a:cs typeface="Arial"/>
              </a:rPr>
              <a:t>Please describe all the group functions to the right:</a:t>
            </a:r>
            <a:endParaRPr lang="en-US" sz="1300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14" name="Isosceles Triangle 13"/>
          <p:cNvSpPr/>
          <p:nvPr/>
        </p:nvSpPr>
        <p:spPr>
          <a:xfrm>
            <a:off x="-1081871" y="813376"/>
            <a:ext cx="274663" cy="253424"/>
          </a:xfrm>
          <a:prstGeom prst="triangl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-1115990" y="8359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1</a:t>
            </a:r>
          </a:p>
        </p:txBody>
      </p:sp>
      <p:sp>
        <p:nvSpPr>
          <p:cNvPr id="16" name="Isosceles Triangle 15"/>
          <p:cNvSpPr/>
          <p:nvPr/>
        </p:nvSpPr>
        <p:spPr>
          <a:xfrm>
            <a:off x="-1066802" y="56365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-1104899" y="57127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11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18" name="Isosceles Triangle 17"/>
          <p:cNvSpPr/>
          <p:nvPr/>
        </p:nvSpPr>
        <p:spPr>
          <a:xfrm>
            <a:off x="-1066802" y="50269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-1104899" y="51031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10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-1066802" y="46459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-1104899" y="47221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2" name="Isosceles Triangle 21"/>
          <p:cNvSpPr/>
          <p:nvPr/>
        </p:nvSpPr>
        <p:spPr>
          <a:xfrm>
            <a:off x="-1066802" y="41887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-1104899" y="42649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6" name="Isosceles Triangle 25"/>
          <p:cNvSpPr/>
          <p:nvPr/>
        </p:nvSpPr>
        <p:spPr>
          <a:xfrm>
            <a:off x="-1066802" y="37315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-1104899" y="38077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28" name="Isosceles Triangle 27"/>
          <p:cNvSpPr/>
          <p:nvPr/>
        </p:nvSpPr>
        <p:spPr>
          <a:xfrm>
            <a:off x="-1066802" y="32743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-1104899" y="33505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30" name="Isosceles Triangle 29"/>
          <p:cNvSpPr/>
          <p:nvPr/>
        </p:nvSpPr>
        <p:spPr>
          <a:xfrm>
            <a:off x="-1066802" y="26647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-1104899" y="27409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32" name="Isosceles Triangle 31"/>
          <p:cNvSpPr/>
          <p:nvPr/>
        </p:nvSpPr>
        <p:spPr>
          <a:xfrm>
            <a:off x="-1066802" y="21313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-1104899" y="22075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4" name="Isosceles Triangle 33"/>
          <p:cNvSpPr/>
          <p:nvPr/>
        </p:nvSpPr>
        <p:spPr>
          <a:xfrm>
            <a:off x="-1066802" y="17503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-1104899" y="18265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6" name="Isosceles Triangle 35"/>
          <p:cNvSpPr/>
          <p:nvPr/>
        </p:nvSpPr>
        <p:spPr>
          <a:xfrm>
            <a:off x="-1066802" y="1371600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-1104899" y="1447800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66505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0" y="-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/>
            </a:r>
            <a:b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</a:br>
            <a: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Part I: ATTACKING ANALYSIS BY REGIONS</a:t>
            </a: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6553200" y="6389688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E2CF28F0-F50E-4D54-9782-38B6557B47F6}" type="slidenum">
              <a:rPr lang="en-US" smtClean="0">
                <a:solidFill>
                  <a:srgbClr val="898989"/>
                </a:solidFill>
              </a:rPr>
              <a:pPr eaLnBrk="1" hangingPunct="1"/>
              <a:t>5</a:t>
            </a:fld>
            <a:endParaRPr lang="en-US" smtClean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5" y="1246188"/>
            <a:ext cx="4111625" cy="53070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918" name="TextBox 14"/>
          <p:cNvSpPr txBox="1">
            <a:spLocks noChangeArrowheads="1"/>
          </p:cNvSpPr>
          <p:nvPr/>
        </p:nvSpPr>
        <p:spPr bwMode="auto">
          <a:xfrm>
            <a:off x="4179889" y="1781175"/>
            <a:ext cx="48339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Use a diagram and an explanation below to identify common methods of penetrating into the penalty area. (Key groups, Players, Principles, Patterns,,&amp; Techniques)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38923" name="TextBox 11"/>
          <p:cNvSpPr txBox="1">
            <a:spLocks noChangeArrowheads="1"/>
          </p:cNvSpPr>
          <p:nvPr/>
        </p:nvSpPr>
        <p:spPr bwMode="auto">
          <a:xfrm>
            <a:off x="4267199" y="3962400"/>
            <a:ext cx="47577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400" b="1" u="sng" dirty="0" smtClean="0"/>
              <a:t>VIII. DEFENDING HALF: Building the attack</a:t>
            </a:r>
            <a:endParaRPr lang="en-US" sz="1400" b="1" u="sng" dirty="0"/>
          </a:p>
        </p:txBody>
      </p:sp>
      <p:sp>
        <p:nvSpPr>
          <p:cNvPr id="38926" name="TextBox 14"/>
          <p:cNvSpPr txBox="1">
            <a:spLocks noChangeArrowheads="1"/>
          </p:cNvSpPr>
          <p:nvPr/>
        </p:nvSpPr>
        <p:spPr bwMode="auto">
          <a:xfrm>
            <a:off x="4191000" y="1524000"/>
            <a:ext cx="48228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400" b="1" u="sng" dirty="0" smtClean="0"/>
              <a:t>VII. ATTACKING HALF: Entry Attacking Third</a:t>
            </a:r>
            <a:endParaRPr lang="en-US" sz="1400" b="1" u="sng" dirty="0"/>
          </a:p>
        </p:txBody>
      </p:sp>
      <p:sp>
        <p:nvSpPr>
          <p:cNvPr id="38929" name="TextBox 9"/>
          <p:cNvSpPr txBox="1">
            <a:spLocks noChangeArrowheads="1"/>
          </p:cNvSpPr>
          <p:nvPr/>
        </p:nvSpPr>
        <p:spPr bwMode="auto">
          <a:xfrm>
            <a:off x="7815263" y="6640513"/>
            <a:ext cx="1590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800" dirty="0">
                <a:solidFill>
                  <a:schemeClr val="bg1"/>
                </a:solidFill>
              </a:rPr>
              <a:t>D. Chesler </a:t>
            </a:r>
            <a:r>
              <a:rPr lang="en-US" sz="800" dirty="0" smtClean="0">
                <a:solidFill>
                  <a:schemeClr val="bg1"/>
                </a:solidFill>
              </a:rPr>
              <a:t>Jan. 2014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9" name="TextBox 14"/>
          <p:cNvSpPr txBox="1">
            <a:spLocks noChangeArrowheads="1"/>
          </p:cNvSpPr>
          <p:nvPr/>
        </p:nvSpPr>
        <p:spPr bwMode="auto">
          <a:xfrm>
            <a:off x="4267200" y="4191000"/>
            <a:ext cx="49863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Use a diagram and an explanation below to identify common methods of building </a:t>
            </a:r>
            <a:endParaRPr lang="en-US" sz="1000" dirty="0" smtClean="0">
              <a:solidFill>
                <a:srgbClr val="C00000"/>
              </a:solidFill>
              <a:sym typeface="Wingdings" pitchFamily="2" charset="2"/>
            </a:endParaRPr>
          </a:p>
          <a:p>
            <a:pPr eaLnBrk="1" hangingPunct="1"/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the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attack in the back half.(Key groups, Players Principles, Patterns, &amp; Techniques)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13" name="TextBox 14"/>
          <p:cNvSpPr txBox="1">
            <a:spLocks noChangeArrowheads="1"/>
          </p:cNvSpPr>
          <p:nvPr/>
        </p:nvSpPr>
        <p:spPr bwMode="auto">
          <a:xfrm>
            <a:off x="4191000" y="1143000"/>
            <a:ext cx="48339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rgbClr val="C00000"/>
                </a:solidFill>
                <a:sym typeface="Wingdings" pitchFamily="2" charset="2"/>
              </a:rPr>
              <a:t>Select </a:t>
            </a:r>
            <a:r>
              <a:rPr lang="en-US" sz="1200" b="1" u="sng" dirty="0" smtClean="0">
                <a:solidFill>
                  <a:srgbClr val="C00000"/>
                </a:solidFill>
                <a:sym typeface="Wingdings" pitchFamily="2" charset="2"/>
              </a:rPr>
              <a:t>ONE</a:t>
            </a:r>
            <a:r>
              <a:rPr lang="en-US" sz="1200" dirty="0" smtClean="0">
                <a:solidFill>
                  <a:srgbClr val="C00000"/>
                </a:solidFill>
                <a:sym typeface="Wingdings" pitchFamily="2" charset="2"/>
              </a:rPr>
              <a:t> of the following below to diagram on the field using all 11 players</a:t>
            </a:r>
            <a:r>
              <a:rPr lang="en-US" sz="1400" dirty="0" smtClean="0">
                <a:solidFill>
                  <a:srgbClr val="C00000"/>
                </a:solidFill>
                <a:sym typeface="Wingdings" pitchFamily="2" charset="2"/>
              </a:rPr>
              <a:t>. </a:t>
            </a:r>
            <a:r>
              <a:rPr lang="en-US" sz="1200" dirty="0" smtClean="0">
                <a:solidFill>
                  <a:srgbClr val="C00000"/>
                </a:solidFill>
                <a:sym typeface="Wingdings" pitchFamily="2" charset="2"/>
              </a:rPr>
              <a:t>Provide a descriptive analysis of the other option.</a:t>
            </a:r>
            <a:endParaRPr lang="en-US" sz="1200" dirty="0">
              <a:solidFill>
                <a:srgbClr val="C00000"/>
              </a:solidFill>
              <a:sym typeface="Wingdings" pitchFamily="2" charset="2"/>
            </a:endParaRPr>
          </a:p>
          <a:p>
            <a:pPr eaLnBrk="1" hangingPunct="1"/>
            <a:endParaRPr lang="en-US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45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0" y="-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/>
            </a:r>
            <a:b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</a:br>
            <a: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Part I: ATTACKING- RE-STARTS</a:t>
            </a:r>
            <a:endParaRPr lang="en-US" i="1" dirty="0" smtClean="0">
              <a:solidFill>
                <a:schemeClr val="tx1"/>
              </a:solidFill>
              <a:latin typeface="Gothic 13 Std" pitchFamily="1" charset="0"/>
              <a:ea typeface="ＭＳ Ｐゴシック" pitchFamily="1" charset="-128"/>
              <a:cs typeface="Gothic 13 Std" pitchFamily="1" charset="0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6553200" y="6389688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E2CF28F0-F50E-4D54-9782-38B6557B47F6}" type="slidenum">
              <a:rPr lang="en-US" smtClean="0">
                <a:solidFill>
                  <a:srgbClr val="898989"/>
                </a:solidFill>
              </a:rPr>
              <a:pPr eaLnBrk="1" hangingPunct="1"/>
              <a:t>6</a:t>
            </a:fld>
            <a:endParaRPr lang="en-US" smtClean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5" y="1246188"/>
            <a:ext cx="4111625" cy="53070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929" name="TextBox 9"/>
          <p:cNvSpPr txBox="1">
            <a:spLocks noChangeArrowheads="1"/>
          </p:cNvSpPr>
          <p:nvPr/>
        </p:nvSpPr>
        <p:spPr bwMode="auto">
          <a:xfrm>
            <a:off x="7815263" y="6640513"/>
            <a:ext cx="1590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800" dirty="0">
                <a:solidFill>
                  <a:schemeClr val="bg1"/>
                </a:solidFill>
              </a:rPr>
              <a:t>D. Chesler </a:t>
            </a:r>
            <a:r>
              <a:rPr lang="en-US" sz="800" dirty="0" smtClean="0">
                <a:solidFill>
                  <a:schemeClr val="bg1"/>
                </a:solidFill>
              </a:rPr>
              <a:t>Jan. 2014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7" name="TextBox 4"/>
          <p:cNvSpPr txBox="1">
            <a:spLocks noChangeArrowheads="1"/>
          </p:cNvSpPr>
          <p:nvPr/>
        </p:nvSpPr>
        <p:spPr bwMode="auto">
          <a:xfrm>
            <a:off x="4267200" y="1219200"/>
            <a:ext cx="22431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400" b="1" u="sng" dirty="0" smtClean="0"/>
              <a:t>I. RE-STARTS:</a:t>
            </a:r>
            <a:endParaRPr lang="en-US" sz="1400" b="1" u="sng" dirty="0"/>
          </a:p>
        </p:txBody>
      </p:sp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4267201" y="1447800"/>
            <a:ext cx="4876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marL="171450" indent="-171450" eaLnBrk="1" hangingPunct="1">
              <a:buFont typeface="Wingdings"/>
              <a:buChar char=""/>
            </a:pP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Diagram the organization for an attacking CORNER KICK. </a:t>
            </a:r>
            <a:r>
              <a:rPr lang="en-US" sz="1000" u="sng" dirty="0" smtClean="0">
                <a:solidFill>
                  <a:srgbClr val="C00000"/>
                </a:solidFill>
                <a:sym typeface="Wingdings" pitchFamily="2" charset="2"/>
              </a:rPr>
              <a:t>Place the ball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and </a:t>
            </a:r>
            <a:r>
              <a:rPr lang="en-US" sz="1000" u="sng" dirty="0" smtClean="0">
                <a:solidFill>
                  <a:srgbClr val="C00000"/>
                </a:solidFill>
                <a:sym typeface="Wingdings" pitchFamily="2" charset="2"/>
              </a:rPr>
              <a:t>all 11 players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on the field.   Describe the general structure in the space provided below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- including the opposition, numbers, matchups, service areas/targets and descriptive analysis of the play off ball to create opportunities. Describe any tactical variations from this organization by the U17MNT. </a:t>
            </a:r>
          </a:p>
          <a:p>
            <a:pPr eaLnBrk="1" hangingPunct="1"/>
            <a:endParaRPr lang="en-US" sz="1000" dirty="0" smtClean="0">
              <a:solidFill>
                <a:srgbClr val="C00000"/>
              </a:solidFill>
              <a:sym typeface="Wingding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95800" y="2362200"/>
            <a:ext cx="4343400" cy="3970318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0" y="-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/>
            </a:r>
            <a:b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</a:br>
            <a: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Part I: ATTACKING- RE-STARTS</a:t>
            </a:r>
            <a:endParaRPr lang="en-US" i="1" dirty="0" smtClean="0">
              <a:solidFill>
                <a:schemeClr val="tx1"/>
              </a:solidFill>
              <a:latin typeface="Gothic 13 Std" pitchFamily="1" charset="0"/>
              <a:ea typeface="ＭＳ Ｐゴシック" pitchFamily="1" charset="-128"/>
              <a:cs typeface="Gothic 13 Std" pitchFamily="1" charset="0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6553200" y="6389688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E2CF28F0-F50E-4D54-9782-38B6557B47F6}" type="slidenum">
              <a:rPr lang="en-US" smtClean="0">
                <a:solidFill>
                  <a:srgbClr val="898989"/>
                </a:solidFill>
              </a:rPr>
              <a:pPr eaLnBrk="1" hangingPunct="1"/>
              <a:t>7</a:t>
            </a:fld>
            <a:endParaRPr lang="en-US" smtClean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295400"/>
            <a:ext cx="4111625" cy="53070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929" name="TextBox 9"/>
          <p:cNvSpPr txBox="1">
            <a:spLocks noChangeArrowheads="1"/>
          </p:cNvSpPr>
          <p:nvPr/>
        </p:nvSpPr>
        <p:spPr bwMode="auto">
          <a:xfrm>
            <a:off x="7815263" y="6640513"/>
            <a:ext cx="1590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800" dirty="0">
                <a:solidFill>
                  <a:schemeClr val="bg1"/>
                </a:solidFill>
              </a:rPr>
              <a:t>D. Chesler </a:t>
            </a:r>
            <a:r>
              <a:rPr lang="en-US" sz="800" dirty="0" smtClean="0">
                <a:solidFill>
                  <a:schemeClr val="bg1"/>
                </a:solidFill>
              </a:rPr>
              <a:t>Jan. 2014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7" name="TextBox 4"/>
          <p:cNvSpPr txBox="1">
            <a:spLocks noChangeArrowheads="1"/>
          </p:cNvSpPr>
          <p:nvPr/>
        </p:nvSpPr>
        <p:spPr bwMode="auto">
          <a:xfrm>
            <a:off x="4267200" y="1219200"/>
            <a:ext cx="22431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400" b="1" u="sng" dirty="0" smtClean="0"/>
              <a:t>I. RE-STARTS:</a:t>
            </a:r>
            <a:endParaRPr lang="en-US" sz="1400" b="1" u="sng" dirty="0"/>
          </a:p>
        </p:txBody>
      </p:sp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4267201" y="1447800"/>
            <a:ext cx="4876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Diagram the organization of an </a:t>
            </a:r>
            <a:r>
              <a:rPr lang="en-US" sz="1000" b="1" u="sng" dirty="0" smtClean="0">
                <a:solidFill>
                  <a:srgbClr val="C00000"/>
                </a:solidFill>
                <a:sym typeface="Wingdings"/>
              </a:rPr>
              <a:t>attacking free kick in the opponents half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. Place the ball and all 11 players on the field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. Describe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the general structure in the space provided below - including the opposition, numbers,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matchups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, service areas/targets and descriptive analysis of the play off ball to create opportunities. Describe any tactical variations from this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organization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by the U17MNT.</a:t>
            </a:r>
            <a:endParaRPr lang="en-US" sz="1000" dirty="0">
              <a:solidFill>
                <a:srgbClr val="C00000"/>
              </a:solidFill>
              <a:sym typeface="Wingdings" pitchFamily="2" charset="2"/>
            </a:endParaRPr>
          </a:p>
          <a:p>
            <a:pPr eaLnBrk="1" hangingPunct="1"/>
            <a:endParaRPr lang="en-US" sz="1000" dirty="0" smtClean="0">
              <a:solidFill>
                <a:srgbClr val="C00000"/>
              </a:solidFill>
              <a:sym typeface="Wingding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95800" y="2362200"/>
            <a:ext cx="4343400" cy="3970318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60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216951" y="-189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/>
            </a:r>
            <a:b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</a:br>
            <a: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Part I: </a:t>
            </a:r>
            <a:r>
              <a:rPr lang="en-US" sz="3100" i="1" dirty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ATTACKING </a:t>
            </a:r>
            <a: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ANALYSIS  </a:t>
            </a:r>
            <a:b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</a:br>
            <a: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France Defensive Team Shape</a:t>
            </a: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6858000" y="624840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E2CF28F0-F50E-4D54-9782-38B6557B47F6}" type="slidenum">
              <a:rPr lang="en-US" smtClean="0">
                <a:solidFill>
                  <a:srgbClr val="898989"/>
                </a:solidFill>
              </a:rPr>
              <a:pPr eaLnBrk="1" hangingPunct="1"/>
              <a:t>8</a:t>
            </a:fld>
            <a:endParaRPr lang="en-US" dirty="0" smtClean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5" y="1246188"/>
            <a:ext cx="4111625" cy="53070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926" name="TextBox 14"/>
          <p:cNvSpPr txBox="1">
            <a:spLocks noChangeArrowheads="1"/>
          </p:cNvSpPr>
          <p:nvPr/>
        </p:nvSpPr>
        <p:spPr bwMode="auto">
          <a:xfrm>
            <a:off x="4331751" y="1203059"/>
            <a:ext cx="507418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Place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the </a:t>
            </a:r>
            <a:r>
              <a:rPr lang="en-US" sz="1000" b="1" dirty="0" smtClean="0">
                <a:solidFill>
                  <a:srgbClr val="C00000"/>
                </a:solidFill>
                <a:sym typeface="Wingdings" pitchFamily="2" charset="2"/>
              </a:rPr>
              <a:t>Turkey </a:t>
            </a:r>
            <a:r>
              <a:rPr lang="en-US" sz="1000" b="1" dirty="0" smtClean="0">
                <a:solidFill>
                  <a:srgbClr val="C00000"/>
                </a:solidFill>
                <a:sym typeface="Wingdings" pitchFamily="2" charset="2"/>
              </a:rPr>
              <a:t>Teams </a:t>
            </a:r>
            <a:r>
              <a:rPr lang="en-US" sz="1000" b="1" dirty="0">
                <a:solidFill>
                  <a:srgbClr val="C00000"/>
                </a:solidFill>
                <a:sym typeface="Wingdings" pitchFamily="2" charset="2"/>
              </a:rPr>
              <a:t>starting line-up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into the field diagram.  </a:t>
            </a:r>
          </a:p>
          <a:p>
            <a:pPr eaLnBrk="1" hangingPunct="1"/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      </a:t>
            </a:r>
            <a:r>
              <a:rPr lang="en-US" sz="1000" dirty="0">
                <a:solidFill>
                  <a:srgbClr val="C00000"/>
                </a:solidFill>
                <a:sym typeface="Wingdings"/>
              </a:rPr>
              <a:t>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Include Jersey # and Names</a:t>
            </a:r>
            <a:br>
              <a:rPr lang="en-US" sz="1000" dirty="0">
                <a:solidFill>
                  <a:srgbClr val="C00000"/>
                </a:solidFill>
                <a:sym typeface="Wingdings" pitchFamily="2" charset="2"/>
              </a:rPr>
            </a:b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      Include </a:t>
            </a:r>
            <a:r>
              <a:rPr lang="en-US" sz="1000" b="1" dirty="0">
                <a:solidFill>
                  <a:srgbClr val="C00000"/>
                </a:solidFill>
                <a:sym typeface="Wingdings" pitchFamily="2" charset="2"/>
              </a:rPr>
              <a:t>tactical arrows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representing the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defensive roles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.</a:t>
            </a:r>
          </a:p>
          <a:p>
            <a:pPr eaLnBrk="1" hangingPunct="1"/>
            <a:r>
              <a:rPr lang="en-US" sz="1000" b="1" dirty="0">
                <a:solidFill>
                  <a:srgbClr val="C00000"/>
                </a:solidFill>
                <a:sym typeface="Wingdings" pitchFamily="2" charset="2"/>
              </a:rPr>
              <a:t>   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  </a:t>
            </a:r>
            <a:r>
              <a:rPr lang="en-US" sz="1000" dirty="0">
                <a:solidFill>
                  <a:srgbClr val="C00000"/>
                </a:solidFill>
                <a:sym typeface="Wingdings"/>
              </a:rPr>
              <a:t>In the space below describe the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defensive tactics/strategy/variations/</a:t>
            </a:r>
          </a:p>
          <a:p>
            <a:pPr eaLnBrk="1" hangingPunct="1"/>
            <a:r>
              <a:rPr lang="en-US" sz="1000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                system of play/player substitutions, line of confrontation </a:t>
            </a:r>
            <a:r>
              <a:rPr lang="en-US" sz="1000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and  the effect</a:t>
            </a:r>
          </a:p>
          <a:p>
            <a:pPr eaLnBrk="1" hangingPunct="1"/>
            <a:r>
              <a:rPr lang="en-US" sz="1000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                 on the U.S. U17MNT possession and penetration:</a:t>
            </a:r>
          </a:p>
          <a:p>
            <a:pPr eaLnBrk="1" hangingPunct="1"/>
            <a:r>
              <a:rPr lang="en-US" sz="1000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                 (Diagram these variations on next page)</a:t>
            </a:r>
            <a:endParaRPr lang="en-US" sz="1000" dirty="0">
              <a:solidFill>
                <a:srgbClr val="C00000"/>
              </a:solidFill>
              <a:sym typeface="Wingdings"/>
            </a:endParaRPr>
          </a:p>
          <a:p>
            <a:pPr eaLnBrk="1" hangingPunct="1"/>
            <a:r>
              <a:rPr lang="en-US" sz="1000" b="1" u="sng" dirty="0" smtClean="0">
                <a:solidFill>
                  <a:srgbClr val="C00000"/>
                </a:solidFill>
              </a:rPr>
              <a:t>         </a:t>
            </a:r>
          </a:p>
        </p:txBody>
      </p:sp>
      <p:sp>
        <p:nvSpPr>
          <p:cNvPr id="38929" name="TextBox 9"/>
          <p:cNvSpPr txBox="1">
            <a:spLocks noChangeArrowheads="1"/>
          </p:cNvSpPr>
          <p:nvPr/>
        </p:nvSpPr>
        <p:spPr bwMode="auto">
          <a:xfrm>
            <a:off x="7815263" y="6640513"/>
            <a:ext cx="1590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800" dirty="0">
                <a:solidFill>
                  <a:schemeClr val="bg1"/>
                </a:solidFill>
              </a:rPr>
              <a:t>D. Chesler </a:t>
            </a:r>
            <a:r>
              <a:rPr lang="en-US" sz="800" dirty="0" smtClean="0">
                <a:solidFill>
                  <a:schemeClr val="bg1"/>
                </a:solidFill>
              </a:rPr>
              <a:t>Jan. 2014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4" name="Isosceles Triangle 13"/>
          <p:cNvSpPr/>
          <p:nvPr/>
        </p:nvSpPr>
        <p:spPr>
          <a:xfrm>
            <a:off x="-1219202" y="762000"/>
            <a:ext cx="274663" cy="253424"/>
          </a:xfrm>
          <a:prstGeom prst="triangl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-1257299" y="838200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1</a:t>
            </a:r>
          </a:p>
        </p:txBody>
      </p:sp>
      <p:sp>
        <p:nvSpPr>
          <p:cNvPr id="16" name="Isosceles Triangle 15"/>
          <p:cNvSpPr/>
          <p:nvPr/>
        </p:nvSpPr>
        <p:spPr>
          <a:xfrm>
            <a:off x="-1066802" y="56365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-1104899" y="57127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11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19" name="Isosceles Triangle 18"/>
          <p:cNvSpPr/>
          <p:nvPr/>
        </p:nvSpPr>
        <p:spPr>
          <a:xfrm>
            <a:off x="-1066802" y="50269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-1104899" y="51031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10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-1066802" y="46459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-1104899" y="47221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3" name="Isosceles Triangle 22"/>
          <p:cNvSpPr/>
          <p:nvPr/>
        </p:nvSpPr>
        <p:spPr>
          <a:xfrm>
            <a:off x="-1066802" y="41887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-1104899" y="42649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5" name="Isosceles Triangle 24"/>
          <p:cNvSpPr/>
          <p:nvPr/>
        </p:nvSpPr>
        <p:spPr>
          <a:xfrm>
            <a:off x="-1066802" y="37315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-1104899" y="38077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27" name="Isosceles Triangle 26"/>
          <p:cNvSpPr/>
          <p:nvPr/>
        </p:nvSpPr>
        <p:spPr>
          <a:xfrm>
            <a:off x="-1066802" y="32743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-1104899" y="33505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9" name="Isosceles Triangle 28"/>
          <p:cNvSpPr/>
          <p:nvPr/>
        </p:nvSpPr>
        <p:spPr>
          <a:xfrm>
            <a:off x="-1066802" y="26647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-1104899" y="27409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31" name="Isosceles Triangle 30"/>
          <p:cNvSpPr/>
          <p:nvPr/>
        </p:nvSpPr>
        <p:spPr>
          <a:xfrm>
            <a:off x="-1066802" y="21313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-1104899" y="22075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3" name="Isosceles Triangle 32"/>
          <p:cNvSpPr/>
          <p:nvPr/>
        </p:nvSpPr>
        <p:spPr>
          <a:xfrm>
            <a:off x="-1066802" y="17503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-1104899" y="18265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5" name="Isosceles Triangle 34"/>
          <p:cNvSpPr/>
          <p:nvPr/>
        </p:nvSpPr>
        <p:spPr>
          <a:xfrm>
            <a:off x="-1066802" y="1371600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-1096715" y="1394192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3155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/>
            </a:r>
            <a:br>
              <a:rPr lang="en-US" dirty="0" smtClean="0"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</a:br>
            <a: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Part I: </a:t>
            </a:r>
            <a:r>
              <a:rPr lang="en-US" sz="3100" i="1" dirty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ATTACKING </a:t>
            </a:r>
            <a: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ANALYSIS  </a:t>
            </a:r>
            <a:b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</a:br>
            <a:r>
              <a:rPr lang="en-US" sz="3100" i="1" dirty="0" smtClean="0">
                <a:solidFill>
                  <a:schemeClr val="tx1"/>
                </a:solidFill>
                <a:latin typeface="Gothic 13 Std" pitchFamily="1" charset="0"/>
                <a:ea typeface="ＭＳ Ｐゴシック" pitchFamily="1" charset="-128"/>
                <a:cs typeface="Gothic 13 Std" pitchFamily="1" charset="0"/>
              </a:rPr>
              <a:t>France - Defensive Variations </a:t>
            </a: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6858000" y="624840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fld id="{E2CF28F0-F50E-4D54-9782-38B6557B47F6}" type="slidenum">
              <a:rPr lang="en-US" smtClean="0">
                <a:solidFill>
                  <a:srgbClr val="898989"/>
                </a:solidFill>
              </a:rPr>
              <a:pPr eaLnBrk="1" hangingPunct="1"/>
              <a:t>9</a:t>
            </a:fld>
            <a:endParaRPr lang="en-US" dirty="0" smtClean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173" y="1625024"/>
            <a:ext cx="3733800" cy="50306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926" name="TextBox 14"/>
          <p:cNvSpPr txBox="1">
            <a:spLocks noChangeArrowheads="1"/>
          </p:cNvSpPr>
          <p:nvPr/>
        </p:nvSpPr>
        <p:spPr bwMode="auto">
          <a:xfrm>
            <a:off x="74759" y="958947"/>
            <a:ext cx="902493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Place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the </a:t>
            </a:r>
            <a:r>
              <a:rPr lang="en-US" sz="1000" b="1" dirty="0" smtClean="0">
                <a:solidFill>
                  <a:srgbClr val="C00000"/>
                </a:solidFill>
                <a:sym typeface="Wingdings" pitchFamily="2" charset="2"/>
              </a:rPr>
              <a:t>Turkey </a:t>
            </a:r>
            <a:r>
              <a:rPr lang="en-US" sz="1000" b="1" dirty="0" smtClean="0">
                <a:solidFill>
                  <a:srgbClr val="C00000"/>
                </a:solidFill>
                <a:sym typeface="Wingdings" pitchFamily="2" charset="2"/>
              </a:rPr>
              <a:t>Teams </a:t>
            </a:r>
            <a:r>
              <a:rPr lang="en-US" sz="1000" b="1" dirty="0">
                <a:solidFill>
                  <a:srgbClr val="C00000"/>
                </a:solidFill>
                <a:sym typeface="Wingdings" pitchFamily="2" charset="2"/>
              </a:rPr>
              <a:t>line-up </a:t>
            </a:r>
            <a:r>
              <a:rPr lang="en-US" sz="1000" b="1" dirty="0" smtClean="0">
                <a:solidFill>
                  <a:srgbClr val="C00000"/>
                </a:solidFill>
                <a:sym typeface="Wingdings" pitchFamily="2" charset="2"/>
              </a:rPr>
              <a:t>in </a:t>
            </a:r>
            <a:r>
              <a:rPr lang="en-US" sz="1000" b="1" dirty="0" smtClean="0">
                <a:solidFill>
                  <a:srgbClr val="C00000"/>
                </a:solidFill>
                <a:sym typeface="Wingdings" pitchFamily="2" charset="2"/>
              </a:rPr>
              <a:t>the diagrams. </a:t>
            </a:r>
            <a:r>
              <a:rPr lang="en-US" sz="1000" b="1" dirty="0">
                <a:solidFill>
                  <a:srgbClr val="C00000"/>
                </a:solidFill>
                <a:sym typeface="Wingdings" pitchFamily="2" charset="2"/>
              </a:rPr>
              <a:t>U</a:t>
            </a:r>
            <a:r>
              <a:rPr lang="en-US" sz="1000" b="1" dirty="0" smtClean="0">
                <a:solidFill>
                  <a:srgbClr val="C00000"/>
                </a:solidFill>
                <a:sym typeface="Wingdings" pitchFamily="2" charset="2"/>
              </a:rPr>
              <a:t>sing Tactical Arrows to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represent their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defensive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roles.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Diagram  the  </a:t>
            </a:r>
            <a:r>
              <a:rPr lang="en-US" sz="1000" dirty="0">
                <a:solidFill>
                  <a:srgbClr val="C00000"/>
                </a:solidFill>
                <a:sym typeface="Wingdings"/>
              </a:rPr>
              <a:t>teams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defensive variations </a:t>
            </a:r>
            <a:r>
              <a:rPr lang="en-US" sz="1000" dirty="0">
                <a:solidFill>
                  <a:srgbClr val="C00000"/>
                </a:solidFill>
                <a:sym typeface="Wingdings"/>
              </a:rPr>
              <a:t>in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system of play/tactics/strategy/lines </a:t>
            </a:r>
            <a:r>
              <a:rPr lang="en-US" sz="1000" dirty="0">
                <a:solidFill>
                  <a:srgbClr val="C00000"/>
                </a:solidFill>
                <a:sym typeface="Wingdings"/>
              </a:rPr>
              <a:t>of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 confrontation.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 Include </a:t>
            </a:r>
            <a:r>
              <a:rPr lang="en-US" sz="1000" dirty="0">
                <a:solidFill>
                  <a:srgbClr val="C00000"/>
                </a:solidFill>
                <a:sym typeface="Wingdings" pitchFamily="2" charset="2"/>
              </a:rPr>
              <a:t>Jersey </a:t>
            </a:r>
            <a:r>
              <a:rPr lang="en-US" sz="1000" dirty="0" smtClean="0">
                <a:solidFill>
                  <a:srgbClr val="C00000"/>
                </a:solidFill>
                <a:sym typeface="Wingdings" pitchFamily="2" charset="2"/>
              </a:rPr>
              <a:t># both teams: All 11 players of both team and show the location of the ball.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   </a:t>
            </a:r>
          </a:p>
          <a:p>
            <a:pPr eaLnBrk="1" hangingPunct="1"/>
            <a:r>
              <a:rPr lang="en-US" sz="1000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000" dirty="0" smtClean="0">
                <a:solidFill>
                  <a:srgbClr val="C00000"/>
                </a:solidFill>
                <a:sym typeface="Wingdings"/>
              </a:rPr>
              <a:t>                </a:t>
            </a:r>
            <a:r>
              <a:rPr lang="en-US" sz="1000" b="1" u="sng" dirty="0" smtClean="0">
                <a:solidFill>
                  <a:srgbClr val="C00000"/>
                </a:solidFill>
              </a:rPr>
              <a:t>         </a:t>
            </a:r>
          </a:p>
        </p:txBody>
      </p:sp>
      <p:sp>
        <p:nvSpPr>
          <p:cNvPr id="38929" name="TextBox 9"/>
          <p:cNvSpPr txBox="1">
            <a:spLocks noChangeArrowheads="1"/>
          </p:cNvSpPr>
          <p:nvPr/>
        </p:nvSpPr>
        <p:spPr bwMode="auto">
          <a:xfrm>
            <a:off x="7815263" y="6640513"/>
            <a:ext cx="1590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800" dirty="0">
                <a:solidFill>
                  <a:schemeClr val="bg1"/>
                </a:solidFill>
              </a:rPr>
              <a:t>D. Chesler </a:t>
            </a:r>
            <a:r>
              <a:rPr lang="en-US" sz="800" dirty="0" smtClean="0">
                <a:solidFill>
                  <a:schemeClr val="bg1"/>
                </a:solidFill>
              </a:rPr>
              <a:t>Jan. 2014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4" name="Isosceles Triangle 13"/>
          <p:cNvSpPr/>
          <p:nvPr/>
        </p:nvSpPr>
        <p:spPr>
          <a:xfrm>
            <a:off x="-1219202" y="762000"/>
            <a:ext cx="274663" cy="253424"/>
          </a:xfrm>
          <a:prstGeom prst="triangl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-1257299" y="838200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1</a:t>
            </a:r>
          </a:p>
        </p:txBody>
      </p:sp>
      <p:sp>
        <p:nvSpPr>
          <p:cNvPr id="16" name="Isosceles Triangle 15"/>
          <p:cNvSpPr/>
          <p:nvPr/>
        </p:nvSpPr>
        <p:spPr>
          <a:xfrm>
            <a:off x="-1066802" y="56365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-1104899" y="57127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11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19" name="Isosceles Triangle 18"/>
          <p:cNvSpPr/>
          <p:nvPr/>
        </p:nvSpPr>
        <p:spPr>
          <a:xfrm>
            <a:off x="-1066802" y="50269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-1104899" y="51031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10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-1066802" y="46459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-1104899" y="47221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3" name="Isosceles Triangle 22"/>
          <p:cNvSpPr/>
          <p:nvPr/>
        </p:nvSpPr>
        <p:spPr>
          <a:xfrm>
            <a:off x="-1066802" y="41887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-1104899" y="42649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5" name="Isosceles Triangle 24"/>
          <p:cNvSpPr/>
          <p:nvPr/>
        </p:nvSpPr>
        <p:spPr>
          <a:xfrm>
            <a:off x="-1066802" y="37315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-1104899" y="38077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27" name="Isosceles Triangle 26"/>
          <p:cNvSpPr/>
          <p:nvPr/>
        </p:nvSpPr>
        <p:spPr>
          <a:xfrm>
            <a:off x="-1066802" y="32743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-1104899" y="33505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9" name="Isosceles Triangle 28"/>
          <p:cNvSpPr/>
          <p:nvPr/>
        </p:nvSpPr>
        <p:spPr>
          <a:xfrm>
            <a:off x="-1066802" y="26647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-1104899" y="27409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31" name="Isosceles Triangle 30"/>
          <p:cNvSpPr/>
          <p:nvPr/>
        </p:nvSpPr>
        <p:spPr>
          <a:xfrm>
            <a:off x="-1066802" y="21313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-1104899" y="22075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3" name="Isosceles Triangle 32"/>
          <p:cNvSpPr/>
          <p:nvPr/>
        </p:nvSpPr>
        <p:spPr>
          <a:xfrm>
            <a:off x="-1066802" y="1750368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-1104899" y="1826568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5" name="Isosceles Triangle 34"/>
          <p:cNvSpPr/>
          <p:nvPr/>
        </p:nvSpPr>
        <p:spPr>
          <a:xfrm>
            <a:off x="-1066802" y="1371600"/>
            <a:ext cx="274663" cy="253424"/>
          </a:xfrm>
          <a:prstGeom prst="triangl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-1096715" y="1394192"/>
            <a:ext cx="342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2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1609885"/>
            <a:ext cx="3813958" cy="50306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1519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138</TotalTime>
  <Words>1152</Words>
  <Application>Microsoft Office PowerPoint</Application>
  <PresentationFormat>On-screen Show (4:3)</PresentationFormat>
  <Paragraphs>304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Equity</vt:lpstr>
      <vt:lpstr>U.S. U17 MNT vs. Turkey: Technical Summary (National A License) </vt:lpstr>
      <vt:lpstr> Part I: ATTACKING- TEAM PERFORMANCE</vt:lpstr>
      <vt:lpstr> Part I: ATTACKING- TEAM PERFORMANCE</vt:lpstr>
      <vt:lpstr> Part I: ATTACKING ANALYSIS- FUNCTIONAL GROUPS</vt:lpstr>
      <vt:lpstr> Part I: ATTACKING ANALYSIS BY REGIONS</vt:lpstr>
      <vt:lpstr> Part I: ATTACKING- RE-STARTS</vt:lpstr>
      <vt:lpstr> Part I: ATTACKING- RE-STARTS</vt:lpstr>
      <vt:lpstr> Part I: ATTACKING ANALYSIS   France Defensive Team Shape</vt:lpstr>
      <vt:lpstr> Part I: ATTACKING ANALYSIS   France - Defensive Variations </vt:lpstr>
      <vt:lpstr> Part II: DEFENDING ANALYSIS – FRANCE  Attacking Team Shape</vt:lpstr>
      <vt:lpstr> Part II: DEFENDING ANALYSIS – System of Play/Strategy/Tactical Variations </vt:lpstr>
      <vt:lpstr> Part II: DEFENDING ANALYSIS- FUNCTIONAL GROUPS</vt:lpstr>
      <vt:lpstr> Part II: DEFENDING ANALYSIS BY REGIONS</vt:lpstr>
      <vt:lpstr> Part II: DEFENDING ANALYSIS BY REGIONS</vt:lpstr>
      <vt:lpstr> Part II: DEFENDING- RE-STARTS</vt:lpstr>
      <vt:lpstr> Part II: DEFENDING- RE-STARTS</vt:lpstr>
      <vt:lpstr> Part III: U.S. U17MNT- Style of Play</vt:lpstr>
    </vt:vector>
  </TitlesOfParts>
  <Company>Stone Ward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Kelly Wagner</dc:creator>
  <cp:lastModifiedBy>Administrator</cp:lastModifiedBy>
  <cp:revision>16</cp:revision>
  <cp:lastPrinted>2014-01-16T20:13:40Z</cp:lastPrinted>
  <dcterms:created xsi:type="dcterms:W3CDTF">2014-01-15T23:10:37Z</dcterms:created>
  <dcterms:modified xsi:type="dcterms:W3CDTF">2014-06-02T15:38:02Z</dcterms:modified>
</cp:coreProperties>
</file>