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sldIdLst>
    <p:sldId id="257" r:id="rId2"/>
    <p:sldId id="256" r:id="rId3"/>
    <p:sldId id="264" r:id="rId4"/>
    <p:sldId id="258" r:id="rId5"/>
    <p:sldId id="259" r:id="rId6"/>
    <p:sldId id="261" r:id="rId7"/>
    <p:sldId id="262" r:id="rId8"/>
    <p:sldId id="285" r:id="rId9"/>
    <p:sldId id="263" r:id="rId10"/>
    <p:sldId id="265" r:id="rId11"/>
    <p:sldId id="267" r:id="rId12"/>
    <p:sldId id="266" r:id="rId13"/>
    <p:sldId id="269" r:id="rId14"/>
    <p:sldId id="270" r:id="rId15"/>
    <p:sldId id="271" r:id="rId16"/>
    <p:sldId id="272" r:id="rId17"/>
    <p:sldId id="268" r:id="rId18"/>
    <p:sldId id="273" r:id="rId19"/>
    <p:sldId id="274" r:id="rId20"/>
    <p:sldId id="275" r:id="rId21"/>
    <p:sldId id="276" r:id="rId22"/>
    <p:sldId id="277" r:id="rId23"/>
    <p:sldId id="278" r:id="rId24"/>
    <p:sldId id="279" r:id="rId25"/>
    <p:sldId id="281" r:id="rId26"/>
    <p:sldId id="280" r:id="rId27"/>
    <p:sldId id="282" r:id="rId28"/>
    <p:sldId id="283" r:id="rId29"/>
    <p:sldId id="284" r:id="rId30"/>
    <p:sldId id="286" r:id="rId31"/>
    <p:sldId id="287" r:id="rId32"/>
    <p:sldId id="288" r:id="rId33"/>
    <p:sldId id="289" r:id="rId34"/>
    <p:sldId id="290" r:id="rId35"/>
    <p:sldId id="291" r:id="rId36"/>
    <p:sldId id="292" r:id="rId37"/>
    <p:sldId id="293" r:id="rId38"/>
    <p:sldId id="294" r:id="rId39"/>
    <p:sldId id="295" r:id="rId40"/>
    <p:sldId id="296"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F0E"/>
    <a:srgbClr val="FFCD3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4" d="100"/>
          <a:sy n="74" d="100"/>
        </p:scale>
        <p:origin x="-2072"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E5DF8A-DA42-0147-8FF9-F3670AB9EB23}" type="datetimeFigureOut">
              <a:rPr lang="en-US" smtClean="0"/>
              <a:t>01/12/2013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A432E3-0062-E746-BDCF-DAB23CD7ADF1}" type="slidenum">
              <a:rPr lang="en-US" smtClean="0"/>
              <a:t>‹#›</a:t>
            </a:fld>
            <a:endParaRPr lang="en-US"/>
          </a:p>
        </p:txBody>
      </p:sp>
    </p:spTree>
    <p:extLst>
      <p:ext uri="{BB962C8B-B14F-4D97-AF65-F5344CB8AC3E}">
        <p14:creationId xmlns:p14="http://schemas.microsoft.com/office/powerpoint/2010/main" val="295131883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A432E3-0062-E746-BDCF-DAB23CD7ADF1}" type="slidenum">
              <a:rPr lang="en-US" smtClean="0"/>
              <a:t>5</a:t>
            </a:fld>
            <a:endParaRPr lang="en-US"/>
          </a:p>
        </p:txBody>
      </p:sp>
    </p:spTree>
    <p:extLst>
      <p:ext uri="{BB962C8B-B14F-4D97-AF65-F5344CB8AC3E}">
        <p14:creationId xmlns:p14="http://schemas.microsoft.com/office/powerpoint/2010/main" val="796102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221E865-18D8-E24F-AC83-4827F26532FA}" type="datetimeFigureOut">
              <a:rPr lang="en-US" smtClean="0"/>
              <a:t>01/12/2013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E44032-2EF4-F147-8EEC-2CB6A2E16FE7}" type="slidenum">
              <a:rPr lang="en-US" smtClean="0"/>
              <a:t>‹#›</a:t>
            </a:fld>
            <a:endParaRPr lang="en-US"/>
          </a:p>
        </p:txBody>
      </p:sp>
    </p:spTree>
    <p:extLst>
      <p:ext uri="{BB962C8B-B14F-4D97-AF65-F5344CB8AC3E}">
        <p14:creationId xmlns:p14="http://schemas.microsoft.com/office/powerpoint/2010/main" val="1798063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21E865-18D8-E24F-AC83-4827F26532FA}" type="datetimeFigureOut">
              <a:rPr lang="en-US" smtClean="0"/>
              <a:t>01/12/2013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E44032-2EF4-F147-8EEC-2CB6A2E16FE7}" type="slidenum">
              <a:rPr lang="en-US" smtClean="0"/>
              <a:t>‹#›</a:t>
            </a:fld>
            <a:endParaRPr lang="en-US"/>
          </a:p>
        </p:txBody>
      </p:sp>
    </p:spTree>
    <p:extLst>
      <p:ext uri="{BB962C8B-B14F-4D97-AF65-F5344CB8AC3E}">
        <p14:creationId xmlns:p14="http://schemas.microsoft.com/office/powerpoint/2010/main" val="53021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21E865-18D8-E24F-AC83-4827F26532FA}" type="datetimeFigureOut">
              <a:rPr lang="en-US" smtClean="0"/>
              <a:t>01/12/2013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E44032-2EF4-F147-8EEC-2CB6A2E16FE7}" type="slidenum">
              <a:rPr lang="en-US" smtClean="0"/>
              <a:t>‹#›</a:t>
            </a:fld>
            <a:endParaRPr lang="en-US"/>
          </a:p>
        </p:txBody>
      </p:sp>
    </p:spTree>
    <p:extLst>
      <p:ext uri="{BB962C8B-B14F-4D97-AF65-F5344CB8AC3E}">
        <p14:creationId xmlns:p14="http://schemas.microsoft.com/office/powerpoint/2010/main" val="1467684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21E865-18D8-E24F-AC83-4827F26532FA}" type="datetimeFigureOut">
              <a:rPr lang="en-US" smtClean="0"/>
              <a:t>01/12/2013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E44032-2EF4-F147-8EEC-2CB6A2E16FE7}" type="slidenum">
              <a:rPr lang="en-US" smtClean="0"/>
              <a:t>‹#›</a:t>
            </a:fld>
            <a:endParaRPr lang="en-US"/>
          </a:p>
        </p:txBody>
      </p:sp>
    </p:spTree>
    <p:extLst>
      <p:ext uri="{BB962C8B-B14F-4D97-AF65-F5344CB8AC3E}">
        <p14:creationId xmlns:p14="http://schemas.microsoft.com/office/powerpoint/2010/main" val="2069193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21E865-18D8-E24F-AC83-4827F26532FA}" type="datetimeFigureOut">
              <a:rPr lang="en-US" smtClean="0"/>
              <a:t>01/12/2013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E44032-2EF4-F147-8EEC-2CB6A2E16FE7}" type="slidenum">
              <a:rPr lang="en-US" smtClean="0"/>
              <a:t>‹#›</a:t>
            </a:fld>
            <a:endParaRPr lang="en-US"/>
          </a:p>
        </p:txBody>
      </p:sp>
    </p:spTree>
    <p:extLst>
      <p:ext uri="{BB962C8B-B14F-4D97-AF65-F5344CB8AC3E}">
        <p14:creationId xmlns:p14="http://schemas.microsoft.com/office/powerpoint/2010/main" val="4203107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221E865-18D8-E24F-AC83-4827F26532FA}" type="datetimeFigureOut">
              <a:rPr lang="en-US" smtClean="0"/>
              <a:t>01/12/2013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E44032-2EF4-F147-8EEC-2CB6A2E16FE7}" type="slidenum">
              <a:rPr lang="en-US" smtClean="0"/>
              <a:t>‹#›</a:t>
            </a:fld>
            <a:endParaRPr lang="en-US"/>
          </a:p>
        </p:txBody>
      </p:sp>
    </p:spTree>
    <p:extLst>
      <p:ext uri="{BB962C8B-B14F-4D97-AF65-F5344CB8AC3E}">
        <p14:creationId xmlns:p14="http://schemas.microsoft.com/office/powerpoint/2010/main" val="3851659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221E865-18D8-E24F-AC83-4827F26532FA}" type="datetimeFigureOut">
              <a:rPr lang="en-US" smtClean="0"/>
              <a:t>01/12/2013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E44032-2EF4-F147-8EEC-2CB6A2E16FE7}" type="slidenum">
              <a:rPr lang="en-US" smtClean="0"/>
              <a:t>‹#›</a:t>
            </a:fld>
            <a:endParaRPr lang="en-US"/>
          </a:p>
        </p:txBody>
      </p:sp>
    </p:spTree>
    <p:extLst>
      <p:ext uri="{BB962C8B-B14F-4D97-AF65-F5344CB8AC3E}">
        <p14:creationId xmlns:p14="http://schemas.microsoft.com/office/powerpoint/2010/main" val="42934509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221E865-18D8-E24F-AC83-4827F26532FA}" type="datetimeFigureOut">
              <a:rPr lang="en-US" smtClean="0"/>
              <a:t>01/12/2013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E44032-2EF4-F147-8EEC-2CB6A2E16FE7}" type="slidenum">
              <a:rPr lang="en-US" smtClean="0"/>
              <a:t>‹#›</a:t>
            </a:fld>
            <a:endParaRPr lang="en-US"/>
          </a:p>
        </p:txBody>
      </p:sp>
    </p:spTree>
    <p:extLst>
      <p:ext uri="{BB962C8B-B14F-4D97-AF65-F5344CB8AC3E}">
        <p14:creationId xmlns:p14="http://schemas.microsoft.com/office/powerpoint/2010/main" val="4101035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21E865-18D8-E24F-AC83-4827F26532FA}" type="datetimeFigureOut">
              <a:rPr lang="en-US" smtClean="0"/>
              <a:t>01/12/2013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E44032-2EF4-F147-8EEC-2CB6A2E16FE7}" type="slidenum">
              <a:rPr lang="en-US" smtClean="0"/>
              <a:t>‹#›</a:t>
            </a:fld>
            <a:endParaRPr lang="en-US"/>
          </a:p>
        </p:txBody>
      </p:sp>
    </p:spTree>
    <p:extLst>
      <p:ext uri="{BB962C8B-B14F-4D97-AF65-F5344CB8AC3E}">
        <p14:creationId xmlns:p14="http://schemas.microsoft.com/office/powerpoint/2010/main" val="335051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21E865-18D8-E24F-AC83-4827F26532FA}" type="datetimeFigureOut">
              <a:rPr lang="en-US" smtClean="0"/>
              <a:t>01/12/2013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E44032-2EF4-F147-8EEC-2CB6A2E16FE7}" type="slidenum">
              <a:rPr lang="en-US" smtClean="0"/>
              <a:t>‹#›</a:t>
            </a:fld>
            <a:endParaRPr lang="en-US"/>
          </a:p>
        </p:txBody>
      </p:sp>
    </p:spTree>
    <p:extLst>
      <p:ext uri="{BB962C8B-B14F-4D97-AF65-F5344CB8AC3E}">
        <p14:creationId xmlns:p14="http://schemas.microsoft.com/office/powerpoint/2010/main" val="1779686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21E865-18D8-E24F-AC83-4827F26532FA}" type="datetimeFigureOut">
              <a:rPr lang="en-US" smtClean="0"/>
              <a:t>01/12/2013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E44032-2EF4-F147-8EEC-2CB6A2E16FE7}" type="slidenum">
              <a:rPr lang="en-US" smtClean="0"/>
              <a:t>‹#›</a:t>
            </a:fld>
            <a:endParaRPr lang="en-US"/>
          </a:p>
        </p:txBody>
      </p:sp>
    </p:spTree>
    <p:extLst>
      <p:ext uri="{BB962C8B-B14F-4D97-AF65-F5344CB8AC3E}">
        <p14:creationId xmlns:p14="http://schemas.microsoft.com/office/powerpoint/2010/main" val="251631038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21E865-18D8-E24F-AC83-4827F26532FA}" type="datetimeFigureOut">
              <a:rPr lang="en-US" smtClean="0"/>
              <a:t>01/12/2013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E44032-2EF4-F147-8EEC-2CB6A2E16FE7}" type="slidenum">
              <a:rPr lang="en-US" smtClean="0"/>
              <a:t>‹#›</a:t>
            </a:fld>
            <a:endParaRPr lang="en-US"/>
          </a:p>
        </p:txBody>
      </p:sp>
    </p:spTree>
    <p:extLst>
      <p:ext uri="{BB962C8B-B14F-4D97-AF65-F5344CB8AC3E}">
        <p14:creationId xmlns:p14="http://schemas.microsoft.com/office/powerpoint/2010/main" val="13224695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1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jpg"/><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2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2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2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2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2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416175"/>
            <a:ext cx="7772400" cy="1470025"/>
          </a:xfrm>
        </p:spPr>
        <p:txBody>
          <a:bodyPr>
            <a:normAutofit/>
          </a:bodyPr>
          <a:lstStyle/>
          <a:p>
            <a:r>
              <a:rPr lang="en-US" sz="6600" u="sng" dirty="0" smtClean="0">
                <a:solidFill>
                  <a:srgbClr val="FFCD3F"/>
                </a:solidFill>
                <a:latin typeface="Bookman Old Style"/>
                <a:cs typeface="Bookman Old Style"/>
              </a:rPr>
              <a:t>Rondos</a:t>
            </a:r>
            <a:r>
              <a:rPr lang="en-US" sz="6600" dirty="0" smtClean="0">
                <a:solidFill>
                  <a:srgbClr val="FFCD3F"/>
                </a:solidFill>
                <a:latin typeface="Bookman Old Style"/>
                <a:cs typeface="Bookman Old Style"/>
              </a:rPr>
              <a:t/>
            </a:r>
            <a:br>
              <a:rPr lang="en-US" sz="6600" dirty="0" smtClean="0">
                <a:solidFill>
                  <a:srgbClr val="FFCD3F"/>
                </a:solidFill>
                <a:latin typeface="Bookman Old Style"/>
                <a:cs typeface="Bookman Old Style"/>
              </a:rPr>
            </a:br>
            <a:r>
              <a:rPr lang="en-US" sz="1800" dirty="0" smtClean="0">
                <a:solidFill>
                  <a:srgbClr val="FFCD3F"/>
                </a:solidFill>
                <a:latin typeface="Bookman Old Style"/>
                <a:cs typeface="Bookman Old Style"/>
              </a:rPr>
              <a:t>How to use Spain’s secret weapon</a:t>
            </a:r>
            <a:endParaRPr lang="en-US" sz="6600" dirty="0">
              <a:solidFill>
                <a:srgbClr val="FFCD3F"/>
              </a:solidFill>
              <a:latin typeface="Bookman Old Style"/>
              <a:cs typeface="Bookman Old Style"/>
            </a:endParaRPr>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2282649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Warm Up’s</a:t>
            </a:r>
            <a:endParaRPr lang="en-US" dirty="0">
              <a:solidFill>
                <a:srgbClr val="FFCD3F"/>
              </a:solidFill>
              <a:latin typeface="Century Schoolbook"/>
              <a:cs typeface="Century Schoolbook"/>
            </a:endParaRPr>
          </a:p>
        </p:txBody>
      </p:sp>
      <p:pic>
        <p:nvPicPr>
          <p:cNvPr id="4" name="Content Placeholder 3" descr="Warm up rondos.png"/>
          <p:cNvPicPr>
            <a:picLocks noGrp="1" noChangeAspect="1"/>
          </p:cNvPicPr>
          <p:nvPr>
            <p:ph idx="1"/>
          </p:nvPr>
        </p:nvPicPr>
        <p:blipFill>
          <a:blip r:embed="rId3">
            <a:extLst>
              <a:ext uri="{28A0092B-C50C-407E-A947-70E740481C1C}">
                <a14:useLocalDpi xmlns:a14="http://schemas.microsoft.com/office/drawing/2010/main" val="0"/>
              </a:ext>
            </a:extLst>
          </a:blip>
          <a:srcRect l="-29509" r="-29509"/>
          <a:stretch>
            <a:fillRect/>
          </a:stretch>
        </p:blipFill>
        <p:spPr>
          <a:xfrm>
            <a:off x="-421991" y="1546531"/>
            <a:ext cx="5248275" cy="4400550"/>
          </a:xfrm>
        </p:spPr>
      </p:pic>
      <p:sp>
        <p:nvSpPr>
          <p:cNvPr id="5" name="TextBox 4"/>
          <p:cNvSpPr txBox="1"/>
          <p:nvPr/>
        </p:nvSpPr>
        <p:spPr>
          <a:xfrm>
            <a:off x="4558771" y="1546531"/>
            <a:ext cx="3793549" cy="4524316"/>
          </a:xfrm>
          <a:prstGeom prst="rect">
            <a:avLst/>
          </a:prstGeom>
          <a:noFill/>
        </p:spPr>
        <p:txBody>
          <a:bodyPr wrap="square" rtlCol="0">
            <a:spAutoFit/>
          </a:bodyPr>
          <a:lstStyle/>
          <a:p>
            <a:r>
              <a:rPr lang="en-US" dirty="0" smtClean="0">
                <a:solidFill>
                  <a:srgbClr val="FFCD3F"/>
                </a:solidFill>
                <a:latin typeface="Arial"/>
                <a:cs typeface="Arial"/>
              </a:rPr>
              <a:t>This is a commonly used rondo warm up &amp; probably the most familiar to what most people think rondos are.</a:t>
            </a:r>
          </a:p>
          <a:p>
            <a:endParaRPr lang="en-US" dirty="0">
              <a:solidFill>
                <a:srgbClr val="FFCD3F"/>
              </a:solidFill>
              <a:latin typeface="Arial"/>
              <a:cs typeface="Arial"/>
            </a:endParaRPr>
          </a:p>
          <a:p>
            <a:r>
              <a:rPr lang="en-US" dirty="0" smtClean="0">
                <a:solidFill>
                  <a:srgbClr val="FFCD3F"/>
                </a:solidFill>
                <a:latin typeface="Arial"/>
                <a:cs typeface="Arial"/>
              </a:rPr>
              <a:t>The most common way to use this is have 2 players in the middle and if either set of outside players make 10 passes the middle two need to sprint to the other circle and start again there.</a:t>
            </a:r>
          </a:p>
          <a:p>
            <a:endParaRPr lang="en-US" dirty="0">
              <a:solidFill>
                <a:srgbClr val="FFCD3F"/>
              </a:solidFill>
              <a:latin typeface="Arial"/>
              <a:cs typeface="Arial"/>
            </a:endParaRPr>
          </a:p>
          <a:p>
            <a:r>
              <a:rPr lang="en-US" dirty="0" smtClean="0">
                <a:solidFill>
                  <a:srgbClr val="FFCD3F"/>
                </a:solidFill>
                <a:latin typeface="Arial"/>
                <a:cs typeface="Arial"/>
              </a:rPr>
              <a:t>If either middle player wins the ball the outside player who lost it and the player who passed to him go into the middle.</a:t>
            </a:r>
            <a:endParaRPr lang="en-US" dirty="0">
              <a:solidFill>
                <a:srgbClr val="FFCD3F"/>
              </a:solidFill>
              <a:latin typeface="Arial"/>
              <a:cs typeface="Arial"/>
            </a:endParaRPr>
          </a:p>
        </p:txBody>
      </p:sp>
    </p:spTree>
    <p:extLst>
      <p:ext uri="{BB962C8B-B14F-4D97-AF65-F5344CB8AC3E}">
        <p14:creationId xmlns:p14="http://schemas.microsoft.com/office/powerpoint/2010/main" val="385250229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68"/>
            <a:ext cx="8229600" cy="1143000"/>
          </a:xfrm>
        </p:spPr>
        <p:txBody>
          <a:bodyPr/>
          <a:lstStyle/>
          <a:p>
            <a:r>
              <a:rPr lang="en-US" dirty="0" smtClean="0">
                <a:solidFill>
                  <a:srgbClr val="FFCD3F"/>
                </a:solidFill>
                <a:latin typeface="Century Schoolbook"/>
                <a:cs typeface="Century Schoolbook"/>
              </a:rPr>
              <a:t>Full Team Warm up Rondo</a:t>
            </a:r>
            <a:endParaRPr lang="en-US" dirty="0">
              <a:solidFill>
                <a:srgbClr val="FFCD3F"/>
              </a:solidFill>
              <a:latin typeface="Century Schoolbook"/>
              <a:cs typeface="Century Schoolbook"/>
            </a:endParaRPr>
          </a:p>
        </p:txBody>
      </p:sp>
      <p:pic>
        <p:nvPicPr>
          <p:cNvPr id="4" name="Content Placeholder 3" descr="Team warm up rondo.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1887311" y="1600200"/>
            <a:ext cx="8229600" cy="4525963"/>
          </a:xfrm>
        </p:spPr>
      </p:pic>
      <p:sp>
        <p:nvSpPr>
          <p:cNvPr id="5" name="TextBox 4"/>
          <p:cNvSpPr txBox="1"/>
          <p:nvPr/>
        </p:nvSpPr>
        <p:spPr>
          <a:xfrm>
            <a:off x="4656459" y="1600200"/>
            <a:ext cx="3809831" cy="4247317"/>
          </a:xfrm>
          <a:prstGeom prst="rect">
            <a:avLst/>
          </a:prstGeom>
          <a:noFill/>
        </p:spPr>
        <p:txBody>
          <a:bodyPr wrap="square" rtlCol="0">
            <a:spAutoFit/>
          </a:bodyPr>
          <a:lstStyle/>
          <a:p>
            <a:r>
              <a:rPr lang="en-US" dirty="0" smtClean="0">
                <a:solidFill>
                  <a:srgbClr val="FFCD3F"/>
                </a:solidFill>
                <a:latin typeface="Arial"/>
                <a:cs typeface="Arial"/>
              </a:rPr>
              <a:t>Players make a circle with 2 or 3 players “in the middle”. Goalkeepers are usually involved in this exercise too. </a:t>
            </a:r>
          </a:p>
          <a:p>
            <a:endParaRPr lang="en-US" dirty="0">
              <a:solidFill>
                <a:srgbClr val="FFCD3F"/>
              </a:solidFill>
              <a:latin typeface="Arial"/>
              <a:cs typeface="Arial"/>
            </a:endParaRPr>
          </a:p>
          <a:p>
            <a:r>
              <a:rPr lang="en-US" dirty="0" smtClean="0">
                <a:solidFill>
                  <a:srgbClr val="FFCD3F"/>
                </a:solidFill>
                <a:latin typeface="Arial"/>
                <a:cs typeface="Arial"/>
              </a:rPr>
              <a:t>Using one or two touches the outside players keep possession.</a:t>
            </a:r>
          </a:p>
          <a:p>
            <a:endParaRPr lang="en-US" dirty="0">
              <a:solidFill>
                <a:srgbClr val="FFCD3F"/>
              </a:solidFill>
              <a:latin typeface="Arial"/>
              <a:cs typeface="Arial"/>
            </a:endParaRPr>
          </a:p>
          <a:p>
            <a:r>
              <a:rPr lang="en-US" dirty="0" smtClean="0">
                <a:solidFill>
                  <a:srgbClr val="FFCD3F"/>
                </a:solidFill>
                <a:latin typeface="Arial"/>
                <a:cs typeface="Arial"/>
              </a:rPr>
              <a:t>There are many variations using different combinations of passes to test the players.</a:t>
            </a:r>
          </a:p>
          <a:p>
            <a:endParaRPr lang="en-US" dirty="0" smtClean="0">
              <a:solidFill>
                <a:srgbClr val="FFCD3F"/>
              </a:solidFill>
              <a:latin typeface="Arial"/>
              <a:cs typeface="Arial"/>
            </a:endParaRPr>
          </a:p>
          <a:p>
            <a:r>
              <a:rPr lang="en-US" dirty="0" smtClean="0">
                <a:solidFill>
                  <a:srgbClr val="FFCD3F"/>
                </a:solidFill>
                <a:latin typeface="Arial"/>
                <a:cs typeface="Arial"/>
              </a:rPr>
              <a:t>The pass through the middle of the defenders is the desired option when available </a:t>
            </a:r>
            <a:endParaRPr lang="en-US" dirty="0">
              <a:solidFill>
                <a:srgbClr val="FFCD3F"/>
              </a:solidFill>
              <a:latin typeface="Arial"/>
              <a:cs typeface="Arial"/>
            </a:endParaRPr>
          </a:p>
        </p:txBody>
      </p:sp>
    </p:spTree>
    <p:extLst>
      <p:ext uri="{BB962C8B-B14F-4D97-AF65-F5344CB8AC3E}">
        <p14:creationId xmlns:p14="http://schemas.microsoft.com/office/powerpoint/2010/main" val="213651759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1</a:t>
            </a:r>
            <a:r>
              <a:rPr lang="en-US" baseline="30000" dirty="0" smtClean="0">
                <a:solidFill>
                  <a:srgbClr val="FFCD3F"/>
                </a:solidFill>
                <a:latin typeface="Century Schoolbook"/>
                <a:cs typeface="Century Schoolbook"/>
              </a:rPr>
              <a:t>st</a:t>
            </a:r>
            <a:r>
              <a:rPr lang="en-US" dirty="0" smtClean="0">
                <a:solidFill>
                  <a:srgbClr val="FFCD3F"/>
                </a:solidFill>
                <a:latin typeface="Century Schoolbook"/>
                <a:cs typeface="Century Schoolbook"/>
              </a:rPr>
              <a:t>/2</a:t>
            </a:r>
            <a:r>
              <a:rPr lang="en-US" baseline="30000" dirty="0" smtClean="0">
                <a:solidFill>
                  <a:srgbClr val="FFCD3F"/>
                </a:solidFill>
                <a:latin typeface="Century Schoolbook"/>
                <a:cs typeface="Century Schoolbook"/>
              </a:rPr>
              <a:t>nd</a:t>
            </a:r>
            <a:r>
              <a:rPr lang="en-US" dirty="0" smtClean="0">
                <a:solidFill>
                  <a:srgbClr val="FFCD3F"/>
                </a:solidFill>
                <a:latin typeface="Century Schoolbook"/>
                <a:cs typeface="Century Schoolbook"/>
              </a:rPr>
              <a:t>/3</a:t>
            </a:r>
            <a:r>
              <a:rPr lang="en-US" baseline="30000" dirty="0" smtClean="0">
                <a:solidFill>
                  <a:srgbClr val="FFCD3F"/>
                </a:solidFill>
                <a:latin typeface="Century Schoolbook"/>
                <a:cs typeface="Century Schoolbook"/>
              </a:rPr>
              <a:t>rd</a:t>
            </a:r>
            <a:r>
              <a:rPr lang="en-US" dirty="0" smtClean="0">
                <a:solidFill>
                  <a:srgbClr val="FFCD3F"/>
                </a:solidFill>
                <a:latin typeface="Century Schoolbook"/>
                <a:cs typeface="Century Schoolbook"/>
              </a:rPr>
              <a:t> Line Passing</a:t>
            </a:r>
            <a:endParaRPr lang="en-US" dirty="0">
              <a:solidFill>
                <a:srgbClr val="FFCD3F"/>
              </a:solidFill>
              <a:latin typeface="Century Schoolbook"/>
              <a:cs typeface="Century Schoolbook"/>
            </a:endParaRPr>
          </a:p>
        </p:txBody>
      </p:sp>
      <p:sp>
        <p:nvSpPr>
          <p:cNvPr id="3" name="Content Placeholder 2"/>
          <p:cNvSpPr>
            <a:spLocks noGrp="1"/>
          </p:cNvSpPr>
          <p:nvPr>
            <p:ph idx="1"/>
          </p:nvPr>
        </p:nvSpPr>
        <p:spPr/>
        <p:txBody>
          <a:bodyPr>
            <a:noAutofit/>
          </a:bodyPr>
          <a:lstStyle/>
          <a:p>
            <a:pPr marL="0" indent="0">
              <a:buNone/>
            </a:pPr>
            <a:r>
              <a:rPr lang="en-US" sz="1800" dirty="0" smtClean="0">
                <a:solidFill>
                  <a:srgbClr val="FFCD3F"/>
                </a:solidFill>
                <a:latin typeface="Arial"/>
                <a:cs typeface="Arial"/>
              </a:rPr>
              <a:t>In the previous slide we seen a team rondo with 3 different passes shown. These type of passes are important to the context of not only rondos but to the possession style of play. They are referred to as 1</a:t>
            </a:r>
            <a:r>
              <a:rPr lang="en-US" sz="1800" baseline="30000" dirty="0" smtClean="0">
                <a:solidFill>
                  <a:srgbClr val="FFCD3F"/>
                </a:solidFill>
                <a:latin typeface="Arial"/>
                <a:cs typeface="Arial"/>
              </a:rPr>
              <a:t>st</a:t>
            </a:r>
            <a:r>
              <a:rPr lang="en-US" sz="1800" dirty="0" smtClean="0">
                <a:solidFill>
                  <a:srgbClr val="FFCD3F"/>
                </a:solidFill>
                <a:latin typeface="Arial"/>
                <a:cs typeface="Arial"/>
              </a:rPr>
              <a:t>, 2</a:t>
            </a:r>
            <a:r>
              <a:rPr lang="en-US" sz="1800" baseline="30000" dirty="0" smtClean="0">
                <a:solidFill>
                  <a:srgbClr val="FFCD3F"/>
                </a:solidFill>
                <a:latin typeface="Arial"/>
                <a:cs typeface="Arial"/>
              </a:rPr>
              <a:t>nd</a:t>
            </a:r>
            <a:r>
              <a:rPr lang="en-US" sz="1800" dirty="0" smtClean="0">
                <a:solidFill>
                  <a:srgbClr val="FFCD3F"/>
                </a:solidFill>
                <a:latin typeface="Arial"/>
                <a:cs typeface="Arial"/>
              </a:rPr>
              <a:t> &amp; 3</a:t>
            </a:r>
            <a:r>
              <a:rPr lang="en-US" sz="1800" baseline="30000" dirty="0" smtClean="0">
                <a:solidFill>
                  <a:srgbClr val="FFCD3F"/>
                </a:solidFill>
                <a:latin typeface="Arial"/>
                <a:cs typeface="Arial"/>
              </a:rPr>
              <a:t>rd</a:t>
            </a:r>
            <a:r>
              <a:rPr lang="en-US" sz="1800" dirty="0" smtClean="0">
                <a:solidFill>
                  <a:srgbClr val="FFCD3F"/>
                </a:solidFill>
                <a:latin typeface="Arial"/>
                <a:cs typeface="Arial"/>
              </a:rPr>
              <a:t> line passes</a:t>
            </a:r>
          </a:p>
          <a:p>
            <a:pPr marL="0" indent="0">
              <a:buNone/>
            </a:pPr>
            <a:endParaRPr lang="en-US" sz="1800" dirty="0">
              <a:latin typeface="Arial"/>
              <a:cs typeface="Arial"/>
            </a:endParaRPr>
          </a:p>
          <a:p>
            <a:pPr marL="0" indent="0">
              <a:buNone/>
            </a:pPr>
            <a:r>
              <a:rPr lang="en-US" sz="1800" b="1" u="sng" dirty="0" smtClean="0">
                <a:solidFill>
                  <a:srgbClr val="FFCD3F"/>
                </a:solidFill>
                <a:latin typeface="Arial"/>
                <a:cs typeface="Arial"/>
              </a:rPr>
              <a:t>First Line Pass</a:t>
            </a:r>
          </a:p>
          <a:p>
            <a:pPr marL="0" indent="0">
              <a:buNone/>
            </a:pPr>
            <a:r>
              <a:rPr lang="en-US" sz="1800" dirty="0" smtClean="0">
                <a:solidFill>
                  <a:srgbClr val="FFCD3F"/>
                </a:solidFill>
                <a:latin typeface="Arial"/>
                <a:cs typeface="Arial"/>
              </a:rPr>
              <a:t>This refers to a pass that is usually to the teammate on either side of you and doesn’t bypass a defender</a:t>
            </a:r>
          </a:p>
          <a:p>
            <a:pPr marL="0" indent="0">
              <a:buNone/>
            </a:pPr>
            <a:endParaRPr lang="en-US" sz="1800" dirty="0">
              <a:solidFill>
                <a:srgbClr val="FFCD3F"/>
              </a:solidFill>
              <a:latin typeface="Arial"/>
              <a:cs typeface="Arial"/>
            </a:endParaRPr>
          </a:p>
          <a:p>
            <a:pPr marL="0" indent="0">
              <a:buNone/>
            </a:pPr>
            <a:r>
              <a:rPr lang="en-US" sz="1800" b="1" u="sng" dirty="0" smtClean="0">
                <a:solidFill>
                  <a:srgbClr val="FFCD3F"/>
                </a:solidFill>
                <a:latin typeface="Arial"/>
                <a:cs typeface="Arial"/>
              </a:rPr>
              <a:t>Second Line Pass</a:t>
            </a:r>
          </a:p>
          <a:p>
            <a:pPr marL="0" indent="0">
              <a:buNone/>
            </a:pPr>
            <a:r>
              <a:rPr lang="en-US" sz="1800" dirty="0" smtClean="0">
                <a:solidFill>
                  <a:srgbClr val="FFCD3F"/>
                </a:solidFill>
                <a:latin typeface="Arial"/>
                <a:cs typeface="Arial"/>
              </a:rPr>
              <a:t>This is a pass which goes past the defenders but not through the space in the between them.</a:t>
            </a:r>
          </a:p>
          <a:p>
            <a:pPr marL="0" indent="0">
              <a:buNone/>
            </a:pPr>
            <a:endParaRPr lang="en-US" sz="1800" dirty="0">
              <a:solidFill>
                <a:srgbClr val="FFCD3F"/>
              </a:solidFill>
              <a:latin typeface="Arial"/>
              <a:cs typeface="Arial"/>
            </a:endParaRPr>
          </a:p>
          <a:p>
            <a:pPr marL="0" indent="0">
              <a:buNone/>
            </a:pPr>
            <a:r>
              <a:rPr lang="en-US" sz="1800" b="1" u="sng" dirty="0" smtClean="0">
                <a:solidFill>
                  <a:srgbClr val="FFCD3F"/>
                </a:solidFill>
                <a:latin typeface="Arial"/>
                <a:cs typeface="Arial"/>
              </a:rPr>
              <a:t>Third Line Pass</a:t>
            </a:r>
          </a:p>
          <a:p>
            <a:pPr marL="0" indent="0">
              <a:buNone/>
            </a:pPr>
            <a:r>
              <a:rPr lang="en-US" sz="1800" dirty="0" smtClean="0">
                <a:solidFill>
                  <a:srgbClr val="FFCD3F"/>
                </a:solidFill>
                <a:latin typeface="Arial"/>
                <a:cs typeface="Arial"/>
              </a:rPr>
              <a:t>This is the pass that goes between the two defenders and is often referred to as the “Split Pass”  This is the option you want your players to look for and create.</a:t>
            </a:r>
            <a:endParaRPr lang="en-US" sz="1800" dirty="0">
              <a:solidFill>
                <a:srgbClr val="FFCD3F"/>
              </a:solidFill>
              <a:latin typeface="Arial"/>
              <a:cs typeface="Arial"/>
            </a:endParaRPr>
          </a:p>
        </p:txBody>
      </p:sp>
    </p:spTree>
    <p:extLst>
      <p:ext uri="{BB962C8B-B14F-4D97-AF65-F5344CB8AC3E}">
        <p14:creationId xmlns:p14="http://schemas.microsoft.com/office/powerpoint/2010/main" val="321534377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68"/>
            <a:ext cx="8229600" cy="1143000"/>
          </a:xfrm>
        </p:spPr>
        <p:txBody>
          <a:bodyPr/>
          <a:lstStyle/>
          <a:p>
            <a:r>
              <a:rPr lang="en-US" dirty="0" smtClean="0">
                <a:solidFill>
                  <a:srgbClr val="FFCD3F"/>
                </a:solidFill>
                <a:latin typeface="Century Schoolbook"/>
                <a:cs typeface="Century Schoolbook"/>
              </a:rPr>
              <a:t>Team Shape and Positions</a:t>
            </a:r>
            <a:endParaRPr lang="en-US" dirty="0">
              <a:solidFill>
                <a:srgbClr val="FFCD3F"/>
              </a:solidFill>
              <a:latin typeface="Century Schoolbook"/>
              <a:cs typeface="Century Schoolbook"/>
            </a:endParaRPr>
          </a:p>
        </p:txBody>
      </p:sp>
      <p:pic>
        <p:nvPicPr>
          <p:cNvPr id="4" name="Content Placeholder 3" descr="4-3-3 formation.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1919874" y="1486239"/>
            <a:ext cx="8229600" cy="4525963"/>
          </a:xfrm>
        </p:spPr>
      </p:pic>
      <p:sp>
        <p:nvSpPr>
          <p:cNvPr id="5" name="TextBox 4"/>
          <p:cNvSpPr txBox="1"/>
          <p:nvPr/>
        </p:nvSpPr>
        <p:spPr>
          <a:xfrm>
            <a:off x="4640178" y="1524746"/>
            <a:ext cx="4046622" cy="4801315"/>
          </a:xfrm>
          <a:prstGeom prst="rect">
            <a:avLst/>
          </a:prstGeom>
          <a:noFill/>
        </p:spPr>
        <p:txBody>
          <a:bodyPr wrap="square" rtlCol="0">
            <a:spAutoFit/>
          </a:bodyPr>
          <a:lstStyle/>
          <a:p>
            <a:r>
              <a:rPr lang="en-US" dirty="0" smtClean="0">
                <a:solidFill>
                  <a:srgbClr val="FFCD3F"/>
                </a:solidFill>
                <a:latin typeface="Arial"/>
                <a:cs typeface="Arial"/>
              </a:rPr>
              <a:t>There is no right or wrong formation but for the positional rondos in the next section the numbers used are referring to a certain position in the 1-4-3-3 formation:</a:t>
            </a:r>
          </a:p>
          <a:p>
            <a:endParaRPr lang="en-US" dirty="0">
              <a:solidFill>
                <a:srgbClr val="FFCD3F"/>
              </a:solidFill>
              <a:latin typeface="Arial"/>
              <a:cs typeface="Arial"/>
            </a:endParaRPr>
          </a:p>
          <a:p>
            <a:pPr marL="342900" indent="-342900">
              <a:buAutoNum type="arabicPeriod"/>
            </a:pPr>
            <a:r>
              <a:rPr lang="en-US" dirty="0" smtClean="0">
                <a:solidFill>
                  <a:srgbClr val="FFCD3F"/>
                </a:solidFill>
                <a:latin typeface="Arial"/>
                <a:cs typeface="Arial"/>
              </a:rPr>
              <a:t>Goalkeeper</a:t>
            </a:r>
          </a:p>
          <a:p>
            <a:pPr marL="342900" indent="-342900">
              <a:buAutoNum type="arabicPeriod"/>
            </a:pPr>
            <a:r>
              <a:rPr lang="en-US" dirty="0" smtClean="0">
                <a:solidFill>
                  <a:srgbClr val="FFCD3F"/>
                </a:solidFill>
                <a:latin typeface="Arial"/>
                <a:cs typeface="Arial"/>
              </a:rPr>
              <a:t>Right Fullback</a:t>
            </a:r>
          </a:p>
          <a:p>
            <a:pPr marL="342900" indent="-342900">
              <a:buAutoNum type="arabicPeriod"/>
            </a:pPr>
            <a:r>
              <a:rPr lang="en-US" dirty="0" smtClean="0">
                <a:solidFill>
                  <a:srgbClr val="FFCD3F"/>
                </a:solidFill>
                <a:latin typeface="Arial"/>
                <a:cs typeface="Arial"/>
              </a:rPr>
              <a:t>Left Fullback</a:t>
            </a:r>
          </a:p>
          <a:p>
            <a:pPr marL="342900" indent="-342900">
              <a:buAutoNum type="arabicPeriod"/>
            </a:pPr>
            <a:r>
              <a:rPr lang="en-US" dirty="0" smtClean="0">
                <a:solidFill>
                  <a:srgbClr val="FFCD3F"/>
                </a:solidFill>
                <a:latin typeface="Arial"/>
                <a:cs typeface="Arial"/>
              </a:rPr>
              <a:t>Defensive Midfielder</a:t>
            </a:r>
          </a:p>
          <a:p>
            <a:pPr marL="342900" indent="-342900">
              <a:buAutoNum type="arabicPeriod"/>
            </a:pPr>
            <a:r>
              <a:rPr lang="en-US" dirty="0" smtClean="0">
                <a:solidFill>
                  <a:srgbClr val="FFCD3F"/>
                </a:solidFill>
                <a:latin typeface="Arial"/>
                <a:cs typeface="Arial"/>
              </a:rPr>
              <a:t>Centre Back</a:t>
            </a:r>
          </a:p>
          <a:p>
            <a:pPr marL="342900" indent="-342900">
              <a:buAutoNum type="arabicPeriod"/>
            </a:pPr>
            <a:r>
              <a:rPr lang="en-US" dirty="0" smtClean="0">
                <a:solidFill>
                  <a:srgbClr val="FFCD3F"/>
                </a:solidFill>
                <a:latin typeface="Arial"/>
                <a:cs typeface="Arial"/>
              </a:rPr>
              <a:t>Centre Back</a:t>
            </a:r>
          </a:p>
          <a:p>
            <a:pPr marL="342900" indent="-342900">
              <a:buAutoNum type="arabicPeriod"/>
            </a:pPr>
            <a:r>
              <a:rPr lang="en-US" dirty="0" smtClean="0">
                <a:solidFill>
                  <a:srgbClr val="FFCD3F"/>
                </a:solidFill>
                <a:latin typeface="Arial"/>
                <a:cs typeface="Arial"/>
              </a:rPr>
              <a:t>Right Winger</a:t>
            </a:r>
          </a:p>
          <a:p>
            <a:pPr marL="342900" indent="-342900">
              <a:buAutoNum type="arabicPeriod"/>
            </a:pPr>
            <a:r>
              <a:rPr lang="en-US" dirty="0" smtClean="0">
                <a:solidFill>
                  <a:srgbClr val="FFCD3F"/>
                </a:solidFill>
                <a:latin typeface="Arial"/>
                <a:cs typeface="Arial"/>
              </a:rPr>
              <a:t>Central Midfielder</a:t>
            </a:r>
          </a:p>
          <a:p>
            <a:pPr marL="342900" indent="-342900">
              <a:buAutoNum type="arabicPeriod"/>
            </a:pPr>
            <a:r>
              <a:rPr lang="en-US" dirty="0" smtClean="0">
                <a:solidFill>
                  <a:srgbClr val="FFCD3F"/>
                </a:solidFill>
                <a:latin typeface="Arial"/>
                <a:cs typeface="Arial"/>
              </a:rPr>
              <a:t>Centre Forward</a:t>
            </a:r>
          </a:p>
          <a:p>
            <a:pPr marL="342900" indent="-342900">
              <a:buAutoNum type="arabicPeriod"/>
            </a:pPr>
            <a:r>
              <a:rPr lang="en-US" dirty="0" smtClean="0">
                <a:solidFill>
                  <a:srgbClr val="FFCD3F"/>
                </a:solidFill>
                <a:latin typeface="Arial"/>
                <a:cs typeface="Arial"/>
              </a:rPr>
              <a:t>Central Midfielder</a:t>
            </a:r>
          </a:p>
          <a:p>
            <a:pPr marL="342900" indent="-342900">
              <a:buAutoNum type="arabicPeriod"/>
            </a:pPr>
            <a:r>
              <a:rPr lang="en-US" dirty="0" smtClean="0">
                <a:solidFill>
                  <a:srgbClr val="FFCD3F"/>
                </a:solidFill>
                <a:latin typeface="Arial"/>
                <a:cs typeface="Arial"/>
              </a:rPr>
              <a:t>Left Winger </a:t>
            </a:r>
            <a:endParaRPr lang="en-US" dirty="0">
              <a:solidFill>
                <a:srgbClr val="FFCD3F"/>
              </a:solidFill>
              <a:latin typeface="Arial"/>
              <a:cs typeface="Arial"/>
            </a:endParaRPr>
          </a:p>
        </p:txBody>
      </p:sp>
    </p:spTree>
    <p:extLst>
      <p:ext uri="{BB962C8B-B14F-4D97-AF65-F5344CB8AC3E}">
        <p14:creationId xmlns:p14="http://schemas.microsoft.com/office/powerpoint/2010/main" val="113643635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Passing Lines</a:t>
            </a:r>
            <a:endParaRPr lang="en-US" dirty="0">
              <a:solidFill>
                <a:srgbClr val="FFCD3F"/>
              </a:solidFill>
              <a:latin typeface="Century Schoolbook"/>
              <a:cs typeface="Century Schoolbook"/>
            </a:endParaRPr>
          </a:p>
        </p:txBody>
      </p:sp>
      <p:pic>
        <p:nvPicPr>
          <p:cNvPr id="4" name="Content Placeholder 3"/>
          <p:cNvPicPr>
            <a:picLocks noGrp="1" noChangeAspect="1"/>
          </p:cNvPicPr>
          <p:nvPr>
            <p:ph idx="1"/>
          </p:nvPr>
        </p:nvPicPr>
        <p:blipFill>
          <a:blip r:embed="rId3"/>
          <a:srcRect t="13374" b="13374"/>
          <a:stretch>
            <a:fillRect/>
          </a:stretch>
        </p:blipFill>
        <p:spPr>
          <a:xfrm>
            <a:off x="1563006" y="2631639"/>
            <a:ext cx="5731027" cy="3151844"/>
          </a:xfrm>
        </p:spPr>
      </p:pic>
      <p:sp>
        <p:nvSpPr>
          <p:cNvPr id="5" name="TextBox 4"/>
          <p:cNvSpPr txBox="1"/>
          <p:nvPr/>
        </p:nvSpPr>
        <p:spPr>
          <a:xfrm>
            <a:off x="457200" y="1546611"/>
            <a:ext cx="7992808" cy="923330"/>
          </a:xfrm>
          <a:prstGeom prst="rect">
            <a:avLst/>
          </a:prstGeom>
          <a:noFill/>
        </p:spPr>
        <p:txBody>
          <a:bodyPr wrap="square" rtlCol="0">
            <a:spAutoFit/>
          </a:bodyPr>
          <a:lstStyle/>
          <a:p>
            <a:r>
              <a:rPr lang="en-US" dirty="0" smtClean="0">
                <a:solidFill>
                  <a:srgbClr val="FFCD3F"/>
                </a:solidFill>
                <a:latin typeface="Arial"/>
                <a:cs typeface="Arial"/>
              </a:rPr>
              <a:t>The picture below shows the passing line available in the 1-4-3-3 formation in game form. Yellow lines are diagonal passes, blue are horizontal and red are vertical.</a:t>
            </a:r>
            <a:endParaRPr lang="en-US" dirty="0">
              <a:solidFill>
                <a:srgbClr val="FFCD3F"/>
              </a:solidFill>
              <a:latin typeface="Arial"/>
              <a:cs typeface="Arial"/>
            </a:endParaRPr>
          </a:p>
        </p:txBody>
      </p:sp>
      <p:sp>
        <p:nvSpPr>
          <p:cNvPr id="6" name="TextBox 5"/>
          <p:cNvSpPr txBox="1"/>
          <p:nvPr/>
        </p:nvSpPr>
        <p:spPr>
          <a:xfrm>
            <a:off x="1563006" y="5783483"/>
            <a:ext cx="6659062" cy="276999"/>
          </a:xfrm>
          <a:prstGeom prst="rect">
            <a:avLst/>
          </a:prstGeom>
          <a:noFill/>
        </p:spPr>
        <p:txBody>
          <a:bodyPr wrap="square" rtlCol="0">
            <a:spAutoFit/>
          </a:bodyPr>
          <a:lstStyle/>
          <a:p>
            <a:r>
              <a:rPr lang="en-US" sz="1200" dirty="0" smtClean="0">
                <a:solidFill>
                  <a:srgbClr val="FFCD3F"/>
                </a:solidFill>
              </a:rPr>
              <a:t>Slide from Barcelona Philosophy &amp; Vision presentation by </a:t>
            </a:r>
            <a:r>
              <a:rPr lang="en-US" sz="1200" dirty="0" err="1" smtClean="0">
                <a:solidFill>
                  <a:srgbClr val="FFCD3F"/>
                </a:solidFill>
              </a:rPr>
              <a:t>Luiz</a:t>
            </a:r>
            <a:r>
              <a:rPr lang="en-US" sz="1200" dirty="0" smtClean="0">
                <a:solidFill>
                  <a:srgbClr val="FFCD3F"/>
                </a:solidFill>
              </a:rPr>
              <a:t> </a:t>
            </a:r>
            <a:r>
              <a:rPr lang="en-US" sz="1200" dirty="0" err="1" smtClean="0">
                <a:solidFill>
                  <a:srgbClr val="FFCD3F"/>
                </a:solidFill>
              </a:rPr>
              <a:t>Lainz</a:t>
            </a:r>
            <a:endParaRPr lang="en-US" sz="1200" dirty="0">
              <a:solidFill>
                <a:srgbClr val="FFCD3F"/>
              </a:solidFill>
            </a:endParaRPr>
          </a:p>
        </p:txBody>
      </p:sp>
    </p:spTree>
    <p:extLst>
      <p:ext uri="{BB962C8B-B14F-4D97-AF65-F5344CB8AC3E}">
        <p14:creationId xmlns:p14="http://schemas.microsoft.com/office/powerpoint/2010/main" val="249442562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FFCD3F"/>
                </a:solidFill>
                <a:latin typeface="Century Schoolbook"/>
                <a:cs typeface="Century Schoolbook"/>
              </a:rPr>
              <a:t>Rondo Shape in Match Formation</a:t>
            </a:r>
            <a:endParaRPr lang="en-US" dirty="0">
              <a:solidFill>
                <a:srgbClr val="FFCD3F"/>
              </a:solidFill>
              <a:latin typeface="Century Schoolbook"/>
              <a:cs typeface="Century Schoolbook"/>
            </a:endParaRPr>
          </a:p>
        </p:txBody>
      </p:sp>
      <p:pic>
        <p:nvPicPr>
          <p:cNvPr id="4" name="Content Placeholder 3" descr="Formation lines.png"/>
          <p:cNvPicPr>
            <a:picLocks noGrp="1" noChangeAspect="1"/>
          </p:cNvPicPr>
          <p:nvPr>
            <p:ph idx="1"/>
          </p:nvPr>
        </p:nvPicPr>
        <p:blipFill rotWithShape="1">
          <a:blip r:embed="rId3">
            <a:extLst>
              <a:ext uri="{28A0092B-C50C-407E-A947-70E740481C1C}">
                <a14:useLocalDpi xmlns:a14="http://schemas.microsoft.com/office/drawing/2010/main" val="0"/>
              </a:ext>
            </a:extLst>
          </a:blip>
          <a:srcRect l="-69210" r="-66383" b="2926"/>
          <a:stretch/>
        </p:blipFill>
        <p:spPr>
          <a:xfrm>
            <a:off x="-1941804" y="1600200"/>
            <a:ext cx="8229600" cy="4525963"/>
          </a:xfrm>
        </p:spPr>
      </p:pic>
      <p:sp>
        <p:nvSpPr>
          <p:cNvPr id="5" name="TextBox 4"/>
          <p:cNvSpPr txBox="1"/>
          <p:nvPr/>
        </p:nvSpPr>
        <p:spPr>
          <a:xfrm>
            <a:off x="4568693" y="1817039"/>
            <a:ext cx="4118107" cy="4247317"/>
          </a:xfrm>
          <a:prstGeom prst="rect">
            <a:avLst/>
          </a:prstGeom>
          <a:noFill/>
        </p:spPr>
        <p:txBody>
          <a:bodyPr wrap="square" rtlCol="0">
            <a:spAutoFit/>
          </a:bodyPr>
          <a:lstStyle/>
          <a:p>
            <a:r>
              <a:rPr lang="en-US" dirty="0" smtClean="0">
                <a:solidFill>
                  <a:srgbClr val="FFCD3F"/>
                </a:solidFill>
                <a:latin typeface="Arial"/>
                <a:cs typeface="Arial"/>
              </a:rPr>
              <a:t>This picture shows the potential rondos that could appear when playing out from the back in a 1-4-3-3 formation.</a:t>
            </a:r>
          </a:p>
          <a:p>
            <a:endParaRPr lang="en-US" dirty="0">
              <a:solidFill>
                <a:srgbClr val="FFCD3F"/>
              </a:solidFill>
              <a:latin typeface="Arial"/>
              <a:cs typeface="Arial"/>
            </a:endParaRPr>
          </a:p>
          <a:p>
            <a:r>
              <a:rPr lang="en-US" dirty="0" smtClean="0">
                <a:solidFill>
                  <a:srgbClr val="FFCD3F"/>
                </a:solidFill>
                <a:latin typeface="Arial"/>
                <a:cs typeface="Arial"/>
              </a:rPr>
              <a:t>You can see that we have potential overloads in every area of the field and that if another opposition player enters that are we have a teammate close enough to drop in to create another overload in our </a:t>
            </a:r>
            <a:r>
              <a:rPr lang="en-US" dirty="0" err="1" smtClean="0">
                <a:solidFill>
                  <a:srgbClr val="FFCD3F"/>
                </a:solidFill>
                <a:latin typeface="Arial"/>
                <a:cs typeface="Arial"/>
              </a:rPr>
              <a:t>favour</a:t>
            </a:r>
            <a:endParaRPr lang="en-US" dirty="0" smtClean="0">
              <a:solidFill>
                <a:srgbClr val="FFCD3F"/>
              </a:solidFill>
              <a:latin typeface="Arial"/>
              <a:cs typeface="Arial"/>
            </a:endParaRPr>
          </a:p>
          <a:p>
            <a:endParaRPr lang="en-US" dirty="0">
              <a:solidFill>
                <a:srgbClr val="FFCD3F"/>
              </a:solidFill>
              <a:latin typeface="Arial"/>
              <a:cs typeface="Arial"/>
            </a:endParaRPr>
          </a:p>
          <a:p>
            <a:r>
              <a:rPr lang="en-US" dirty="0" smtClean="0">
                <a:solidFill>
                  <a:srgbClr val="FFCD3F"/>
                </a:solidFill>
                <a:latin typeface="Arial"/>
                <a:cs typeface="Arial"/>
              </a:rPr>
              <a:t>For example in the </a:t>
            </a:r>
            <a:r>
              <a:rPr lang="en-US" dirty="0" err="1" smtClean="0">
                <a:solidFill>
                  <a:srgbClr val="FFCD3F"/>
                </a:solidFill>
                <a:latin typeface="Arial"/>
                <a:cs typeface="Arial"/>
              </a:rPr>
              <a:t>centre</a:t>
            </a:r>
            <a:r>
              <a:rPr lang="en-US" dirty="0" smtClean="0">
                <a:solidFill>
                  <a:srgbClr val="FFCD3F"/>
                </a:solidFill>
                <a:latin typeface="Arial"/>
                <a:cs typeface="Arial"/>
              </a:rPr>
              <a:t> our midfield we have two 3v1’s but if our No 9 drops it becomes a 4v2</a:t>
            </a:r>
            <a:endParaRPr lang="en-US" dirty="0">
              <a:solidFill>
                <a:srgbClr val="FFCD3F"/>
              </a:solidFill>
              <a:latin typeface="Arial"/>
              <a:cs typeface="Arial"/>
            </a:endParaRPr>
          </a:p>
        </p:txBody>
      </p:sp>
    </p:spTree>
    <p:extLst>
      <p:ext uri="{BB962C8B-B14F-4D97-AF65-F5344CB8AC3E}">
        <p14:creationId xmlns:p14="http://schemas.microsoft.com/office/powerpoint/2010/main" val="373044354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The Importance of Overloads</a:t>
            </a:r>
            <a:endParaRPr lang="en-US" dirty="0">
              <a:solidFill>
                <a:srgbClr val="FFCD3F"/>
              </a:solidFill>
              <a:latin typeface="Century Schoolbook"/>
              <a:cs typeface="Century Schoolbook"/>
            </a:endParaRPr>
          </a:p>
        </p:txBody>
      </p:sp>
      <p:sp>
        <p:nvSpPr>
          <p:cNvPr id="3" name="Content Placeholder 2"/>
          <p:cNvSpPr>
            <a:spLocks noGrp="1"/>
          </p:cNvSpPr>
          <p:nvPr>
            <p:ph idx="1"/>
          </p:nvPr>
        </p:nvSpPr>
        <p:spPr>
          <a:xfrm>
            <a:off x="457200" y="1449796"/>
            <a:ext cx="8229600" cy="5234822"/>
          </a:xfrm>
        </p:spPr>
        <p:txBody>
          <a:bodyPr>
            <a:normAutofit lnSpcReduction="10000"/>
          </a:bodyPr>
          <a:lstStyle/>
          <a:p>
            <a:pPr marL="0" indent="0">
              <a:buNone/>
            </a:pPr>
            <a:r>
              <a:rPr lang="en-US" sz="1800" dirty="0" smtClean="0">
                <a:solidFill>
                  <a:srgbClr val="FFCD3F"/>
                </a:solidFill>
                <a:latin typeface="Arial"/>
                <a:cs typeface="Arial"/>
              </a:rPr>
              <a:t>Many people believe that players only have to be good technically and have some kind of support in order to retain possession or to play a possession style of play. The most commonly misunderstood aspect of the possession style of play is the need to create overloads all over the pitch.</a:t>
            </a:r>
          </a:p>
          <a:p>
            <a:pPr marL="0" indent="0">
              <a:buNone/>
            </a:pPr>
            <a:endParaRPr lang="en-US" sz="1800" dirty="0">
              <a:solidFill>
                <a:srgbClr val="FFCD3F"/>
              </a:solidFill>
              <a:latin typeface="Arial"/>
              <a:cs typeface="Arial"/>
            </a:endParaRPr>
          </a:p>
          <a:p>
            <a:pPr marL="0" indent="0">
              <a:buNone/>
            </a:pPr>
            <a:r>
              <a:rPr lang="en-US" sz="1800" dirty="0" smtClean="0">
                <a:solidFill>
                  <a:srgbClr val="FFCD3F"/>
                </a:solidFill>
                <a:latin typeface="Arial"/>
                <a:cs typeface="Arial"/>
              </a:rPr>
              <a:t>An overload is when you have more players than the opposition in the particular area of the field you are playing in. This is one of the main reasons playing with only one striker has become popular, because teams want to overload the midfield.</a:t>
            </a:r>
          </a:p>
          <a:p>
            <a:pPr marL="0" indent="0">
              <a:buNone/>
            </a:pPr>
            <a:endParaRPr lang="en-US" sz="1800" dirty="0">
              <a:solidFill>
                <a:srgbClr val="FFCD3F"/>
              </a:solidFill>
              <a:latin typeface="Arial"/>
              <a:cs typeface="Arial"/>
            </a:endParaRPr>
          </a:p>
          <a:p>
            <a:pPr marL="0" indent="0">
              <a:buNone/>
            </a:pPr>
            <a:r>
              <a:rPr lang="en-US" sz="1800" dirty="0" smtClean="0">
                <a:solidFill>
                  <a:srgbClr val="FFCD3F"/>
                </a:solidFill>
                <a:latin typeface="Arial"/>
                <a:cs typeface="Arial"/>
              </a:rPr>
              <a:t>Coaches and managers can set up their teams to have an overload in a particular area, like midfield, but you need to coach your players to have the tactical intelligence to know when to move “out of position” to create an overload. </a:t>
            </a:r>
          </a:p>
          <a:p>
            <a:pPr marL="0" indent="0">
              <a:buNone/>
            </a:pPr>
            <a:endParaRPr lang="en-US" sz="1800" dirty="0" smtClean="0">
              <a:solidFill>
                <a:srgbClr val="FFCD3F"/>
              </a:solidFill>
              <a:latin typeface="Arial"/>
              <a:cs typeface="Arial"/>
            </a:endParaRPr>
          </a:p>
          <a:p>
            <a:pPr marL="0" indent="0">
              <a:buNone/>
            </a:pPr>
            <a:r>
              <a:rPr lang="en-US" sz="1800" dirty="0" smtClean="0">
                <a:solidFill>
                  <a:srgbClr val="FFCD3F"/>
                </a:solidFill>
                <a:latin typeface="Arial"/>
                <a:cs typeface="Arial"/>
              </a:rPr>
              <a:t>We seen in the last slide how rondos can appear in match form and how we can create overloads in each area. These are not exhaustive solutions and players need to be able to understand when/how to create an overload anywhere</a:t>
            </a:r>
            <a:endParaRPr lang="en-US" sz="1800" dirty="0">
              <a:solidFill>
                <a:srgbClr val="FFCD3F"/>
              </a:solidFill>
              <a:latin typeface="Arial"/>
              <a:cs typeface="Arial"/>
            </a:endParaRPr>
          </a:p>
          <a:p>
            <a:pPr marL="0" indent="0">
              <a:buNone/>
            </a:pPr>
            <a:endParaRPr lang="en-US" sz="1800" dirty="0">
              <a:solidFill>
                <a:srgbClr val="FFCD3F"/>
              </a:solidFill>
              <a:latin typeface="Arial"/>
              <a:cs typeface="Arial"/>
            </a:endParaRPr>
          </a:p>
        </p:txBody>
      </p:sp>
    </p:spTree>
    <p:extLst>
      <p:ext uri="{BB962C8B-B14F-4D97-AF65-F5344CB8AC3E}">
        <p14:creationId xmlns:p14="http://schemas.microsoft.com/office/powerpoint/2010/main" val="127527328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586269"/>
            <a:ext cx="7772400" cy="1470025"/>
          </a:xfrm>
        </p:spPr>
        <p:txBody>
          <a:bodyPr/>
          <a:lstStyle/>
          <a:p>
            <a:r>
              <a:rPr lang="en-US" dirty="0" smtClean="0">
                <a:solidFill>
                  <a:srgbClr val="FFCD3F"/>
                </a:solidFill>
                <a:latin typeface="Century Schoolbook"/>
                <a:cs typeface="Century Schoolbook"/>
              </a:rPr>
              <a:t>Positional/Tactical Rondos</a:t>
            </a:r>
            <a:endParaRPr lang="en-US" dirty="0">
              <a:solidFill>
                <a:srgbClr val="FFCD3F"/>
              </a:solidFill>
              <a:latin typeface="Century Schoolbook"/>
              <a:cs typeface="Century Schoolbook"/>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7134174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5419"/>
            <a:ext cx="8229600" cy="1143000"/>
          </a:xfrm>
        </p:spPr>
        <p:txBody>
          <a:bodyPr/>
          <a:lstStyle/>
          <a:p>
            <a:r>
              <a:rPr lang="en-US" dirty="0" smtClean="0">
                <a:solidFill>
                  <a:srgbClr val="FFCD3F"/>
                </a:solidFill>
                <a:latin typeface="Century Schoolbook"/>
                <a:cs typeface="Century Schoolbook"/>
              </a:rPr>
              <a:t>3v1 Inside Square</a:t>
            </a:r>
            <a:endParaRPr lang="en-US" dirty="0">
              <a:solidFill>
                <a:srgbClr val="FFCD3F"/>
              </a:solidFill>
              <a:latin typeface="Century Schoolbook"/>
              <a:cs typeface="Century Schoolbook"/>
            </a:endParaRPr>
          </a:p>
        </p:txBody>
      </p:sp>
      <p:pic>
        <p:nvPicPr>
          <p:cNvPr id="4" name="Content Placeholder 3" descr="3v1 rondo outside the square.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1800687" y="1600200"/>
            <a:ext cx="8229600" cy="4525963"/>
          </a:xfrm>
        </p:spPr>
      </p:pic>
      <p:sp>
        <p:nvSpPr>
          <p:cNvPr id="5" name="TextBox 4"/>
          <p:cNvSpPr txBox="1"/>
          <p:nvPr/>
        </p:nvSpPr>
        <p:spPr>
          <a:xfrm>
            <a:off x="4903848" y="1799398"/>
            <a:ext cx="3563227" cy="3970318"/>
          </a:xfrm>
          <a:prstGeom prst="rect">
            <a:avLst/>
          </a:prstGeom>
          <a:noFill/>
        </p:spPr>
        <p:txBody>
          <a:bodyPr wrap="square" rtlCol="0">
            <a:spAutoFit/>
          </a:bodyPr>
          <a:lstStyle/>
          <a:p>
            <a:r>
              <a:rPr lang="en-US" dirty="0" smtClean="0">
                <a:solidFill>
                  <a:srgbClr val="FFCD3F"/>
                </a:solidFill>
                <a:latin typeface="Arial"/>
                <a:cs typeface="Arial"/>
              </a:rPr>
              <a:t>This 3v1 rondo can be done with any 3 combining players but the midfield 3 are shown.</a:t>
            </a:r>
          </a:p>
          <a:p>
            <a:endParaRPr lang="en-US" dirty="0">
              <a:solidFill>
                <a:srgbClr val="FFCD3F"/>
              </a:solidFill>
              <a:latin typeface="Arial"/>
              <a:cs typeface="Arial"/>
            </a:endParaRPr>
          </a:p>
          <a:p>
            <a:r>
              <a:rPr lang="en-US" dirty="0" smtClean="0">
                <a:solidFill>
                  <a:srgbClr val="FFCD3F"/>
                </a:solidFill>
                <a:latin typeface="Arial"/>
                <a:cs typeface="Arial"/>
              </a:rPr>
              <a:t>The objective is to keep the triangle shape through out by passing and reacting to passes.</a:t>
            </a:r>
          </a:p>
          <a:p>
            <a:endParaRPr lang="en-US" dirty="0">
              <a:solidFill>
                <a:srgbClr val="FFCD3F"/>
              </a:solidFill>
              <a:latin typeface="Arial"/>
              <a:cs typeface="Arial"/>
            </a:endParaRPr>
          </a:p>
          <a:p>
            <a:r>
              <a:rPr lang="en-US" dirty="0" smtClean="0">
                <a:solidFill>
                  <a:srgbClr val="FFCD3F"/>
                </a:solidFill>
                <a:latin typeface="Arial"/>
                <a:cs typeface="Arial"/>
              </a:rPr>
              <a:t>Here the number 4 starts with the ball and passes to the number 8. as the ball is travelling the number 10 runs to the free cone to maintain the triangle overload shape.</a:t>
            </a:r>
            <a:endParaRPr lang="en-US" dirty="0">
              <a:solidFill>
                <a:srgbClr val="FFCD3F"/>
              </a:solidFill>
              <a:latin typeface="Arial"/>
              <a:cs typeface="Arial"/>
            </a:endParaRPr>
          </a:p>
        </p:txBody>
      </p:sp>
    </p:spTree>
    <p:extLst>
      <p:ext uri="{BB962C8B-B14F-4D97-AF65-F5344CB8AC3E}">
        <p14:creationId xmlns:p14="http://schemas.microsoft.com/office/powerpoint/2010/main" val="260851236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8937"/>
            <a:ext cx="8229600" cy="1143000"/>
          </a:xfrm>
        </p:spPr>
        <p:txBody>
          <a:bodyPr/>
          <a:lstStyle/>
          <a:p>
            <a:r>
              <a:rPr lang="en-US" dirty="0" smtClean="0">
                <a:solidFill>
                  <a:srgbClr val="FFCD3F"/>
                </a:solidFill>
                <a:latin typeface="Century Schoolbook"/>
                <a:cs typeface="Century Schoolbook"/>
              </a:rPr>
              <a:t>3v1 Rondo Inside Square</a:t>
            </a:r>
            <a:endParaRPr lang="en-US" dirty="0">
              <a:solidFill>
                <a:srgbClr val="FFCD3F"/>
              </a:solidFill>
              <a:latin typeface="Century Schoolbook"/>
              <a:cs typeface="Century Schoolbook"/>
            </a:endParaRPr>
          </a:p>
        </p:txBody>
      </p:sp>
      <p:pic>
        <p:nvPicPr>
          <p:cNvPr id="4" name="Content Placeholder 3" descr="3v1 Rondo inside square.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1994724" y="1600200"/>
            <a:ext cx="8229600" cy="4525963"/>
          </a:xfrm>
        </p:spPr>
      </p:pic>
      <p:sp>
        <p:nvSpPr>
          <p:cNvPr id="5" name="TextBox 4"/>
          <p:cNvSpPr txBox="1"/>
          <p:nvPr/>
        </p:nvSpPr>
        <p:spPr>
          <a:xfrm>
            <a:off x="4656891" y="1632373"/>
            <a:ext cx="4029909" cy="4801315"/>
          </a:xfrm>
          <a:prstGeom prst="rect">
            <a:avLst/>
          </a:prstGeom>
          <a:noFill/>
        </p:spPr>
        <p:txBody>
          <a:bodyPr wrap="square" rtlCol="0">
            <a:spAutoFit/>
          </a:bodyPr>
          <a:lstStyle/>
          <a:p>
            <a:r>
              <a:rPr lang="en-US" dirty="0" smtClean="0">
                <a:solidFill>
                  <a:srgbClr val="FFCD3F"/>
                </a:solidFill>
                <a:latin typeface="Arial"/>
                <a:cs typeface="Arial"/>
              </a:rPr>
              <a:t>This 3v1 is done inside the square and is usually harder for the players because they don’t have the cones to guide them how to keep the triangle shape.</a:t>
            </a:r>
          </a:p>
          <a:p>
            <a:endParaRPr lang="en-US" dirty="0">
              <a:solidFill>
                <a:srgbClr val="FFCD3F"/>
              </a:solidFill>
              <a:latin typeface="Arial"/>
              <a:cs typeface="Arial"/>
            </a:endParaRPr>
          </a:p>
          <a:p>
            <a:r>
              <a:rPr lang="en-US" dirty="0" smtClean="0">
                <a:solidFill>
                  <a:srgbClr val="FFCD3F"/>
                </a:solidFill>
                <a:latin typeface="Arial"/>
                <a:cs typeface="Arial"/>
              </a:rPr>
              <a:t>The aim is to keep the  triangle overload shape at all time despite being free to move around the area.</a:t>
            </a:r>
          </a:p>
          <a:p>
            <a:endParaRPr lang="en-US" dirty="0">
              <a:solidFill>
                <a:srgbClr val="FFCD3F"/>
              </a:solidFill>
              <a:latin typeface="Arial"/>
              <a:cs typeface="Arial"/>
            </a:endParaRPr>
          </a:p>
          <a:p>
            <a:r>
              <a:rPr lang="en-US" dirty="0">
                <a:solidFill>
                  <a:srgbClr val="FFCD3F"/>
                </a:solidFill>
                <a:latin typeface="Arial"/>
                <a:cs typeface="Arial"/>
              </a:rPr>
              <a:t>4</a:t>
            </a:r>
            <a:r>
              <a:rPr lang="en-US" dirty="0" smtClean="0">
                <a:solidFill>
                  <a:srgbClr val="FFCD3F"/>
                </a:solidFill>
                <a:latin typeface="Arial"/>
                <a:cs typeface="Arial"/>
              </a:rPr>
              <a:t> starts with the ball and passes to 8, as 8 passes to 10 our number 4 needs to move 2/3 yards to maintain the shape &amp; open the passing line</a:t>
            </a:r>
          </a:p>
          <a:p>
            <a:endParaRPr lang="en-US" dirty="0">
              <a:solidFill>
                <a:srgbClr val="FFCD3F"/>
              </a:solidFill>
              <a:latin typeface="Arial"/>
              <a:cs typeface="Arial"/>
            </a:endParaRPr>
          </a:p>
          <a:p>
            <a:r>
              <a:rPr lang="en-US" dirty="0" smtClean="0">
                <a:solidFill>
                  <a:srgbClr val="FFCD3F"/>
                </a:solidFill>
                <a:latin typeface="Arial"/>
                <a:cs typeface="Arial"/>
              </a:rPr>
              <a:t>The middle player works for 30secs before changing with teammate</a:t>
            </a:r>
            <a:endParaRPr lang="en-US" dirty="0">
              <a:solidFill>
                <a:srgbClr val="FFCD3F"/>
              </a:solidFill>
              <a:latin typeface="Arial"/>
              <a:cs typeface="Arial"/>
            </a:endParaRPr>
          </a:p>
        </p:txBody>
      </p:sp>
    </p:spTree>
    <p:extLst>
      <p:ext uri="{BB962C8B-B14F-4D97-AF65-F5344CB8AC3E}">
        <p14:creationId xmlns:p14="http://schemas.microsoft.com/office/powerpoint/2010/main" val="362964408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43000"/>
          </a:xfrm>
        </p:spPr>
        <p:txBody>
          <a:bodyPr>
            <a:normAutofit/>
          </a:bodyPr>
          <a:lstStyle/>
          <a:p>
            <a:r>
              <a:rPr lang="en-US" sz="5400" dirty="0" smtClean="0">
                <a:solidFill>
                  <a:srgbClr val="FFCD3F"/>
                </a:solidFill>
                <a:latin typeface="Century Schoolbook"/>
                <a:cs typeface="Century Schoolbook"/>
              </a:rPr>
              <a:t>Possession Style</a:t>
            </a:r>
            <a:endParaRPr lang="en-US" sz="5400" dirty="0">
              <a:solidFill>
                <a:srgbClr val="FFCD3F"/>
              </a:solidFill>
              <a:latin typeface="Century Schoolbook"/>
              <a:cs typeface="Century Schoolbook"/>
            </a:endParaRPr>
          </a:p>
        </p:txBody>
      </p:sp>
      <p:sp>
        <p:nvSpPr>
          <p:cNvPr id="3" name="TextBox 2"/>
          <p:cNvSpPr txBox="1"/>
          <p:nvPr/>
        </p:nvSpPr>
        <p:spPr>
          <a:xfrm>
            <a:off x="457200" y="1419217"/>
            <a:ext cx="8229600" cy="5355313"/>
          </a:xfrm>
          <a:prstGeom prst="rect">
            <a:avLst/>
          </a:prstGeom>
          <a:noFill/>
        </p:spPr>
        <p:txBody>
          <a:bodyPr wrap="square" rtlCol="0">
            <a:spAutoFit/>
          </a:bodyPr>
          <a:lstStyle/>
          <a:p>
            <a:r>
              <a:rPr lang="en-US" dirty="0" smtClean="0">
                <a:solidFill>
                  <a:srgbClr val="FFCD3F"/>
                </a:solidFill>
                <a:latin typeface="Arial"/>
                <a:cs typeface="Arial"/>
              </a:rPr>
              <a:t>The possession style of play is synonymous with teams like Barcelona, Villarreal and the Spanish national team, and it’s no coincidence that Rondo’s are an integral part of their training methodology. First we need to understand what the possession style of play is and that it isn’t “pass, pass, pass” like many think.</a:t>
            </a:r>
          </a:p>
          <a:p>
            <a:endParaRPr lang="en-US" dirty="0">
              <a:solidFill>
                <a:srgbClr val="FFCD3F"/>
              </a:solidFill>
              <a:latin typeface="Arial"/>
              <a:cs typeface="Arial"/>
            </a:endParaRPr>
          </a:p>
          <a:p>
            <a:r>
              <a:rPr lang="en-US" dirty="0" smtClean="0">
                <a:solidFill>
                  <a:srgbClr val="FFCD3F"/>
                </a:solidFill>
                <a:latin typeface="Arial"/>
                <a:cs typeface="Arial"/>
              </a:rPr>
              <a:t>The possession style is when a team tries to take control of the match by having more possession than the opposition, both in offensive &amp; defensive phases of play. When you set out to play this style and you want to have more possession than the opposition, but it’s not possession for the sake of it. The intention is to keep the ball while you set up you tactical plans or positional attacks, rather than surrender the ball to the opposition. When we see team like Barcelona playing short passes back &amp; forth in the midfield it’s not just to attain great pass completion stats; but to move the opposition, either to create space for a pass or to expose a tactical weakness to exploit.</a:t>
            </a:r>
          </a:p>
          <a:p>
            <a:endParaRPr lang="en-US" dirty="0">
              <a:solidFill>
                <a:srgbClr val="FFCD3F"/>
              </a:solidFill>
              <a:latin typeface="Arial"/>
              <a:cs typeface="Arial"/>
            </a:endParaRPr>
          </a:p>
          <a:p>
            <a:r>
              <a:rPr lang="en-US" dirty="0" smtClean="0">
                <a:solidFill>
                  <a:srgbClr val="FFCD3F"/>
                </a:solidFill>
                <a:latin typeface="Arial"/>
                <a:cs typeface="Arial"/>
              </a:rPr>
              <a:t>When using this style of play it doesn’t mean we pass over all options. The first thought is to run forward or dribble with the ball if we can and not to tell our player to pass every time they have the ball.</a:t>
            </a:r>
            <a:endParaRPr lang="en-US" dirty="0">
              <a:solidFill>
                <a:srgbClr val="FFCD3F"/>
              </a:solidFill>
              <a:latin typeface="Arial"/>
              <a:cs typeface="Arial"/>
            </a:endParaRPr>
          </a:p>
        </p:txBody>
      </p:sp>
    </p:spTree>
    <p:extLst>
      <p:ext uri="{BB962C8B-B14F-4D97-AF65-F5344CB8AC3E}">
        <p14:creationId xmlns:p14="http://schemas.microsoft.com/office/powerpoint/2010/main" val="390467602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4v2 Playing out from the back</a:t>
            </a:r>
            <a:endParaRPr lang="en-US" dirty="0">
              <a:solidFill>
                <a:srgbClr val="FFCD3F"/>
              </a:solidFill>
              <a:latin typeface="Century Schoolbook"/>
              <a:cs typeface="Century Schoolbook"/>
            </a:endParaRPr>
          </a:p>
        </p:txBody>
      </p:sp>
      <p:pic>
        <p:nvPicPr>
          <p:cNvPr id="4" name="Content Placeholder 3" descr="4v2 - Playing out from the back.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1941804" y="1600200"/>
            <a:ext cx="8229600" cy="4525963"/>
          </a:xfrm>
        </p:spPr>
      </p:pic>
      <p:sp>
        <p:nvSpPr>
          <p:cNvPr id="5" name="TextBox 4"/>
          <p:cNvSpPr txBox="1"/>
          <p:nvPr/>
        </p:nvSpPr>
        <p:spPr>
          <a:xfrm>
            <a:off x="4445214" y="1600200"/>
            <a:ext cx="3951302" cy="4524316"/>
          </a:xfrm>
          <a:prstGeom prst="rect">
            <a:avLst/>
          </a:prstGeom>
          <a:noFill/>
        </p:spPr>
        <p:txBody>
          <a:bodyPr wrap="square" rtlCol="0">
            <a:spAutoFit/>
          </a:bodyPr>
          <a:lstStyle/>
          <a:p>
            <a:r>
              <a:rPr lang="en-US" dirty="0" smtClean="0">
                <a:solidFill>
                  <a:srgbClr val="FFCD3F"/>
                </a:solidFill>
                <a:latin typeface="Arial"/>
                <a:cs typeface="Arial"/>
              </a:rPr>
              <a:t>The players used in this 4v2 can work on playing out from the back and understanding how to work with each other. Players used GK, 2CB &amp; DM</a:t>
            </a:r>
          </a:p>
          <a:p>
            <a:endParaRPr lang="en-US" dirty="0">
              <a:solidFill>
                <a:srgbClr val="FFCD3F"/>
              </a:solidFill>
              <a:latin typeface="Arial"/>
              <a:cs typeface="Arial"/>
            </a:endParaRPr>
          </a:p>
          <a:p>
            <a:r>
              <a:rPr lang="en-US" dirty="0" smtClean="0">
                <a:solidFill>
                  <a:srgbClr val="FFCD3F"/>
                </a:solidFill>
                <a:latin typeface="Arial"/>
                <a:cs typeface="Arial"/>
              </a:rPr>
              <a:t>You can set the defenders up to press as they would in a game and try to prevent the forward pass to the No 4.</a:t>
            </a:r>
          </a:p>
          <a:p>
            <a:endParaRPr lang="en-US" dirty="0">
              <a:solidFill>
                <a:srgbClr val="FFCD3F"/>
              </a:solidFill>
              <a:latin typeface="Arial"/>
              <a:cs typeface="Arial"/>
            </a:endParaRPr>
          </a:p>
          <a:p>
            <a:r>
              <a:rPr lang="en-US" dirty="0" smtClean="0">
                <a:solidFill>
                  <a:srgbClr val="FFCD3F"/>
                </a:solidFill>
                <a:latin typeface="Arial"/>
                <a:cs typeface="Arial"/>
              </a:rPr>
              <a:t>1 passes to 5 but 5 is closed down so plays back to 1, who then plays the 3</a:t>
            </a:r>
            <a:r>
              <a:rPr lang="en-US" baseline="30000" dirty="0" smtClean="0">
                <a:solidFill>
                  <a:srgbClr val="FFCD3F"/>
                </a:solidFill>
                <a:latin typeface="Arial"/>
                <a:cs typeface="Arial"/>
              </a:rPr>
              <a:t>rd</a:t>
            </a:r>
            <a:r>
              <a:rPr lang="en-US" dirty="0" smtClean="0">
                <a:solidFill>
                  <a:srgbClr val="FFCD3F"/>
                </a:solidFill>
                <a:latin typeface="Arial"/>
                <a:cs typeface="Arial"/>
              </a:rPr>
              <a:t> line/Split pass to the No 4 who recycles possession to the No 6 who moved accordingly.</a:t>
            </a:r>
            <a:endParaRPr lang="en-US" dirty="0">
              <a:solidFill>
                <a:srgbClr val="FFCD3F"/>
              </a:solidFill>
              <a:latin typeface="Arial"/>
              <a:cs typeface="Arial"/>
            </a:endParaRPr>
          </a:p>
        </p:txBody>
      </p:sp>
    </p:spTree>
    <p:extLst>
      <p:ext uri="{BB962C8B-B14F-4D97-AF65-F5344CB8AC3E}">
        <p14:creationId xmlns:p14="http://schemas.microsoft.com/office/powerpoint/2010/main" val="94277192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4v2 Midfield Combinations</a:t>
            </a:r>
            <a:endParaRPr lang="en-US" dirty="0">
              <a:solidFill>
                <a:srgbClr val="FFCD3F"/>
              </a:solidFill>
              <a:latin typeface="Century Schoolbook"/>
              <a:cs typeface="Century Schoolbook"/>
            </a:endParaRPr>
          </a:p>
        </p:txBody>
      </p:sp>
      <p:pic>
        <p:nvPicPr>
          <p:cNvPr id="6" name="Content Placeholder 5" descr="4v2 - playing to CF (1).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1965605" y="1600200"/>
            <a:ext cx="8229600" cy="4525963"/>
          </a:xfrm>
        </p:spPr>
      </p:pic>
      <p:sp>
        <p:nvSpPr>
          <p:cNvPr id="7" name="TextBox 6"/>
          <p:cNvSpPr txBox="1"/>
          <p:nvPr/>
        </p:nvSpPr>
        <p:spPr>
          <a:xfrm>
            <a:off x="4461303" y="1600200"/>
            <a:ext cx="4010160" cy="3416320"/>
          </a:xfrm>
          <a:prstGeom prst="rect">
            <a:avLst/>
          </a:prstGeom>
          <a:noFill/>
        </p:spPr>
        <p:txBody>
          <a:bodyPr wrap="square" rtlCol="0">
            <a:spAutoFit/>
          </a:bodyPr>
          <a:lstStyle/>
          <a:p>
            <a:r>
              <a:rPr lang="en-US" dirty="0" smtClean="0">
                <a:solidFill>
                  <a:srgbClr val="FFCD3F"/>
                </a:solidFill>
                <a:latin typeface="Century Schoolbook"/>
                <a:cs typeface="Century Schoolbook"/>
              </a:rPr>
              <a:t>If you think back to the Rondos in match form slide, this rondo could be our midfield 3 with our CF in the </a:t>
            </a:r>
            <a:r>
              <a:rPr lang="en-US" dirty="0" err="1" smtClean="0">
                <a:solidFill>
                  <a:srgbClr val="FFCD3F"/>
                </a:solidFill>
                <a:latin typeface="Century Schoolbook"/>
                <a:cs typeface="Century Schoolbook"/>
              </a:rPr>
              <a:t>centre</a:t>
            </a:r>
            <a:r>
              <a:rPr lang="en-US" dirty="0" smtClean="0">
                <a:solidFill>
                  <a:srgbClr val="FFCD3F"/>
                </a:solidFill>
                <a:latin typeface="Century Schoolbook"/>
                <a:cs typeface="Century Schoolbook"/>
              </a:rPr>
              <a:t> of the pitch</a:t>
            </a:r>
          </a:p>
          <a:p>
            <a:endParaRPr lang="en-US" dirty="0">
              <a:solidFill>
                <a:srgbClr val="FFCD3F"/>
              </a:solidFill>
              <a:latin typeface="Century Schoolbook"/>
              <a:cs typeface="Century Schoolbook"/>
            </a:endParaRPr>
          </a:p>
          <a:p>
            <a:r>
              <a:rPr lang="en-US" dirty="0" smtClean="0">
                <a:solidFill>
                  <a:srgbClr val="FFCD3F"/>
                </a:solidFill>
                <a:latin typeface="Century Schoolbook"/>
                <a:cs typeface="Century Schoolbook"/>
              </a:rPr>
              <a:t>4 starts with the ball and plays a 2</a:t>
            </a:r>
            <a:r>
              <a:rPr lang="en-US" baseline="30000" dirty="0" smtClean="0">
                <a:solidFill>
                  <a:srgbClr val="FFCD3F"/>
                </a:solidFill>
                <a:latin typeface="Century Schoolbook"/>
                <a:cs typeface="Century Schoolbook"/>
              </a:rPr>
              <a:t>nd</a:t>
            </a:r>
            <a:r>
              <a:rPr lang="en-US" dirty="0" smtClean="0">
                <a:solidFill>
                  <a:srgbClr val="FFCD3F"/>
                </a:solidFill>
                <a:latin typeface="Century Schoolbook"/>
                <a:cs typeface="Century Schoolbook"/>
              </a:rPr>
              <a:t> line pass to 8, who plays it back and opens up the space between the defenders allowing 4 to play a 3</a:t>
            </a:r>
            <a:r>
              <a:rPr lang="en-US" baseline="30000" dirty="0" smtClean="0">
                <a:solidFill>
                  <a:srgbClr val="FFCD3F"/>
                </a:solidFill>
                <a:latin typeface="Century Schoolbook"/>
                <a:cs typeface="Century Schoolbook"/>
              </a:rPr>
              <a:t>rd</a:t>
            </a:r>
            <a:r>
              <a:rPr lang="en-US" dirty="0" smtClean="0">
                <a:solidFill>
                  <a:srgbClr val="FFCD3F"/>
                </a:solidFill>
                <a:latin typeface="Century Schoolbook"/>
                <a:cs typeface="Century Schoolbook"/>
              </a:rPr>
              <a:t> line pass to 9. our No 9 plays to 10 and the rest of the players move accordingly.</a:t>
            </a:r>
            <a:endParaRPr lang="en-US" dirty="0">
              <a:solidFill>
                <a:srgbClr val="FFCD3F"/>
              </a:solidFill>
              <a:latin typeface="Century Schoolbook"/>
              <a:cs typeface="Century Schoolbook"/>
            </a:endParaRPr>
          </a:p>
        </p:txBody>
      </p:sp>
    </p:spTree>
    <p:extLst>
      <p:ext uri="{BB962C8B-B14F-4D97-AF65-F5344CB8AC3E}">
        <p14:creationId xmlns:p14="http://schemas.microsoft.com/office/powerpoint/2010/main" val="217979298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5v3 Playing out from the back</a:t>
            </a:r>
            <a:endParaRPr lang="en-US" dirty="0">
              <a:solidFill>
                <a:srgbClr val="FFCD3F"/>
              </a:solidFill>
              <a:latin typeface="Century Schoolbook"/>
              <a:cs typeface="Century Schoolbook"/>
            </a:endParaRPr>
          </a:p>
        </p:txBody>
      </p:sp>
      <p:pic>
        <p:nvPicPr>
          <p:cNvPr id="4" name="Content Placeholder 3" descr="5v3 - playing out from the back.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1965605" y="1600200"/>
            <a:ext cx="8229600" cy="4525963"/>
          </a:xfrm>
        </p:spPr>
      </p:pic>
      <p:sp>
        <p:nvSpPr>
          <p:cNvPr id="5" name="TextBox 4"/>
          <p:cNvSpPr txBox="1"/>
          <p:nvPr/>
        </p:nvSpPr>
        <p:spPr>
          <a:xfrm>
            <a:off x="4561557" y="1620181"/>
            <a:ext cx="4125243" cy="3970318"/>
          </a:xfrm>
          <a:prstGeom prst="rect">
            <a:avLst/>
          </a:prstGeom>
          <a:noFill/>
        </p:spPr>
        <p:txBody>
          <a:bodyPr wrap="square" rtlCol="0">
            <a:spAutoFit/>
          </a:bodyPr>
          <a:lstStyle/>
          <a:p>
            <a:r>
              <a:rPr lang="en-US" dirty="0" smtClean="0">
                <a:solidFill>
                  <a:srgbClr val="FFCD3F"/>
                </a:solidFill>
                <a:latin typeface="Arial"/>
                <a:cs typeface="Arial"/>
              </a:rPr>
              <a:t>Another example of how to use rondos to help players understand how to play out from the back and switch play to the other side. This time there are 3 defenders and we have a player in the area too. Players used are CB, 2 FB’s, DM &amp; CM. </a:t>
            </a:r>
          </a:p>
          <a:p>
            <a:endParaRPr lang="en-US" dirty="0">
              <a:solidFill>
                <a:srgbClr val="FFCD3F"/>
              </a:solidFill>
              <a:latin typeface="Arial"/>
              <a:cs typeface="Arial"/>
            </a:endParaRPr>
          </a:p>
          <a:p>
            <a:r>
              <a:rPr lang="en-US" dirty="0" smtClean="0">
                <a:solidFill>
                  <a:srgbClr val="FFCD3F"/>
                </a:solidFill>
                <a:latin typeface="Arial"/>
                <a:cs typeface="Arial"/>
              </a:rPr>
              <a:t>5 starts with the ball and plays a 2</a:t>
            </a:r>
            <a:r>
              <a:rPr lang="en-US" baseline="30000" dirty="0" smtClean="0">
                <a:solidFill>
                  <a:srgbClr val="FFCD3F"/>
                </a:solidFill>
                <a:latin typeface="Arial"/>
                <a:cs typeface="Arial"/>
              </a:rPr>
              <a:t>nd</a:t>
            </a:r>
            <a:r>
              <a:rPr lang="en-US" dirty="0" smtClean="0">
                <a:solidFill>
                  <a:srgbClr val="FFCD3F"/>
                </a:solidFill>
                <a:latin typeface="Arial"/>
                <a:cs typeface="Arial"/>
              </a:rPr>
              <a:t> line pass to 3 who plays a 3</a:t>
            </a:r>
            <a:r>
              <a:rPr lang="en-US" baseline="30000" dirty="0" smtClean="0">
                <a:solidFill>
                  <a:srgbClr val="FFCD3F"/>
                </a:solidFill>
                <a:latin typeface="Arial"/>
                <a:cs typeface="Arial"/>
              </a:rPr>
              <a:t>rd</a:t>
            </a:r>
            <a:r>
              <a:rPr lang="en-US" dirty="0" smtClean="0">
                <a:solidFill>
                  <a:srgbClr val="FFCD3F"/>
                </a:solidFill>
                <a:latin typeface="Arial"/>
                <a:cs typeface="Arial"/>
              </a:rPr>
              <a:t> line pass to 4 who plays first time to 5 who has moved in reaction to the pass. 5 plays to 2 and we play to the furthest play and recycle possession.</a:t>
            </a:r>
            <a:endParaRPr lang="en-US" dirty="0">
              <a:solidFill>
                <a:srgbClr val="FFCD3F"/>
              </a:solidFill>
              <a:latin typeface="Arial"/>
              <a:cs typeface="Arial"/>
            </a:endParaRPr>
          </a:p>
        </p:txBody>
      </p:sp>
    </p:spTree>
    <p:extLst>
      <p:ext uri="{BB962C8B-B14F-4D97-AF65-F5344CB8AC3E}">
        <p14:creationId xmlns:p14="http://schemas.microsoft.com/office/powerpoint/2010/main" val="244229824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5v3 Switching Play</a:t>
            </a:r>
            <a:endParaRPr lang="en-US" dirty="0">
              <a:solidFill>
                <a:srgbClr val="FFCD3F"/>
              </a:solidFill>
              <a:latin typeface="Century Schoolbook"/>
              <a:cs typeface="Century Schoolbook"/>
            </a:endParaRPr>
          </a:p>
        </p:txBody>
      </p:sp>
      <p:sp>
        <p:nvSpPr>
          <p:cNvPr id="5" name="TextBox 4"/>
          <p:cNvSpPr txBox="1"/>
          <p:nvPr/>
        </p:nvSpPr>
        <p:spPr>
          <a:xfrm>
            <a:off x="4745356" y="1600200"/>
            <a:ext cx="3809652" cy="4524316"/>
          </a:xfrm>
          <a:prstGeom prst="rect">
            <a:avLst/>
          </a:prstGeom>
          <a:noFill/>
        </p:spPr>
        <p:txBody>
          <a:bodyPr wrap="square" rtlCol="0">
            <a:spAutoFit/>
          </a:bodyPr>
          <a:lstStyle/>
          <a:p>
            <a:r>
              <a:rPr lang="en-US" dirty="0">
                <a:solidFill>
                  <a:srgbClr val="FFCD3F"/>
                </a:solidFill>
                <a:latin typeface="Arial"/>
                <a:cs typeface="Arial"/>
              </a:rPr>
              <a:t>E</a:t>
            </a:r>
            <a:r>
              <a:rPr lang="en-US" dirty="0" smtClean="0">
                <a:solidFill>
                  <a:srgbClr val="FFCD3F"/>
                </a:solidFill>
                <a:latin typeface="Arial"/>
                <a:cs typeface="Arial"/>
              </a:rPr>
              <a:t>xample of how to use a rondo to work on switch of play. This example is showing defenders but we could set this up with wingers &amp; CF on the outside.</a:t>
            </a:r>
          </a:p>
          <a:p>
            <a:endParaRPr lang="en-US" dirty="0">
              <a:solidFill>
                <a:srgbClr val="FFCD3F"/>
              </a:solidFill>
              <a:latin typeface="Arial"/>
              <a:cs typeface="Arial"/>
            </a:endParaRPr>
          </a:p>
          <a:p>
            <a:r>
              <a:rPr lang="en-US" dirty="0" smtClean="0">
                <a:solidFill>
                  <a:srgbClr val="FFCD3F"/>
                </a:solidFill>
                <a:latin typeface="Arial"/>
                <a:cs typeface="Arial"/>
              </a:rPr>
              <a:t>Area is split into two halves with the aim being to make 5+ passes in one side before switching the ball</a:t>
            </a:r>
          </a:p>
          <a:p>
            <a:endParaRPr lang="en-US" dirty="0">
              <a:solidFill>
                <a:srgbClr val="FFCD3F"/>
              </a:solidFill>
              <a:latin typeface="Arial"/>
              <a:cs typeface="Arial"/>
            </a:endParaRPr>
          </a:p>
          <a:p>
            <a:r>
              <a:rPr lang="en-US" dirty="0" smtClean="0">
                <a:solidFill>
                  <a:srgbClr val="FFCD3F"/>
                </a:solidFill>
                <a:latin typeface="Arial"/>
                <a:cs typeface="Arial"/>
              </a:rPr>
              <a:t>3 starts with the ball and passes to 4 who drops between the defenders to play a first time pass to 8 who plays back to 3.  3 passes to 5 who plays first time pass to 4 who switches play to other side.</a:t>
            </a:r>
            <a:endParaRPr lang="en-US" dirty="0">
              <a:solidFill>
                <a:srgbClr val="FFCD3F"/>
              </a:solidFill>
              <a:latin typeface="Arial"/>
              <a:cs typeface="Arial"/>
            </a:endParaRPr>
          </a:p>
        </p:txBody>
      </p:sp>
      <p:pic>
        <p:nvPicPr>
          <p:cNvPr id="7" name="Content Placeholder 6" descr="5v3 - switching play (1).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1965605" y="1600200"/>
            <a:ext cx="8229600" cy="4525963"/>
          </a:xfrm>
        </p:spPr>
      </p:pic>
    </p:spTree>
    <p:extLst>
      <p:ext uri="{BB962C8B-B14F-4D97-AF65-F5344CB8AC3E}">
        <p14:creationId xmlns:p14="http://schemas.microsoft.com/office/powerpoint/2010/main" val="393022632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FFCD3F"/>
                </a:solidFill>
                <a:latin typeface="Century Schoolbook"/>
                <a:cs typeface="Century Schoolbook"/>
              </a:rPr>
              <a:t>Midfield 3 Switch/Forward Play</a:t>
            </a:r>
            <a:endParaRPr lang="en-US" dirty="0">
              <a:solidFill>
                <a:srgbClr val="FFCD3F"/>
              </a:solidFill>
              <a:latin typeface="Century Schoolbook"/>
              <a:cs typeface="Century Schoolbook"/>
            </a:endParaRPr>
          </a:p>
        </p:txBody>
      </p:sp>
      <p:pic>
        <p:nvPicPr>
          <p:cNvPr id="4" name="Content Placeholder 3" descr="Switching or playing forward.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1965605" y="1600200"/>
            <a:ext cx="8229600" cy="4525963"/>
          </a:xfrm>
        </p:spPr>
      </p:pic>
      <p:sp>
        <p:nvSpPr>
          <p:cNvPr id="5" name="TextBox 4"/>
          <p:cNvSpPr txBox="1"/>
          <p:nvPr/>
        </p:nvSpPr>
        <p:spPr>
          <a:xfrm>
            <a:off x="4611684" y="1600200"/>
            <a:ext cx="3709398" cy="4801315"/>
          </a:xfrm>
          <a:prstGeom prst="rect">
            <a:avLst/>
          </a:prstGeom>
          <a:noFill/>
        </p:spPr>
        <p:txBody>
          <a:bodyPr wrap="square" rtlCol="0">
            <a:spAutoFit/>
          </a:bodyPr>
          <a:lstStyle/>
          <a:p>
            <a:r>
              <a:rPr lang="en-US" dirty="0" smtClean="0">
                <a:solidFill>
                  <a:srgbClr val="FFCD3F"/>
                </a:solidFill>
                <a:latin typeface="Arial"/>
                <a:cs typeface="Arial"/>
              </a:rPr>
              <a:t>This rondo works with our midfielders on two different aspects. We have our midfield 3 in the middle with 2 sets of neutrals/jokers.</a:t>
            </a:r>
          </a:p>
          <a:p>
            <a:endParaRPr lang="en-US" dirty="0">
              <a:solidFill>
                <a:srgbClr val="FFCD3F"/>
              </a:solidFill>
              <a:latin typeface="Arial"/>
              <a:cs typeface="Arial"/>
            </a:endParaRPr>
          </a:p>
          <a:p>
            <a:r>
              <a:rPr lang="en-US" dirty="0" smtClean="0">
                <a:solidFill>
                  <a:srgbClr val="FFCD3F"/>
                </a:solidFill>
                <a:latin typeface="Arial"/>
                <a:cs typeface="Arial"/>
              </a:rPr>
              <a:t>Coach asks red team to play for the switch of play to the blue jokers &amp; the other team to try and play forward to the green Jokers.</a:t>
            </a:r>
          </a:p>
          <a:p>
            <a:endParaRPr lang="en-US" dirty="0">
              <a:solidFill>
                <a:srgbClr val="FFCD3F"/>
              </a:solidFill>
              <a:latin typeface="Arial"/>
              <a:cs typeface="Arial"/>
            </a:endParaRPr>
          </a:p>
          <a:p>
            <a:r>
              <a:rPr lang="en-US" dirty="0" smtClean="0">
                <a:solidFill>
                  <a:srgbClr val="FFCD3F"/>
                </a:solidFill>
                <a:latin typeface="Arial"/>
                <a:cs typeface="Arial"/>
              </a:rPr>
              <a:t>We have 5v3 in possession &amp; players inside can rotate/move freely but are encouraged to maintain shape/balance. When ball is lost team must stop the other team from playing forward.</a:t>
            </a:r>
            <a:endParaRPr lang="en-US" dirty="0">
              <a:solidFill>
                <a:srgbClr val="FFCD3F"/>
              </a:solidFill>
              <a:latin typeface="Arial"/>
              <a:cs typeface="Arial"/>
            </a:endParaRPr>
          </a:p>
        </p:txBody>
      </p:sp>
    </p:spTree>
    <p:extLst>
      <p:ext uri="{BB962C8B-B14F-4D97-AF65-F5344CB8AC3E}">
        <p14:creationId xmlns:p14="http://schemas.microsoft.com/office/powerpoint/2010/main" val="259190841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6v3 Playing out from the back</a:t>
            </a:r>
            <a:endParaRPr lang="en-US" dirty="0">
              <a:solidFill>
                <a:srgbClr val="FFCD3F"/>
              </a:solidFill>
              <a:latin typeface="Century Schoolbook"/>
              <a:cs typeface="Century Schoolbook"/>
            </a:endParaRPr>
          </a:p>
        </p:txBody>
      </p:sp>
      <p:pic>
        <p:nvPicPr>
          <p:cNvPr id="4" name="Content Placeholder 3" descr="6v3 playing out from the back.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1965605" y="1600200"/>
            <a:ext cx="8229600" cy="4525963"/>
          </a:xfrm>
        </p:spPr>
      </p:pic>
      <p:sp>
        <p:nvSpPr>
          <p:cNvPr id="5" name="TextBox 4"/>
          <p:cNvSpPr txBox="1"/>
          <p:nvPr/>
        </p:nvSpPr>
        <p:spPr>
          <a:xfrm>
            <a:off x="4578266" y="1600200"/>
            <a:ext cx="3909906" cy="3693319"/>
          </a:xfrm>
          <a:prstGeom prst="rect">
            <a:avLst/>
          </a:prstGeom>
          <a:noFill/>
        </p:spPr>
        <p:txBody>
          <a:bodyPr wrap="square" rtlCol="0">
            <a:spAutoFit/>
          </a:bodyPr>
          <a:lstStyle/>
          <a:p>
            <a:r>
              <a:rPr lang="en-US" dirty="0" smtClean="0">
                <a:solidFill>
                  <a:srgbClr val="FFCD3F"/>
                </a:solidFill>
                <a:latin typeface="Arial"/>
                <a:cs typeface="Arial"/>
              </a:rPr>
              <a:t>Playing out from the back under high pressure and using 3 defenders which could represent a front 3 if you play against teams using a 1-4-3-3 formation.</a:t>
            </a:r>
          </a:p>
          <a:p>
            <a:endParaRPr lang="en-US" dirty="0">
              <a:solidFill>
                <a:srgbClr val="FFCD3F"/>
              </a:solidFill>
              <a:latin typeface="Arial"/>
              <a:cs typeface="Arial"/>
            </a:endParaRPr>
          </a:p>
          <a:p>
            <a:r>
              <a:rPr lang="en-US" dirty="0" smtClean="0">
                <a:solidFill>
                  <a:srgbClr val="FFCD3F"/>
                </a:solidFill>
                <a:latin typeface="Arial"/>
                <a:cs typeface="Arial"/>
              </a:rPr>
              <a:t>We are using our GK, back 4 and our DM.</a:t>
            </a:r>
          </a:p>
          <a:p>
            <a:endParaRPr lang="en-US" dirty="0">
              <a:solidFill>
                <a:srgbClr val="FFCD3F"/>
              </a:solidFill>
              <a:latin typeface="Arial"/>
              <a:cs typeface="Arial"/>
            </a:endParaRPr>
          </a:p>
          <a:p>
            <a:r>
              <a:rPr lang="en-US" dirty="0" smtClean="0">
                <a:solidFill>
                  <a:srgbClr val="FFCD3F"/>
                </a:solidFill>
                <a:latin typeface="Arial"/>
                <a:cs typeface="Arial"/>
              </a:rPr>
              <a:t>1 starts with the ball and the movement of 5 creates space to play to 3 and then we can play out and retain possession</a:t>
            </a:r>
            <a:endParaRPr lang="en-US" dirty="0">
              <a:solidFill>
                <a:srgbClr val="FFCD3F"/>
              </a:solidFill>
              <a:latin typeface="Arial"/>
              <a:cs typeface="Arial"/>
            </a:endParaRPr>
          </a:p>
        </p:txBody>
      </p:sp>
    </p:spTree>
    <p:extLst>
      <p:ext uri="{BB962C8B-B14F-4D97-AF65-F5344CB8AC3E}">
        <p14:creationId xmlns:p14="http://schemas.microsoft.com/office/powerpoint/2010/main" val="358981564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6v3 Playing through midfield</a:t>
            </a:r>
            <a:endParaRPr lang="en-US" dirty="0">
              <a:solidFill>
                <a:srgbClr val="FFCD3F"/>
              </a:solidFill>
              <a:latin typeface="Century Schoolbook"/>
              <a:cs typeface="Century Schoolbook"/>
            </a:endParaRPr>
          </a:p>
        </p:txBody>
      </p:sp>
      <p:pic>
        <p:nvPicPr>
          <p:cNvPr id="4" name="Content Placeholder 3" descr="6v3 - midfield rotations &amp; combination play.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1965605" y="1600200"/>
            <a:ext cx="8229600" cy="4525963"/>
          </a:xfrm>
        </p:spPr>
      </p:pic>
      <p:sp>
        <p:nvSpPr>
          <p:cNvPr id="5" name="TextBox 4"/>
          <p:cNvSpPr txBox="1"/>
          <p:nvPr/>
        </p:nvSpPr>
        <p:spPr>
          <a:xfrm>
            <a:off x="5163081" y="1600200"/>
            <a:ext cx="3523719" cy="3970318"/>
          </a:xfrm>
          <a:prstGeom prst="rect">
            <a:avLst/>
          </a:prstGeom>
          <a:noFill/>
        </p:spPr>
        <p:txBody>
          <a:bodyPr wrap="square" rtlCol="0">
            <a:spAutoFit/>
          </a:bodyPr>
          <a:lstStyle/>
          <a:p>
            <a:r>
              <a:rPr lang="en-US" dirty="0" smtClean="0">
                <a:solidFill>
                  <a:srgbClr val="FFCD3F"/>
                </a:solidFill>
                <a:latin typeface="Arial"/>
                <a:cs typeface="Arial"/>
              </a:rPr>
              <a:t>A  more attacking set up which can easily be moved on to become a combination/finishing practice on the field.</a:t>
            </a:r>
          </a:p>
          <a:p>
            <a:endParaRPr lang="en-US" dirty="0">
              <a:solidFill>
                <a:srgbClr val="FFCD3F"/>
              </a:solidFill>
              <a:latin typeface="Arial"/>
              <a:cs typeface="Arial"/>
            </a:endParaRPr>
          </a:p>
          <a:p>
            <a:r>
              <a:rPr lang="en-US" dirty="0" smtClean="0">
                <a:solidFill>
                  <a:srgbClr val="FFCD3F"/>
                </a:solidFill>
                <a:latin typeface="Arial"/>
                <a:cs typeface="Arial"/>
              </a:rPr>
              <a:t>We have our midfield 3, wingers &amp; </a:t>
            </a:r>
            <a:r>
              <a:rPr lang="en-US" dirty="0" err="1" smtClean="0">
                <a:solidFill>
                  <a:srgbClr val="FFCD3F"/>
                </a:solidFill>
                <a:latin typeface="Arial"/>
                <a:cs typeface="Arial"/>
              </a:rPr>
              <a:t>centre</a:t>
            </a:r>
            <a:r>
              <a:rPr lang="en-US" dirty="0" smtClean="0">
                <a:solidFill>
                  <a:srgbClr val="FFCD3F"/>
                </a:solidFill>
                <a:latin typeface="Arial"/>
                <a:cs typeface="Arial"/>
              </a:rPr>
              <a:t> forward. </a:t>
            </a:r>
          </a:p>
          <a:p>
            <a:endParaRPr lang="en-US" dirty="0">
              <a:solidFill>
                <a:srgbClr val="FFCD3F"/>
              </a:solidFill>
              <a:latin typeface="Arial"/>
              <a:cs typeface="Arial"/>
            </a:endParaRPr>
          </a:p>
          <a:p>
            <a:r>
              <a:rPr lang="en-US" dirty="0" smtClean="0">
                <a:solidFill>
                  <a:srgbClr val="FFCD3F"/>
                </a:solidFill>
                <a:latin typeface="Arial"/>
                <a:cs typeface="Arial"/>
              </a:rPr>
              <a:t>The aim is to combine with teammates to play through the midfield and play to the </a:t>
            </a:r>
            <a:r>
              <a:rPr lang="en-US" dirty="0" err="1" smtClean="0">
                <a:solidFill>
                  <a:srgbClr val="FFCD3F"/>
                </a:solidFill>
                <a:latin typeface="Arial"/>
                <a:cs typeface="Arial"/>
              </a:rPr>
              <a:t>centre</a:t>
            </a:r>
            <a:r>
              <a:rPr lang="en-US" dirty="0" smtClean="0">
                <a:solidFill>
                  <a:srgbClr val="FFCD3F"/>
                </a:solidFill>
                <a:latin typeface="Arial"/>
                <a:cs typeface="Arial"/>
              </a:rPr>
              <a:t> forward. The  example shown could also be a switch of play to attack</a:t>
            </a:r>
            <a:endParaRPr lang="en-US" dirty="0">
              <a:solidFill>
                <a:srgbClr val="FFCD3F"/>
              </a:solidFill>
              <a:latin typeface="Arial"/>
              <a:cs typeface="Arial"/>
            </a:endParaRPr>
          </a:p>
        </p:txBody>
      </p:sp>
    </p:spTree>
    <p:extLst>
      <p:ext uri="{BB962C8B-B14F-4D97-AF65-F5344CB8AC3E}">
        <p14:creationId xmlns:p14="http://schemas.microsoft.com/office/powerpoint/2010/main" val="119221267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6v3 to finish</a:t>
            </a:r>
            <a:endParaRPr lang="en-US" dirty="0">
              <a:solidFill>
                <a:srgbClr val="FFCD3F"/>
              </a:solidFill>
              <a:latin typeface="Century Schoolbook"/>
              <a:cs typeface="Century Schoolbook"/>
            </a:endParaRPr>
          </a:p>
        </p:txBody>
      </p:sp>
      <p:pic>
        <p:nvPicPr>
          <p:cNvPr id="4" name="Content Placeholder 3" descr="Session Name.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2049150" y="1600200"/>
            <a:ext cx="8229600" cy="4525963"/>
          </a:xfrm>
        </p:spPr>
      </p:pic>
      <p:sp>
        <p:nvSpPr>
          <p:cNvPr id="5" name="TextBox 4"/>
          <p:cNvSpPr txBox="1"/>
          <p:nvPr/>
        </p:nvSpPr>
        <p:spPr>
          <a:xfrm>
            <a:off x="4561556" y="1600199"/>
            <a:ext cx="4125243" cy="3970318"/>
          </a:xfrm>
          <a:prstGeom prst="rect">
            <a:avLst/>
          </a:prstGeom>
          <a:noFill/>
        </p:spPr>
        <p:txBody>
          <a:bodyPr wrap="square" rtlCol="0">
            <a:spAutoFit/>
          </a:bodyPr>
          <a:lstStyle/>
          <a:p>
            <a:r>
              <a:rPr lang="en-US" dirty="0" smtClean="0">
                <a:solidFill>
                  <a:srgbClr val="FFCD3F"/>
                </a:solidFill>
                <a:latin typeface="Arial"/>
                <a:cs typeface="Arial"/>
              </a:rPr>
              <a:t>This is how we can take the previous rondo, put it into on field context and add a finishing element to bed in the players’ knowledge.</a:t>
            </a:r>
          </a:p>
          <a:p>
            <a:endParaRPr lang="en-US" dirty="0">
              <a:solidFill>
                <a:srgbClr val="FFCD3F"/>
              </a:solidFill>
              <a:latin typeface="Arial"/>
              <a:cs typeface="Arial"/>
            </a:endParaRPr>
          </a:p>
          <a:p>
            <a:r>
              <a:rPr lang="en-US" dirty="0" smtClean="0">
                <a:solidFill>
                  <a:srgbClr val="FFCD3F"/>
                </a:solidFill>
                <a:latin typeface="Arial"/>
                <a:cs typeface="Arial"/>
              </a:rPr>
              <a:t>The set up is the same except we have to opposition defenders who are only involved once the play has come out of the rondo.</a:t>
            </a:r>
          </a:p>
          <a:p>
            <a:endParaRPr lang="en-US" dirty="0">
              <a:solidFill>
                <a:srgbClr val="FFCD3F"/>
              </a:solidFill>
              <a:latin typeface="Arial"/>
              <a:cs typeface="Arial"/>
            </a:endParaRPr>
          </a:p>
          <a:p>
            <a:r>
              <a:rPr lang="en-US" dirty="0" smtClean="0">
                <a:solidFill>
                  <a:srgbClr val="FFCD3F"/>
                </a:solidFill>
                <a:latin typeface="Arial"/>
                <a:cs typeface="Arial"/>
              </a:rPr>
              <a:t>We start with our 4 and aim to make 3-5 passes inside before we play wide &amp; the exercise becomes a 3v2 to finish with our 9, 7 &amp; 11 attacking the goal.</a:t>
            </a:r>
            <a:endParaRPr lang="en-US" dirty="0">
              <a:solidFill>
                <a:srgbClr val="FFCD3F"/>
              </a:solidFill>
              <a:latin typeface="Arial"/>
              <a:cs typeface="Arial"/>
            </a:endParaRPr>
          </a:p>
        </p:txBody>
      </p:sp>
    </p:spTree>
    <p:extLst>
      <p:ext uri="{BB962C8B-B14F-4D97-AF65-F5344CB8AC3E}">
        <p14:creationId xmlns:p14="http://schemas.microsoft.com/office/powerpoint/2010/main" val="327308042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Positional Rondo</a:t>
            </a:r>
            <a:endParaRPr lang="en-US" dirty="0">
              <a:solidFill>
                <a:srgbClr val="FFCD3F"/>
              </a:solidFill>
              <a:latin typeface="Century Schoolbook"/>
              <a:cs typeface="Century Schoolbook"/>
            </a:endParaRPr>
          </a:p>
        </p:txBody>
      </p:sp>
      <p:pic>
        <p:nvPicPr>
          <p:cNvPr id="4" name="Content Placeholder 3" descr="Session Name_3.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1965605" y="1600200"/>
            <a:ext cx="8229600" cy="4525963"/>
          </a:xfrm>
        </p:spPr>
      </p:pic>
      <p:sp>
        <p:nvSpPr>
          <p:cNvPr id="5" name="TextBox 4"/>
          <p:cNvSpPr txBox="1"/>
          <p:nvPr/>
        </p:nvSpPr>
        <p:spPr>
          <a:xfrm>
            <a:off x="4862319" y="1600200"/>
            <a:ext cx="3824481" cy="4247317"/>
          </a:xfrm>
          <a:prstGeom prst="rect">
            <a:avLst/>
          </a:prstGeom>
          <a:noFill/>
        </p:spPr>
        <p:txBody>
          <a:bodyPr wrap="square" rtlCol="0">
            <a:spAutoFit/>
          </a:bodyPr>
          <a:lstStyle/>
          <a:p>
            <a:r>
              <a:rPr lang="en-US" dirty="0" smtClean="0">
                <a:solidFill>
                  <a:srgbClr val="FFCD3F"/>
                </a:solidFill>
                <a:latin typeface="Arial"/>
                <a:cs typeface="Arial"/>
              </a:rPr>
              <a:t>This is a position specific rondo exercise that can be set up with two teams or using only one team on the outside &amp; our DM inside.</a:t>
            </a:r>
          </a:p>
          <a:p>
            <a:endParaRPr lang="en-US" dirty="0">
              <a:solidFill>
                <a:srgbClr val="FFCD3F"/>
              </a:solidFill>
              <a:latin typeface="Arial"/>
              <a:cs typeface="Arial"/>
            </a:endParaRPr>
          </a:p>
          <a:p>
            <a:r>
              <a:rPr lang="en-US" dirty="0" smtClean="0">
                <a:solidFill>
                  <a:srgbClr val="FFCD3F"/>
                </a:solidFill>
                <a:latin typeface="Arial"/>
                <a:cs typeface="Arial"/>
              </a:rPr>
              <a:t>In this set up we are working on our midfield and how they combine  &amp; create overloads using the outside players. This also gives our midfield game realistic scenarios like the CF playing back for a shot on goal.</a:t>
            </a:r>
          </a:p>
          <a:p>
            <a:endParaRPr lang="en-US" dirty="0">
              <a:solidFill>
                <a:srgbClr val="FFCD3F"/>
              </a:solidFill>
              <a:latin typeface="Arial"/>
              <a:cs typeface="Arial"/>
            </a:endParaRPr>
          </a:p>
          <a:p>
            <a:r>
              <a:rPr lang="en-US" dirty="0" smtClean="0">
                <a:solidFill>
                  <a:srgbClr val="FFCD3F"/>
                </a:solidFill>
                <a:latin typeface="Arial"/>
                <a:cs typeface="Arial"/>
              </a:rPr>
              <a:t>In the example we see the midfield create to overloads to fashion a shot on goal</a:t>
            </a:r>
            <a:endParaRPr lang="en-US" dirty="0">
              <a:solidFill>
                <a:srgbClr val="FFCD3F"/>
              </a:solidFill>
              <a:latin typeface="Arial"/>
              <a:cs typeface="Arial"/>
            </a:endParaRPr>
          </a:p>
        </p:txBody>
      </p:sp>
    </p:spTree>
    <p:extLst>
      <p:ext uri="{BB962C8B-B14F-4D97-AF65-F5344CB8AC3E}">
        <p14:creationId xmlns:p14="http://schemas.microsoft.com/office/powerpoint/2010/main" val="7109870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843"/>
            <a:ext cx="8229600" cy="1143000"/>
          </a:xfrm>
        </p:spPr>
        <p:txBody>
          <a:bodyPr/>
          <a:lstStyle/>
          <a:p>
            <a:r>
              <a:rPr lang="en-US" dirty="0" smtClean="0">
                <a:solidFill>
                  <a:srgbClr val="FFCD3F"/>
                </a:solidFill>
                <a:latin typeface="Century Schoolbook"/>
                <a:cs typeface="Century Schoolbook"/>
              </a:rPr>
              <a:t>3 Zone Game</a:t>
            </a:r>
            <a:endParaRPr lang="en-US" dirty="0">
              <a:solidFill>
                <a:srgbClr val="FFCD3F"/>
              </a:solidFill>
              <a:latin typeface="Century Schoolbook"/>
              <a:cs typeface="Century Schoolbook"/>
            </a:endParaRPr>
          </a:p>
        </p:txBody>
      </p:sp>
      <p:pic>
        <p:nvPicPr>
          <p:cNvPr id="4" name="Content Placeholder 3" descr="3 Zones Game.png"/>
          <p:cNvPicPr>
            <a:picLocks noGrp="1" noChangeAspect="1"/>
          </p:cNvPicPr>
          <p:nvPr>
            <p:ph idx="1"/>
          </p:nvPr>
        </p:nvPicPr>
        <p:blipFill>
          <a:blip r:embed="rId3">
            <a:extLst>
              <a:ext uri="{28A0092B-C50C-407E-A947-70E740481C1C}">
                <a14:useLocalDpi xmlns:a14="http://schemas.microsoft.com/office/drawing/2010/main" val="0"/>
              </a:ext>
            </a:extLst>
          </a:blip>
          <a:srcRect l="-71221" r="-71221"/>
          <a:stretch>
            <a:fillRect/>
          </a:stretch>
        </p:blipFill>
        <p:spPr>
          <a:xfrm>
            <a:off x="-1965605" y="1600200"/>
            <a:ext cx="8229600" cy="4525963"/>
          </a:xfrm>
        </p:spPr>
      </p:pic>
      <p:sp>
        <p:nvSpPr>
          <p:cNvPr id="6" name="TextBox 5"/>
          <p:cNvSpPr txBox="1"/>
          <p:nvPr/>
        </p:nvSpPr>
        <p:spPr>
          <a:xfrm>
            <a:off x="4762065" y="1600200"/>
            <a:ext cx="3924735" cy="4801315"/>
          </a:xfrm>
          <a:prstGeom prst="rect">
            <a:avLst/>
          </a:prstGeom>
          <a:noFill/>
        </p:spPr>
        <p:txBody>
          <a:bodyPr wrap="square" rtlCol="0">
            <a:spAutoFit/>
          </a:bodyPr>
          <a:lstStyle/>
          <a:p>
            <a:r>
              <a:rPr lang="en-US" dirty="0" smtClean="0">
                <a:solidFill>
                  <a:srgbClr val="FFCD3F"/>
                </a:solidFill>
                <a:latin typeface="Arial"/>
                <a:cs typeface="Arial"/>
              </a:rPr>
              <a:t>This rondo could also be a SSG but the aim of this is for the players to start to </a:t>
            </a:r>
            <a:r>
              <a:rPr lang="en-US" dirty="0" err="1" smtClean="0">
                <a:solidFill>
                  <a:srgbClr val="FFCD3F"/>
                </a:solidFill>
                <a:latin typeface="Arial"/>
                <a:cs typeface="Arial"/>
              </a:rPr>
              <a:t>recognise</a:t>
            </a:r>
            <a:r>
              <a:rPr lang="en-US" dirty="0" smtClean="0">
                <a:solidFill>
                  <a:srgbClr val="FFCD3F"/>
                </a:solidFill>
                <a:latin typeface="Arial"/>
                <a:cs typeface="Arial"/>
              </a:rPr>
              <a:t> the rondo/overload shapes in a more match orientated format.</a:t>
            </a:r>
          </a:p>
          <a:p>
            <a:endParaRPr lang="en-US" dirty="0">
              <a:solidFill>
                <a:srgbClr val="FFCD3F"/>
              </a:solidFill>
              <a:latin typeface="Arial"/>
              <a:cs typeface="Arial"/>
            </a:endParaRPr>
          </a:p>
          <a:p>
            <a:r>
              <a:rPr lang="en-US" dirty="0" smtClean="0">
                <a:solidFill>
                  <a:srgbClr val="FFCD3F"/>
                </a:solidFill>
                <a:latin typeface="Arial"/>
                <a:cs typeface="Arial"/>
              </a:rPr>
              <a:t>If we think back to the rondos on the pitch slide we can begin to create these shapes in this kind of setting before moving onto the full size field.</a:t>
            </a:r>
          </a:p>
          <a:p>
            <a:endParaRPr lang="en-US" dirty="0">
              <a:solidFill>
                <a:srgbClr val="FFCD3F"/>
              </a:solidFill>
              <a:latin typeface="Arial"/>
              <a:cs typeface="Arial"/>
            </a:endParaRPr>
          </a:p>
          <a:p>
            <a:r>
              <a:rPr lang="en-US" dirty="0" smtClean="0">
                <a:solidFill>
                  <a:srgbClr val="FFCD3F"/>
                </a:solidFill>
                <a:latin typeface="Arial"/>
                <a:cs typeface="Arial"/>
              </a:rPr>
              <a:t>The aim in to keep possession  and play through the zone to get a shot on goal when the time is right. The outside players are wingers/fullbacks and can help in any zone without going outside.</a:t>
            </a:r>
            <a:endParaRPr lang="en-US" dirty="0">
              <a:solidFill>
                <a:srgbClr val="FFCD3F"/>
              </a:solidFill>
              <a:latin typeface="Arial"/>
              <a:cs typeface="Arial"/>
            </a:endParaRPr>
          </a:p>
        </p:txBody>
      </p:sp>
    </p:spTree>
    <p:extLst>
      <p:ext uri="{BB962C8B-B14F-4D97-AF65-F5344CB8AC3E}">
        <p14:creationId xmlns:p14="http://schemas.microsoft.com/office/powerpoint/2010/main" val="296706426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3828"/>
            <a:ext cx="8229600" cy="1143000"/>
          </a:xfrm>
        </p:spPr>
        <p:txBody>
          <a:bodyPr>
            <a:noAutofit/>
          </a:bodyPr>
          <a:lstStyle/>
          <a:p>
            <a:r>
              <a:rPr lang="en-US" sz="4000" dirty="0" smtClean="0">
                <a:solidFill>
                  <a:srgbClr val="FFCD3F"/>
                </a:solidFill>
                <a:latin typeface="Century Schoolbook"/>
                <a:cs typeface="Century Schoolbook"/>
              </a:rPr>
              <a:t>Defensive or Offensive?</a:t>
            </a:r>
            <a:endParaRPr lang="en-US" sz="4000" dirty="0">
              <a:solidFill>
                <a:srgbClr val="FFCD3F"/>
              </a:solidFill>
              <a:latin typeface="Century Schoolbook"/>
              <a:cs typeface="Century Schoolbook"/>
            </a:endParaRPr>
          </a:p>
        </p:txBody>
      </p:sp>
      <p:sp>
        <p:nvSpPr>
          <p:cNvPr id="3" name="TextBox 2"/>
          <p:cNvSpPr txBox="1"/>
          <p:nvPr/>
        </p:nvSpPr>
        <p:spPr>
          <a:xfrm>
            <a:off x="457200" y="1514050"/>
            <a:ext cx="8229600" cy="5293757"/>
          </a:xfrm>
          <a:prstGeom prst="rect">
            <a:avLst/>
          </a:prstGeom>
          <a:noFill/>
        </p:spPr>
        <p:txBody>
          <a:bodyPr wrap="square" rtlCol="0">
            <a:spAutoFit/>
          </a:bodyPr>
          <a:lstStyle/>
          <a:p>
            <a:r>
              <a:rPr lang="en-US" dirty="0" smtClean="0">
                <a:solidFill>
                  <a:srgbClr val="FFCD3F"/>
                </a:solidFill>
                <a:latin typeface="Arial"/>
                <a:cs typeface="Arial"/>
              </a:rPr>
              <a:t>Some people question whether using the possession style is defensive or offensive and the answer is it’s BOTH! </a:t>
            </a:r>
          </a:p>
          <a:p>
            <a:endParaRPr lang="en-US" dirty="0" smtClean="0">
              <a:solidFill>
                <a:srgbClr val="FFCD3F"/>
              </a:solidFill>
              <a:latin typeface="Arial"/>
              <a:cs typeface="Arial"/>
            </a:endParaRPr>
          </a:p>
          <a:p>
            <a:r>
              <a:rPr lang="en-US" dirty="0" smtClean="0">
                <a:solidFill>
                  <a:srgbClr val="FFCD3F"/>
                </a:solidFill>
                <a:cs typeface="Arial"/>
              </a:rPr>
              <a:t>The idea is to do everything with the ball. If your team is comfortable in possession you can defend by keeping possession and circulating the ball around, but you can also keep possession in order to wait until players are in the correct position to attack. We can also circulate the ball to move the opposition and create space. Whether possession is defensive or offensive is dependent on many things and not decided by just having possession.</a:t>
            </a:r>
          </a:p>
          <a:p>
            <a:endParaRPr lang="en-US" dirty="0">
              <a:solidFill>
                <a:srgbClr val="FFCD3F"/>
              </a:solidFill>
            </a:endParaRPr>
          </a:p>
          <a:p>
            <a:endParaRPr lang="en-US" dirty="0" smtClean="0">
              <a:solidFill>
                <a:srgbClr val="FFCD3F"/>
              </a:solidFill>
            </a:endParaRPr>
          </a:p>
          <a:p>
            <a:r>
              <a:rPr lang="en-US" dirty="0" smtClean="0">
                <a:solidFill>
                  <a:srgbClr val="FFCD3F"/>
                </a:solidFill>
              </a:rPr>
              <a:t>Here is a quote from Pep </a:t>
            </a:r>
            <a:r>
              <a:rPr lang="en-US" dirty="0" err="1" smtClean="0">
                <a:solidFill>
                  <a:srgbClr val="FFCD3F"/>
                </a:solidFill>
              </a:rPr>
              <a:t>Guardiola</a:t>
            </a:r>
            <a:r>
              <a:rPr lang="en-US" dirty="0" smtClean="0">
                <a:solidFill>
                  <a:srgbClr val="FFCD3F"/>
                </a:solidFill>
              </a:rPr>
              <a:t> about possession </a:t>
            </a:r>
          </a:p>
          <a:p>
            <a:r>
              <a:rPr lang="en-US" dirty="0" smtClean="0">
                <a:solidFill>
                  <a:srgbClr val="FFCD3F"/>
                </a:solidFill>
              </a:rPr>
              <a:t>at Barcelona:</a:t>
            </a:r>
          </a:p>
          <a:p>
            <a:endParaRPr lang="en-US" sz="1600" dirty="0">
              <a:solidFill>
                <a:srgbClr val="FFCD3F"/>
              </a:solidFill>
            </a:endParaRPr>
          </a:p>
          <a:p>
            <a:endParaRPr lang="en-US" sz="1400" i="1" dirty="0" smtClean="0">
              <a:solidFill>
                <a:srgbClr val="FFCD3F"/>
              </a:solidFill>
            </a:endParaRPr>
          </a:p>
          <a:p>
            <a:r>
              <a:rPr lang="en-US" sz="1400" i="1" dirty="0" smtClean="0">
                <a:solidFill>
                  <a:srgbClr val="FFCD3F"/>
                </a:solidFill>
              </a:rPr>
              <a:t>“</a:t>
            </a:r>
            <a:r>
              <a:rPr lang="en-US" sz="1400" i="1" dirty="0" smtClean="0">
                <a:solidFill>
                  <a:srgbClr val="FFCD3F"/>
                </a:solidFill>
              </a:rPr>
              <a:t>What I learned here is everything starts with the ball and ends with the ball. Sometimes we forget that it’s a game of 11v11 with ONE ball. We try to keep this ball, we try to play with the ball; we try to make everything with the ball. This is what we learn when we start as boy here.”</a:t>
            </a:r>
          </a:p>
          <a:p>
            <a:endParaRPr lang="en-US" sz="1600" i="1" dirty="0" smtClean="0">
              <a:solidFill>
                <a:srgbClr val="FFCD3F"/>
              </a:solidFill>
            </a:endParaRPr>
          </a:p>
          <a:p>
            <a:endParaRPr lang="en-US" sz="1600" i="1" dirty="0">
              <a:solidFill>
                <a:srgbClr val="FFCD3F"/>
              </a:solidFill>
            </a:endParaRPr>
          </a:p>
        </p:txBody>
      </p:sp>
      <p:pic>
        <p:nvPicPr>
          <p:cNvPr id="4" name="Picture 3"/>
          <p:cNvPicPr>
            <a:picLocks noChangeAspect="1"/>
          </p:cNvPicPr>
          <p:nvPr/>
        </p:nvPicPr>
        <p:blipFill>
          <a:blip r:embed="rId3"/>
          <a:stretch>
            <a:fillRect/>
          </a:stretch>
        </p:blipFill>
        <p:spPr>
          <a:xfrm>
            <a:off x="5870599" y="4033946"/>
            <a:ext cx="2126669" cy="1190935"/>
          </a:xfrm>
          <a:prstGeom prst="rect">
            <a:avLst/>
          </a:prstGeom>
        </p:spPr>
      </p:pic>
    </p:spTree>
    <p:extLst>
      <p:ext uri="{BB962C8B-B14F-4D97-AF65-F5344CB8AC3E}">
        <p14:creationId xmlns:p14="http://schemas.microsoft.com/office/powerpoint/2010/main" val="201698913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How To Integrate Rondos</a:t>
            </a:r>
            <a:endParaRPr lang="en-US" dirty="0">
              <a:solidFill>
                <a:srgbClr val="FFCD3F"/>
              </a:solidFill>
              <a:latin typeface="Century Schoolbook"/>
              <a:cs typeface="Century Schoolbook"/>
            </a:endParaRPr>
          </a:p>
        </p:txBody>
      </p:sp>
      <p:sp>
        <p:nvSpPr>
          <p:cNvPr id="3" name="Content Placeholder 2"/>
          <p:cNvSpPr>
            <a:spLocks noGrp="1"/>
          </p:cNvSpPr>
          <p:nvPr>
            <p:ph idx="1"/>
          </p:nvPr>
        </p:nvSpPr>
        <p:spPr>
          <a:xfrm>
            <a:off x="457200" y="1600199"/>
            <a:ext cx="8229600" cy="5034283"/>
          </a:xfrm>
        </p:spPr>
        <p:txBody>
          <a:bodyPr>
            <a:normAutofit lnSpcReduction="10000"/>
          </a:bodyPr>
          <a:lstStyle/>
          <a:p>
            <a:pPr marL="0" indent="0">
              <a:buNone/>
            </a:pPr>
            <a:r>
              <a:rPr lang="en-US" sz="1800" dirty="0" smtClean="0">
                <a:solidFill>
                  <a:srgbClr val="FFCD3F"/>
                </a:solidFill>
                <a:latin typeface="Arial"/>
                <a:cs typeface="Arial"/>
              </a:rPr>
              <a:t>We have seen what rondos are, how they appear in matches, warm ups, tactical &amp; positional examples and the technical advantages of using them. But how do we integrate them into our training?</a:t>
            </a:r>
          </a:p>
          <a:p>
            <a:pPr marL="0" indent="0">
              <a:buNone/>
            </a:pPr>
            <a:endParaRPr lang="en-US" sz="1800" dirty="0">
              <a:solidFill>
                <a:srgbClr val="FFCD3F"/>
              </a:solidFill>
              <a:latin typeface="Arial"/>
              <a:cs typeface="Arial"/>
            </a:endParaRPr>
          </a:p>
          <a:p>
            <a:pPr marL="0" indent="0">
              <a:buNone/>
            </a:pPr>
            <a:r>
              <a:rPr lang="en-US" sz="1800" dirty="0" smtClean="0">
                <a:solidFill>
                  <a:srgbClr val="FFCD3F"/>
                </a:solidFill>
                <a:latin typeface="Arial"/>
                <a:cs typeface="Arial"/>
              </a:rPr>
              <a:t>We can introduce rondos as early as 8years old and keep the set ups we use to the basic forms of 3v1 &amp; 4v2 without restricting touches and playing inside the grids, with the players free to move around before we move on to more advanced rondos.</a:t>
            </a:r>
          </a:p>
          <a:p>
            <a:pPr marL="0" indent="0">
              <a:buNone/>
            </a:pPr>
            <a:endParaRPr lang="en-US" sz="1800" dirty="0">
              <a:solidFill>
                <a:srgbClr val="FFCD3F"/>
              </a:solidFill>
              <a:latin typeface="Arial"/>
              <a:cs typeface="Arial"/>
            </a:endParaRPr>
          </a:p>
          <a:p>
            <a:pPr marL="0" indent="0">
              <a:buNone/>
            </a:pPr>
            <a:r>
              <a:rPr lang="en-US" sz="1800" dirty="0" smtClean="0">
                <a:solidFill>
                  <a:srgbClr val="FFCD3F"/>
                </a:solidFill>
                <a:latin typeface="Arial"/>
                <a:cs typeface="Arial"/>
              </a:rPr>
              <a:t>We can use rondos every day, especially the more basic forms, and by doing this you will see the technique of the players improving. The more tactical rondos will depend on the aspect of play you’re currently working on with your team. </a:t>
            </a:r>
          </a:p>
          <a:p>
            <a:pPr marL="0" indent="0">
              <a:buNone/>
            </a:pPr>
            <a:endParaRPr lang="en-US" sz="1800" dirty="0">
              <a:solidFill>
                <a:srgbClr val="FFCD3F"/>
              </a:solidFill>
              <a:latin typeface="Arial"/>
              <a:cs typeface="Arial"/>
            </a:endParaRPr>
          </a:p>
          <a:p>
            <a:pPr marL="0" indent="0">
              <a:buNone/>
            </a:pPr>
            <a:r>
              <a:rPr lang="en-US" sz="1800" dirty="0" smtClean="0">
                <a:solidFill>
                  <a:srgbClr val="FFCD3F"/>
                </a:solidFill>
                <a:latin typeface="Arial"/>
                <a:cs typeface="Arial"/>
              </a:rPr>
              <a:t>Rondos don’t need to be the main part of your session and can be used after the warm up to begin to bed in certain aspects, under pressure in a condensed setting, before moving onto a bigger field or an attack v </a:t>
            </a:r>
            <a:r>
              <a:rPr lang="en-US" sz="1800" dirty="0" err="1" smtClean="0">
                <a:solidFill>
                  <a:srgbClr val="FFCD3F"/>
                </a:solidFill>
                <a:latin typeface="Arial"/>
                <a:cs typeface="Arial"/>
              </a:rPr>
              <a:t>defence</a:t>
            </a:r>
            <a:r>
              <a:rPr lang="en-US" sz="1800" dirty="0" smtClean="0">
                <a:solidFill>
                  <a:srgbClr val="FFCD3F"/>
                </a:solidFill>
                <a:latin typeface="Arial"/>
                <a:cs typeface="Arial"/>
              </a:rPr>
              <a:t> practice.</a:t>
            </a:r>
            <a:endParaRPr lang="en-US" sz="1800" dirty="0">
              <a:solidFill>
                <a:srgbClr val="FFCD3F"/>
              </a:solidFill>
              <a:latin typeface="Arial"/>
              <a:cs typeface="Arial"/>
            </a:endParaRPr>
          </a:p>
        </p:txBody>
      </p:sp>
    </p:spTree>
    <p:extLst>
      <p:ext uri="{BB962C8B-B14F-4D97-AF65-F5344CB8AC3E}">
        <p14:creationId xmlns:p14="http://schemas.microsoft.com/office/powerpoint/2010/main" val="191118454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How To Integrate Rondos</a:t>
            </a:r>
            <a:endParaRPr lang="en-US" dirty="0">
              <a:solidFill>
                <a:srgbClr val="FFCD3F"/>
              </a:solidFill>
              <a:latin typeface="Century Schoolbook"/>
              <a:cs typeface="Century Schoolbook"/>
            </a:endParaRPr>
          </a:p>
        </p:txBody>
      </p:sp>
      <p:sp>
        <p:nvSpPr>
          <p:cNvPr id="3" name="Content Placeholder 2"/>
          <p:cNvSpPr>
            <a:spLocks noGrp="1"/>
          </p:cNvSpPr>
          <p:nvPr>
            <p:ph idx="1"/>
          </p:nvPr>
        </p:nvSpPr>
        <p:spPr/>
        <p:txBody>
          <a:bodyPr>
            <a:normAutofit lnSpcReduction="10000"/>
          </a:bodyPr>
          <a:lstStyle/>
          <a:p>
            <a:pPr marL="0" indent="0">
              <a:buNone/>
            </a:pPr>
            <a:r>
              <a:rPr lang="en-US" sz="1800" dirty="0" smtClean="0">
                <a:solidFill>
                  <a:srgbClr val="FFCD3F"/>
                </a:solidFill>
                <a:latin typeface="Arial"/>
                <a:cs typeface="Arial"/>
              </a:rPr>
              <a:t>Defensive aspects can also be worked on using rondos and usually in the same set ups as seen in the attacking aspects. The difference is the level of detail you give to the defending players. Most coaches who use rondos for an attacking topic want realistic defending anyway, so the attacking players are seeing realistic pictures. Many coaches who use rondos, do so when they first start working on pressing from the front, as putting 3 forwards in the middle, as defenders, allows a coach to work on their shape first before adding the midfield and </a:t>
            </a:r>
            <a:r>
              <a:rPr lang="en-US" sz="1800" dirty="0" err="1" smtClean="0">
                <a:solidFill>
                  <a:srgbClr val="FFCD3F"/>
                </a:solidFill>
                <a:latin typeface="Arial"/>
                <a:cs typeface="Arial"/>
              </a:rPr>
              <a:t>defence</a:t>
            </a:r>
            <a:r>
              <a:rPr lang="en-US" sz="1800" dirty="0" smtClean="0">
                <a:solidFill>
                  <a:srgbClr val="FFCD3F"/>
                </a:solidFill>
                <a:latin typeface="Arial"/>
                <a:cs typeface="Arial"/>
              </a:rPr>
              <a:t> in a bigger practice.</a:t>
            </a:r>
          </a:p>
          <a:p>
            <a:pPr marL="0" indent="0">
              <a:buNone/>
            </a:pPr>
            <a:endParaRPr lang="en-US" sz="1800" dirty="0">
              <a:solidFill>
                <a:srgbClr val="FFCD3F"/>
              </a:solidFill>
              <a:latin typeface="Arial"/>
              <a:cs typeface="Arial"/>
            </a:endParaRPr>
          </a:p>
          <a:p>
            <a:pPr marL="0" indent="0">
              <a:buNone/>
            </a:pPr>
            <a:r>
              <a:rPr lang="en-US" sz="1800" dirty="0" smtClean="0">
                <a:solidFill>
                  <a:srgbClr val="FFCD3F"/>
                </a:solidFill>
                <a:latin typeface="Arial"/>
                <a:cs typeface="Arial"/>
              </a:rPr>
              <a:t>A number of people have asked how using rondos and seeing them in a match affects team shape. The answer is it doesn’t affect it more than anything else. Players should be reacting to the position of the ball and keep the team shape while circulating the ball. If the ball is moving the team is moving.</a:t>
            </a:r>
          </a:p>
          <a:p>
            <a:pPr marL="0" indent="0">
              <a:buNone/>
            </a:pPr>
            <a:endParaRPr lang="en-US" sz="1800" dirty="0">
              <a:solidFill>
                <a:srgbClr val="FFCD3F"/>
              </a:solidFill>
              <a:latin typeface="Arial"/>
              <a:cs typeface="Arial"/>
            </a:endParaRPr>
          </a:p>
          <a:p>
            <a:pPr marL="0" indent="0">
              <a:buNone/>
            </a:pPr>
            <a:r>
              <a:rPr lang="en-US" sz="1400" i="1" dirty="0" smtClean="0">
                <a:solidFill>
                  <a:srgbClr val="FFCD3F"/>
                </a:solidFill>
                <a:latin typeface="Arial"/>
                <a:cs typeface="Arial"/>
              </a:rPr>
              <a:t>“Technique is not being able juggle the ball 1000 times. Anyone can do that by practicing. Technique is passing the ball with one touch, with the right speed, at the right foot of your teammate” -  </a:t>
            </a:r>
            <a:r>
              <a:rPr lang="en-US" sz="2000" dirty="0" err="1" smtClean="0">
                <a:solidFill>
                  <a:srgbClr val="FFCD3F"/>
                </a:solidFill>
                <a:latin typeface="Arial"/>
                <a:cs typeface="Arial"/>
              </a:rPr>
              <a:t>Cryuff</a:t>
            </a:r>
            <a:endParaRPr lang="en-US" sz="1400" i="1" dirty="0">
              <a:solidFill>
                <a:srgbClr val="FFCD3F"/>
              </a:solidFill>
              <a:latin typeface="Arial"/>
              <a:cs typeface="Arial"/>
            </a:endParaRPr>
          </a:p>
        </p:txBody>
      </p:sp>
    </p:spTree>
    <p:extLst>
      <p:ext uri="{BB962C8B-B14F-4D97-AF65-F5344CB8AC3E}">
        <p14:creationId xmlns:p14="http://schemas.microsoft.com/office/powerpoint/2010/main" val="2091148633"/>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665194"/>
            <a:ext cx="7772400" cy="1470025"/>
          </a:xfrm>
        </p:spPr>
        <p:txBody>
          <a:bodyPr>
            <a:normAutofit/>
          </a:bodyPr>
          <a:lstStyle/>
          <a:p>
            <a:r>
              <a:rPr lang="en-US" sz="4000" dirty="0" smtClean="0">
                <a:solidFill>
                  <a:srgbClr val="FFCD3F"/>
                </a:solidFill>
                <a:latin typeface="Century Schoolbook"/>
                <a:cs typeface="Century Schoolbook"/>
              </a:rPr>
              <a:t>Examples of Rondos in Matches</a:t>
            </a:r>
            <a:endParaRPr lang="en-US" sz="4000" dirty="0">
              <a:solidFill>
                <a:srgbClr val="FFCD3F"/>
              </a:solidFill>
              <a:latin typeface="Century Schoolbook"/>
              <a:cs typeface="Century Schoolbook"/>
            </a:endParaRPr>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2896390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5v2 Playing out from the back</a:t>
            </a:r>
            <a:endParaRPr lang="en-US" dirty="0">
              <a:solidFill>
                <a:srgbClr val="FFCD3F"/>
              </a:solidFill>
              <a:latin typeface="Century Schoolbook"/>
              <a:cs typeface="Century Schoolbook"/>
            </a:endParaRPr>
          </a:p>
        </p:txBody>
      </p:sp>
      <p:pic>
        <p:nvPicPr>
          <p:cNvPr id="4" name="Content Placeholder 3" descr="Match rondo.png"/>
          <p:cNvPicPr>
            <a:picLocks noGrp="1" noChangeAspect="1"/>
          </p:cNvPicPr>
          <p:nvPr>
            <p:ph idx="1"/>
          </p:nvPr>
        </p:nvPicPr>
        <p:blipFill>
          <a:blip r:embed="rId3">
            <a:extLst>
              <a:ext uri="{28A0092B-C50C-407E-A947-70E740481C1C}">
                <a14:useLocalDpi xmlns:a14="http://schemas.microsoft.com/office/drawing/2010/main" val="0"/>
              </a:ext>
            </a:extLst>
          </a:blip>
          <a:srcRect l="-6822" r="-6822"/>
          <a:stretch>
            <a:fillRect/>
          </a:stretch>
        </p:blipFill>
        <p:spPr/>
      </p:pic>
    </p:spTree>
    <p:extLst>
      <p:ext uri="{BB962C8B-B14F-4D97-AF65-F5344CB8AC3E}">
        <p14:creationId xmlns:p14="http://schemas.microsoft.com/office/powerpoint/2010/main" val="376072089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3v1 – Switching Play</a:t>
            </a:r>
            <a:endParaRPr lang="en-US" dirty="0">
              <a:solidFill>
                <a:srgbClr val="FFCD3F"/>
              </a:solidFill>
              <a:latin typeface="Century Schoolbook"/>
              <a:cs typeface="Century Schoolbook"/>
            </a:endParaRPr>
          </a:p>
        </p:txBody>
      </p:sp>
      <p:pic>
        <p:nvPicPr>
          <p:cNvPr id="4" name="Content Placeholder 3" descr="3v1 Rondo Barca.png"/>
          <p:cNvPicPr>
            <a:picLocks noGrp="1" noChangeAspect="1"/>
          </p:cNvPicPr>
          <p:nvPr>
            <p:ph idx="1"/>
          </p:nvPr>
        </p:nvPicPr>
        <p:blipFill>
          <a:blip r:embed="rId3">
            <a:extLst>
              <a:ext uri="{28A0092B-C50C-407E-A947-70E740481C1C}">
                <a14:useLocalDpi xmlns:a14="http://schemas.microsoft.com/office/drawing/2010/main" val="0"/>
              </a:ext>
            </a:extLst>
          </a:blip>
          <a:srcRect l="-6822" r="-6822"/>
          <a:stretch>
            <a:fillRect/>
          </a:stretch>
        </p:blipFill>
        <p:spPr/>
      </p:pic>
    </p:spTree>
    <p:extLst>
      <p:ext uri="{BB962C8B-B14F-4D97-AF65-F5344CB8AC3E}">
        <p14:creationId xmlns:p14="http://schemas.microsoft.com/office/powerpoint/2010/main" val="265284418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solidFill>
                  <a:srgbClr val="FFCD3F"/>
                </a:solidFill>
                <a:latin typeface="Century Schoolbook"/>
                <a:cs typeface="Century Schoolbook"/>
              </a:rPr>
              <a:t>3v1 to 4v2 Playing Out</a:t>
            </a:r>
            <a:endParaRPr lang="en-US" dirty="0">
              <a:solidFill>
                <a:srgbClr val="FFCD3F"/>
              </a:solidFill>
              <a:latin typeface="Century Schoolbook"/>
              <a:cs typeface="Century Schoolbook"/>
            </a:endParaRPr>
          </a:p>
        </p:txBody>
      </p:sp>
      <p:pic>
        <p:nvPicPr>
          <p:cNvPr id="4" name="Content Placeholder 3" descr="3v1 to 4v2.png"/>
          <p:cNvPicPr>
            <a:picLocks noGrp="1" noChangeAspect="1"/>
          </p:cNvPicPr>
          <p:nvPr>
            <p:ph idx="1"/>
          </p:nvPr>
        </p:nvPicPr>
        <p:blipFill>
          <a:blip r:embed="rId3">
            <a:extLst>
              <a:ext uri="{28A0092B-C50C-407E-A947-70E740481C1C}">
                <a14:useLocalDpi xmlns:a14="http://schemas.microsoft.com/office/drawing/2010/main" val="0"/>
              </a:ext>
            </a:extLst>
          </a:blip>
          <a:srcRect l="-6822" r="-6822"/>
          <a:stretch>
            <a:fillRect/>
          </a:stretch>
        </p:blipFill>
        <p:spPr/>
      </p:pic>
    </p:spTree>
    <p:extLst>
      <p:ext uri="{BB962C8B-B14F-4D97-AF65-F5344CB8AC3E}">
        <p14:creationId xmlns:p14="http://schemas.microsoft.com/office/powerpoint/2010/main" val="274518920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3v1 Through Ball</a:t>
            </a:r>
            <a:endParaRPr lang="en-US" dirty="0">
              <a:solidFill>
                <a:srgbClr val="FFCD3F"/>
              </a:solidFill>
              <a:latin typeface="Century Schoolbook"/>
              <a:cs typeface="Century Schoolbook"/>
            </a:endParaRPr>
          </a:p>
        </p:txBody>
      </p:sp>
      <p:pic>
        <p:nvPicPr>
          <p:cNvPr id="4" name="Content Placeholder 3" descr="3v1 barca.png"/>
          <p:cNvPicPr>
            <a:picLocks noGrp="1" noChangeAspect="1"/>
          </p:cNvPicPr>
          <p:nvPr>
            <p:ph idx="1"/>
          </p:nvPr>
        </p:nvPicPr>
        <p:blipFill>
          <a:blip r:embed="rId3">
            <a:extLst>
              <a:ext uri="{28A0092B-C50C-407E-A947-70E740481C1C}">
                <a14:useLocalDpi xmlns:a14="http://schemas.microsoft.com/office/drawing/2010/main" val="0"/>
              </a:ext>
            </a:extLst>
          </a:blip>
          <a:srcRect l="-6822" r="-6822"/>
          <a:stretch>
            <a:fillRect/>
          </a:stretch>
        </p:blipFill>
        <p:spPr/>
      </p:pic>
    </p:spTree>
    <p:extLst>
      <p:ext uri="{BB962C8B-B14F-4D97-AF65-F5344CB8AC3E}">
        <p14:creationId xmlns:p14="http://schemas.microsoft.com/office/powerpoint/2010/main" val="345811640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DM Moves to Create </a:t>
            </a:r>
            <a:r>
              <a:rPr lang="en-US" dirty="0">
                <a:solidFill>
                  <a:srgbClr val="FFCD3F"/>
                </a:solidFill>
                <a:latin typeface="Century Schoolbook"/>
                <a:cs typeface="Century Schoolbook"/>
              </a:rPr>
              <a:t>O</a:t>
            </a:r>
            <a:r>
              <a:rPr lang="en-US" dirty="0" smtClean="0">
                <a:solidFill>
                  <a:srgbClr val="FFCD3F"/>
                </a:solidFill>
                <a:latin typeface="Century Schoolbook"/>
                <a:cs typeface="Century Schoolbook"/>
              </a:rPr>
              <a:t>verload</a:t>
            </a:r>
            <a:endParaRPr lang="en-US" dirty="0">
              <a:solidFill>
                <a:srgbClr val="FFCD3F"/>
              </a:solidFill>
              <a:latin typeface="Century Schoolbook"/>
              <a:cs typeface="Century Schoolbook"/>
            </a:endParaRPr>
          </a:p>
        </p:txBody>
      </p:sp>
      <p:pic>
        <p:nvPicPr>
          <p:cNvPr id="4" name="Content Placeholder 3" descr="DM drop to create 4v2.png"/>
          <p:cNvPicPr>
            <a:picLocks noGrp="1" noChangeAspect="1"/>
          </p:cNvPicPr>
          <p:nvPr>
            <p:ph idx="1"/>
          </p:nvPr>
        </p:nvPicPr>
        <p:blipFill>
          <a:blip r:embed="rId3">
            <a:extLst>
              <a:ext uri="{28A0092B-C50C-407E-A947-70E740481C1C}">
                <a14:useLocalDpi xmlns:a14="http://schemas.microsoft.com/office/drawing/2010/main" val="0"/>
              </a:ext>
            </a:extLst>
          </a:blip>
          <a:srcRect l="-6822" r="-6822"/>
          <a:stretch>
            <a:fillRect/>
          </a:stretch>
        </p:blipFill>
        <p:spPr/>
      </p:pic>
    </p:spTree>
    <p:extLst>
      <p:ext uri="{BB962C8B-B14F-4D97-AF65-F5344CB8AC3E}">
        <p14:creationId xmlns:p14="http://schemas.microsoft.com/office/powerpoint/2010/main" val="19651358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590"/>
            <a:ext cx="8229600" cy="1143000"/>
          </a:xfrm>
        </p:spPr>
        <p:txBody>
          <a:bodyPr/>
          <a:lstStyle/>
          <a:p>
            <a:r>
              <a:rPr lang="en-US" dirty="0" smtClean="0">
                <a:solidFill>
                  <a:srgbClr val="FFCD3F"/>
                </a:solidFill>
                <a:latin typeface="Century Schoolbook"/>
                <a:cs typeface="Century Schoolbook"/>
              </a:rPr>
              <a:t>4v2 Playing Out </a:t>
            </a:r>
            <a:endParaRPr lang="en-US" dirty="0">
              <a:solidFill>
                <a:srgbClr val="FFCD3F"/>
              </a:solidFill>
              <a:latin typeface="Century Schoolbook"/>
              <a:cs typeface="Century Schoolbook"/>
            </a:endParaRPr>
          </a:p>
        </p:txBody>
      </p:sp>
      <p:pic>
        <p:nvPicPr>
          <p:cNvPr id="4" name="Content Placeholder 3" descr="4v2 playing out.png"/>
          <p:cNvPicPr>
            <a:picLocks noGrp="1" noChangeAspect="1"/>
          </p:cNvPicPr>
          <p:nvPr>
            <p:ph idx="1"/>
          </p:nvPr>
        </p:nvPicPr>
        <p:blipFill>
          <a:blip r:embed="rId3">
            <a:extLst>
              <a:ext uri="{28A0092B-C50C-407E-A947-70E740481C1C}">
                <a14:useLocalDpi xmlns:a14="http://schemas.microsoft.com/office/drawing/2010/main" val="0"/>
              </a:ext>
            </a:extLst>
          </a:blip>
          <a:srcRect l="-6822" r="-6822"/>
          <a:stretch>
            <a:fillRect/>
          </a:stretch>
        </p:blipFill>
        <p:spPr/>
      </p:pic>
    </p:spTree>
    <p:extLst>
      <p:ext uri="{BB962C8B-B14F-4D97-AF65-F5344CB8AC3E}">
        <p14:creationId xmlns:p14="http://schemas.microsoft.com/office/powerpoint/2010/main" val="831597367"/>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CF Drops to Create Overload</a:t>
            </a:r>
            <a:endParaRPr lang="en-US" dirty="0">
              <a:solidFill>
                <a:srgbClr val="FFCD3F"/>
              </a:solidFill>
              <a:latin typeface="Century Schoolbook"/>
              <a:cs typeface="Century Schoolbook"/>
            </a:endParaRPr>
          </a:p>
        </p:txBody>
      </p:sp>
      <p:pic>
        <p:nvPicPr>
          <p:cNvPr id="6" name="Content Placeholder 5" descr="CF dropping to create overload.png"/>
          <p:cNvPicPr>
            <a:picLocks noGrp="1" noChangeAspect="1"/>
          </p:cNvPicPr>
          <p:nvPr>
            <p:ph idx="1"/>
          </p:nvPr>
        </p:nvPicPr>
        <p:blipFill>
          <a:blip r:embed="rId3">
            <a:extLst>
              <a:ext uri="{28A0092B-C50C-407E-A947-70E740481C1C}">
                <a14:useLocalDpi xmlns:a14="http://schemas.microsoft.com/office/drawing/2010/main" val="0"/>
              </a:ext>
            </a:extLst>
          </a:blip>
          <a:srcRect l="-6822" r="-6822"/>
          <a:stretch>
            <a:fillRect/>
          </a:stretch>
        </p:blipFill>
        <p:spPr/>
      </p:pic>
    </p:spTree>
    <p:extLst>
      <p:ext uri="{BB962C8B-B14F-4D97-AF65-F5344CB8AC3E}">
        <p14:creationId xmlns:p14="http://schemas.microsoft.com/office/powerpoint/2010/main" val="279427345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9112"/>
            <a:ext cx="8229600" cy="1143000"/>
          </a:xfrm>
        </p:spPr>
        <p:txBody>
          <a:bodyPr/>
          <a:lstStyle/>
          <a:p>
            <a:r>
              <a:rPr lang="en-US" dirty="0" smtClean="0">
                <a:solidFill>
                  <a:srgbClr val="FFCD3F"/>
                </a:solidFill>
                <a:latin typeface="Century Schoolbook"/>
                <a:cs typeface="Century Schoolbook"/>
              </a:rPr>
              <a:t>Train Like You Play</a:t>
            </a:r>
            <a:endParaRPr lang="en-US" dirty="0">
              <a:solidFill>
                <a:srgbClr val="FFCD3F"/>
              </a:solidFill>
              <a:latin typeface="Century Schoolbook"/>
              <a:cs typeface="Century Schoolbook"/>
            </a:endParaRPr>
          </a:p>
        </p:txBody>
      </p:sp>
      <p:sp>
        <p:nvSpPr>
          <p:cNvPr id="3" name="TextBox 2"/>
          <p:cNvSpPr txBox="1"/>
          <p:nvPr/>
        </p:nvSpPr>
        <p:spPr>
          <a:xfrm>
            <a:off x="457199" y="1527125"/>
            <a:ext cx="8353195" cy="4524316"/>
          </a:xfrm>
          <a:prstGeom prst="rect">
            <a:avLst/>
          </a:prstGeom>
          <a:noFill/>
        </p:spPr>
        <p:txBody>
          <a:bodyPr wrap="square" rtlCol="0">
            <a:spAutoFit/>
          </a:bodyPr>
          <a:lstStyle/>
          <a:p>
            <a:r>
              <a:rPr lang="en-US" dirty="0" smtClean="0">
                <a:solidFill>
                  <a:srgbClr val="FFCD3F"/>
                </a:solidFill>
                <a:latin typeface="Arial"/>
                <a:cs typeface="Arial"/>
              </a:rPr>
              <a:t>One of the important aspects of your training is making sure that it is done with your playing style and tactical plans in mind. Using rondo’s is a fantastic way to integrate the possession style of play with your team and, as we will see, help with technical, tactical and positional aspects of your teams overall play.</a:t>
            </a:r>
          </a:p>
          <a:p>
            <a:endParaRPr lang="en-US" dirty="0">
              <a:solidFill>
                <a:srgbClr val="FFCD3F"/>
              </a:solidFill>
              <a:latin typeface="Arial"/>
              <a:cs typeface="Arial"/>
            </a:endParaRPr>
          </a:p>
          <a:p>
            <a:r>
              <a:rPr lang="en-US" dirty="0" smtClean="0">
                <a:solidFill>
                  <a:srgbClr val="FFCD3F"/>
                </a:solidFill>
                <a:latin typeface="Arial"/>
                <a:cs typeface="Arial"/>
              </a:rPr>
              <a:t>Using rondo’s is not the only way to train and if you use a more direct or counter attacking style of play then there are better training forms that you can use in order to teach your players the style of play you hope to play in matches.</a:t>
            </a:r>
          </a:p>
          <a:p>
            <a:endParaRPr lang="en-US" dirty="0">
              <a:solidFill>
                <a:srgbClr val="FFCD3F"/>
              </a:solidFill>
              <a:latin typeface="Arial"/>
              <a:cs typeface="Arial"/>
            </a:endParaRPr>
          </a:p>
          <a:p>
            <a:r>
              <a:rPr lang="en-US" dirty="0" smtClean="0">
                <a:solidFill>
                  <a:srgbClr val="FFCD3F"/>
                </a:solidFill>
                <a:latin typeface="Arial"/>
                <a:cs typeface="Arial"/>
              </a:rPr>
              <a:t>When you’re planning your sessions, try to create the the pictures that you want to see in the game so that your players can </a:t>
            </a:r>
            <a:r>
              <a:rPr lang="en-US" dirty="0" err="1" smtClean="0">
                <a:solidFill>
                  <a:srgbClr val="FFCD3F"/>
                </a:solidFill>
                <a:latin typeface="Arial"/>
                <a:cs typeface="Arial"/>
              </a:rPr>
              <a:t>recognise</a:t>
            </a:r>
            <a:r>
              <a:rPr lang="en-US" dirty="0" smtClean="0">
                <a:solidFill>
                  <a:srgbClr val="FFCD3F"/>
                </a:solidFill>
                <a:latin typeface="Arial"/>
                <a:cs typeface="Arial"/>
              </a:rPr>
              <a:t> and react to things they have practices time &amp; time again. This is one of the most important aspects of using rondos both for a technical and tactical point of view. This is also why there are popular ways to set up and structure rondos within your training sessions. You will see in the diagrams that the players used with be specific to the aspect of play we want to work on</a:t>
            </a:r>
            <a:endParaRPr lang="en-US" dirty="0"/>
          </a:p>
        </p:txBody>
      </p:sp>
      <p:sp>
        <p:nvSpPr>
          <p:cNvPr id="4" name="TextBox 3"/>
          <p:cNvSpPr txBox="1"/>
          <p:nvPr/>
        </p:nvSpPr>
        <p:spPr>
          <a:xfrm>
            <a:off x="457199" y="6367098"/>
            <a:ext cx="6850690" cy="307777"/>
          </a:xfrm>
          <a:prstGeom prst="rect">
            <a:avLst/>
          </a:prstGeom>
          <a:noFill/>
        </p:spPr>
        <p:txBody>
          <a:bodyPr wrap="square" rtlCol="0">
            <a:spAutoFit/>
          </a:bodyPr>
          <a:lstStyle/>
          <a:p>
            <a:r>
              <a:rPr lang="en-US" sz="1400" i="1" dirty="0" smtClean="0">
                <a:solidFill>
                  <a:srgbClr val="FFCD3F"/>
                </a:solidFill>
                <a:latin typeface="Arial"/>
                <a:cs typeface="Arial"/>
              </a:rPr>
              <a:t>“</a:t>
            </a:r>
            <a:r>
              <a:rPr lang="en-US" sz="1400" i="1" dirty="0" err="1" smtClean="0">
                <a:solidFill>
                  <a:srgbClr val="FFCD3F"/>
                </a:solidFill>
                <a:latin typeface="Arial"/>
                <a:cs typeface="Arial"/>
              </a:rPr>
              <a:t>Entrena</a:t>
            </a:r>
            <a:r>
              <a:rPr lang="en-US" sz="1400" i="1" dirty="0" smtClean="0">
                <a:solidFill>
                  <a:srgbClr val="FFCD3F"/>
                </a:solidFill>
                <a:latin typeface="Arial"/>
                <a:cs typeface="Arial"/>
              </a:rPr>
              <a:t> </a:t>
            </a:r>
            <a:r>
              <a:rPr lang="en-US" sz="1400" i="1" dirty="0" err="1" smtClean="0">
                <a:solidFill>
                  <a:srgbClr val="FFCD3F"/>
                </a:solidFill>
                <a:latin typeface="Arial"/>
                <a:cs typeface="Arial"/>
              </a:rPr>
              <a:t>como</a:t>
            </a:r>
            <a:r>
              <a:rPr lang="en-US" sz="1400" i="1" dirty="0" smtClean="0">
                <a:solidFill>
                  <a:srgbClr val="FFCD3F"/>
                </a:solidFill>
                <a:latin typeface="Arial"/>
                <a:cs typeface="Arial"/>
              </a:rPr>
              <a:t> </a:t>
            </a:r>
            <a:r>
              <a:rPr lang="en-US" sz="1400" i="1" dirty="0" err="1" smtClean="0">
                <a:solidFill>
                  <a:srgbClr val="FFCD3F"/>
                </a:solidFill>
                <a:latin typeface="Arial"/>
                <a:cs typeface="Arial"/>
              </a:rPr>
              <a:t>quieras</a:t>
            </a:r>
            <a:r>
              <a:rPr lang="en-US" sz="1400" i="1" dirty="0" smtClean="0">
                <a:solidFill>
                  <a:srgbClr val="FFCD3F"/>
                </a:solidFill>
                <a:latin typeface="Arial"/>
                <a:cs typeface="Arial"/>
              </a:rPr>
              <a:t> </a:t>
            </a:r>
            <a:r>
              <a:rPr lang="en-US" sz="1400" i="1" dirty="0" err="1" smtClean="0">
                <a:solidFill>
                  <a:srgbClr val="FFCD3F"/>
                </a:solidFill>
                <a:latin typeface="Arial"/>
                <a:cs typeface="Arial"/>
              </a:rPr>
              <a:t>jugar</a:t>
            </a:r>
            <a:r>
              <a:rPr lang="en-US" sz="1400" i="1" dirty="0" smtClean="0">
                <a:solidFill>
                  <a:srgbClr val="FFCD3F"/>
                </a:solidFill>
                <a:latin typeface="Arial"/>
                <a:cs typeface="Arial"/>
              </a:rPr>
              <a:t>” – </a:t>
            </a:r>
            <a:r>
              <a:rPr lang="en-US" sz="1400" dirty="0" smtClean="0">
                <a:solidFill>
                  <a:srgbClr val="FFCD3F"/>
                </a:solidFill>
                <a:latin typeface="Arial"/>
                <a:cs typeface="Arial"/>
              </a:rPr>
              <a:t>Juan Carlos </a:t>
            </a:r>
            <a:r>
              <a:rPr lang="en-US" sz="1400" dirty="0" err="1" smtClean="0">
                <a:solidFill>
                  <a:srgbClr val="FFCD3F"/>
                </a:solidFill>
                <a:latin typeface="Arial"/>
                <a:cs typeface="Arial"/>
              </a:rPr>
              <a:t>Garrido</a:t>
            </a:r>
            <a:endParaRPr lang="en-US" sz="1400" i="1" dirty="0">
              <a:solidFill>
                <a:srgbClr val="FFCD3F"/>
              </a:solidFill>
              <a:latin typeface="Arial"/>
              <a:cs typeface="Arial"/>
            </a:endParaRPr>
          </a:p>
        </p:txBody>
      </p:sp>
    </p:spTree>
    <p:extLst>
      <p:ext uri="{BB962C8B-B14F-4D97-AF65-F5344CB8AC3E}">
        <p14:creationId xmlns:p14="http://schemas.microsoft.com/office/powerpoint/2010/main" val="278095576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003136"/>
            <a:ext cx="7772400" cy="1470025"/>
          </a:xfrm>
        </p:spPr>
        <p:txBody>
          <a:bodyPr/>
          <a:lstStyle/>
          <a:p>
            <a:r>
              <a:rPr lang="en-US" dirty="0" smtClean="0">
                <a:solidFill>
                  <a:srgbClr val="FFCD3F"/>
                </a:solidFill>
                <a:latin typeface="Century Schoolbook"/>
                <a:cs typeface="Century Schoolbook"/>
              </a:rPr>
              <a:t>Thank you for reading</a:t>
            </a:r>
            <a:endParaRPr lang="en-US" dirty="0">
              <a:solidFill>
                <a:srgbClr val="FFCD3F"/>
              </a:solidFill>
              <a:latin typeface="Century Schoolbook"/>
              <a:cs typeface="Century Schoolbook"/>
            </a:endParaRPr>
          </a:p>
        </p:txBody>
      </p:sp>
      <p:sp>
        <p:nvSpPr>
          <p:cNvPr id="5" name="Subtitle 4"/>
          <p:cNvSpPr>
            <a:spLocks noGrp="1"/>
          </p:cNvSpPr>
          <p:nvPr>
            <p:ph type="subTitle" idx="1"/>
          </p:nvPr>
        </p:nvSpPr>
        <p:spPr>
          <a:xfrm>
            <a:off x="1371600" y="2170090"/>
            <a:ext cx="6400800" cy="2566369"/>
          </a:xfrm>
        </p:spPr>
        <p:txBody>
          <a:bodyPr>
            <a:normAutofit fontScale="85000" lnSpcReduction="20000"/>
          </a:bodyPr>
          <a:lstStyle/>
          <a:p>
            <a:r>
              <a:rPr lang="en-US" dirty="0" smtClean="0">
                <a:solidFill>
                  <a:srgbClr val="FFCD3F"/>
                </a:solidFill>
                <a:latin typeface="Arial"/>
                <a:cs typeface="Arial"/>
              </a:rPr>
              <a:t>I hope it’s given some basic insight into how to use Spain secret weapon</a:t>
            </a:r>
          </a:p>
          <a:p>
            <a:endParaRPr lang="en-US" dirty="0">
              <a:solidFill>
                <a:srgbClr val="FFCD3F"/>
              </a:solidFill>
              <a:latin typeface="Arial"/>
              <a:cs typeface="Arial"/>
            </a:endParaRPr>
          </a:p>
          <a:p>
            <a:r>
              <a:rPr lang="en-US" dirty="0" smtClean="0">
                <a:solidFill>
                  <a:srgbClr val="FFCD3F"/>
                </a:solidFill>
                <a:latin typeface="Arial"/>
                <a:cs typeface="Arial"/>
              </a:rPr>
              <a:t>Kieran Smith</a:t>
            </a:r>
          </a:p>
          <a:p>
            <a:r>
              <a:rPr lang="en-US" dirty="0" smtClean="0">
                <a:solidFill>
                  <a:srgbClr val="FFCD3F"/>
                </a:solidFill>
                <a:latin typeface="Arial"/>
                <a:cs typeface="Arial"/>
              </a:rPr>
              <a:t>@</a:t>
            </a:r>
            <a:r>
              <a:rPr lang="en-US" dirty="0" smtClean="0">
                <a:solidFill>
                  <a:srgbClr val="FFCD3F"/>
                </a:solidFill>
                <a:latin typeface="Arial"/>
                <a:cs typeface="Arial"/>
              </a:rPr>
              <a:t>Kieransmith1</a:t>
            </a:r>
          </a:p>
          <a:p>
            <a:r>
              <a:rPr lang="en-US" sz="2800" dirty="0" err="1" smtClean="0">
                <a:solidFill>
                  <a:srgbClr val="FFCD3F"/>
                </a:solidFill>
                <a:latin typeface="Arial"/>
                <a:cs typeface="Arial"/>
              </a:rPr>
              <a:t>coachkieransmith.blogspot.com.es</a:t>
            </a:r>
            <a:endParaRPr lang="en-US" sz="2800" dirty="0">
              <a:solidFill>
                <a:srgbClr val="FFCD3F"/>
              </a:solidFill>
              <a:latin typeface="Arial"/>
              <a:cs typeface="Arial"/>
            </a:endParaRPr>
          </a:p>
        </p:txBody>
      </p:sp>
      <p:sp>
        <p:nvSpPr>
          <p:cNvPr id="7" name="TextBox 6"/>
          <p:cNvSpPr txBox="1"/>
          <p:nvPr/>
        </p:nvSpPr>
        <p:spPr>
          <a:xfrm>
            <a:off x="1249416" y="5663159"/>
            <a:ext cx="7208784" cy="677108"/>
          </a:xfrm>
          <a:prstGeom prst="rect">
            <a:avLst/>
          </a:prstGeom>
          <a:noFill/>
        </p:spPr>
        <p:txBody>
          <a:bodyPr wrap="square" rtlCol="0">
            <a:spAutoFit/>
          </a:bodyPr>
          <a:lstStyle/>
          <a:p>
            <a:r>
              <a:rPr lang="en-US" sz="2000" i="1" dirty="0" smtClean="0">
                <a:solidFill>
                  <a:srgbClr val="FFCD3F"/>
                </a:solidFill>
                <a:latin typeface="Arial"/>
                <a:cs typeface="Arial"/>
              </a:rPr>
              <a:t>“</a:t>
            </a:r>
            <a:r>
              <a:rPr lang="en-US" i="1" dirty="0" smtClean="0">
                <a:solidFill>
                  <a:srgbClr val="FFCD3F"/>
                </a:solidFill>
                <a:latin typeface="Arial"/>
                <a:cs typeface="Arial"/>
              </a:rPr>
              <a:t>La </a:t>
            </a:r>
            <a:r>
              <a:rPr lang="en-US" i="1" dirty="0" err="1" smtClean="0">
                <a:solidFill>
                  <a:srgbClr val="FFCD3F"/>
                </a:solidFill>
                <a:latin typeface="Arial"/>
                <a:cs typeface="Arial"/>
              </a:rPr>
              <a:t>intencion</a:t>
            </a:r>
            <a:r>
              <a:rPr lang="en-US" i="1" dirty="0" smtClean="0">
                <a:solidFill>
                  <a:srgbClr val="FFCD3F"/>
                </a:solidFill>
                <a:latin typeface="Arial"/>
                <a:cs typeface="Arial"/>
              </a:rPr>
              <a:t> </a:t>
            </a:r>
            <a:r>
              <a:rPr lang="en-US" i="1" dirty="0" err="1" smtClean="0">
                <a:solidFill>
                  <a:srgbClr val="FFCD3F"/>
                </a:solidFill>
                <a:latin typeface="Arial"/>
                <a:cs typeface="Arial"/>
              </a:rPr>
              <a:t>es</a:t>
            </a:r>
            <a:r>
              <a:rPr lang="en-US" i="1" dirty="0" smtClean="0">
                <a:solidFill>
                  <a:srgbClr val="FFCD3F"/>
                </a:solidFill>
                <a:latin typeface="Arial"/>
                <a:cs typeface="Arial"/>
              </a:rPr>
              <a:t> no mover la </a:t>
            </a:r>
            <a:r>
              <a:rPr lang="en-US" i="1" dirty="0" err="1" smtClean="0">
                <a:solidFill>
                  <a:srgbClr val="FFCD3F"/>
                </a:solidFill>
                <a:latin typeface="Arial"/>
                <a:cs typeface="Arial"/>
              </a:rPr>
              <a:t>pelota</a:t>
            </a:r>
            <a:r>
              <a:rPr lang="en-US" i="1" dirty="0" smtClean="0">
                <a:solidFill>
                  <a:srgbClr val="FFCD3F"/>
                </a:solidFill>
                <a:latin typeface="Arial"/>
                <a:cs typeface="Arial"/>
              </a:rPr>
              <a:t>, </a:t>
            </a:r>
            <a:r>
              <a:rPr lang="en-US" i="1" dirty="0" err="1" smtClean="0">
                <a:solidFill>
                  <a:srgbClr val="FFCD3F"/>
                </a:solidFill>
                <a:latin typeface="Arial"/>
                <a:cs typeface="Arial"/>
              </a:rPr>
              <a:t>sino</a:t>
            </a:r>
            <a:r>
              <a:rPr lang="en-US" i="1" dirty="0" smtClean="0">
                <a:solidFill>
                  <a:srgbClr val="FFCD3F"/>
                </a:solidFill>
                <a:latin typeface="Arial"/>
                <a:cs typeface="Arial"/>
              </a:rPr>
              <a:t> a move la </a:t>
            </a:r>
            <a:r>
              <a:rPr lang="en-US" i="1" dirty="0" err="1" smtClean="0">
                <a:solidFill>
                  <a:srgbClr val="FFCD3F"/>
                </a:solidFill>
                <a:latin typeface="Arial"/>
                <a:cs typeface="Arial"/>
              </a:rPr>
              <a:t>oposicion</a:t>
            </a:r>
            <a:r>
              <a:rPr lang="en-US" i="1" dirty="0" smtClean="0">
                <a:solidFill>
                  <a:srgbClr val="FFCD3F"/>
                </a:solidFill>
                <a:latin typeface="Arial"/>
                <a:cs typeface="Arial"/>
              </a:rPr>
              <a:t>” – </a:t>
            </a:r>
            <a:r>
              <a:rPr lang="en-US" dirty="0" smtClean="0">
                <a:solidFill>
                  <a:srgbClr val="FFCD3F"/>
                </a:solidFill>
                <a:latin typeface="Arial"/>
                <a:cs typeface="Arial"/>
              </a:rPr>
              <a:t>Pep </a:t>
            </a:r>
            <a:r>
              <a:rPr lang="en-US" dirty="0" err="1" smtClean="0">
                <a:solidFill>
                  <a:srgbClr val="FFCD3F"/>
                </a:solidFill>
                <a:latin typeface="Arial"/>
                <a:cs typeface="Arial"/>
              </a:rPr>
              <a:t>Guardiola</a:t>
            </a:r>
            <a:endParaRPr lang="en-US" dirty="0">
              <a:solidFill>
                <a:srgbClr val="FFCD3F"/>
              </a:solidFill>
              <a:latin typeface="Arial"/>
              <a:cs typeface="Arial"/>
            </a:endParaRPr>
          </a:p>
        </p:txBody>
      </p:sp>
    </p:spTree>
    <p:extLst>
      <p:ext uri="{BB962C8B-B14F-4D97-AF65-F5344CB8AC3E}">
        <p14:creationId xmlns:p14="http://schemas.microsoft.com/office/powerpoint/2010/main" val="11585462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9112"/>
            <a:ext cx="8229600" cy="1143000"/>
          </a:xfrm>
        </p:spPr>
        <p:txBody>
          <a:bodyPr/>
          <a:lstStyle/>
          <a:p>
            <a:r>
              <a:rPr lang="en-US" dirty="0" smtClean="0">
                <a:solidFill>
                  <a:srgbClr val="FFCD3F"/>
                </a:solidFill>
                <a:latin typeface="Century Schoolbook"/>
                <a:cs typeface="Century Schoolbook"/>
              </a:rPr>
              <a:t>What are Rondos?</a:t>
            </a:r>
            <a:endParaRPr lang="en-US" dirty="0">
              <a:solidFill>
                <a:srgbClr val="FFCD3F"/>
              </a:solidFill>
              <a:latin typeface="Century Schoolbook"/>
              <a:cs typeface="Century Schoolbook"/>
            </a:endParaRPr>
          </a:p>
        </p:txBody>
      </p:sp>
      <p:sp>
        <p:nvSpPr>
          <p:cNvPr id="3" name="TextBox 2"/>
          <p:cNvSpPr txBox="1"/>
          <p:nvPr/>
        </p:nvSpPr>
        <p:spPr>
          <a:xfrm>
            <a:off x="457200" y="1494975"/>
            <a:ext cx="8229601" cy="4739760"/>
          </a:xfrm>
          <a:prstGeom prst="rect">
            <a:avLst/>
          </a:prstGeom>
          <a:noFill/>
        </p:spPr>
        <p:txBody>
          <a:bodyPr wrap="square" rtlCol="0">
            <a:spAutoFit/>
          </a:bodyPr>
          <a:lstStyle/>
          <a:p>
            <a:r>
              <a:rPr lang="en-US" dirty="0" smtClean="0">
                <a:solidFill>
                  <a:srgbClr val="FFCD3F"/>
                </a:solidFill>
                <a:latin typeface="Arial"/>
                <a:cs typeface="Arial"/>
              </a:rPr>
              <a:t>Rondos are usually set up in a grid of varying size, which can be anything from  8x8 to a half pitch depending on the skill level of the players or the aspect of play you want to work on. There are always players “in the middle” with the team in possession usually having numerical superiority either though given number of players or with the use of neutral players/jokers.</a:t>
            </a:r>
          </a:p>
          <a:p>
            <a:endParaRPr lang="en-US" dirty="0">
              <a:solidFill>
                <a:srgbClr val="FFCD3F"/>
              </a:solidFill>
              <a:latin typeface="Arial"/>
              <a:cs typeface="Arial"/>
            </a:endParaRPr>
          </a:p>
          <a:p>
            <a:r>
              <a:rPr lang="en-US" dirty="0" smtClean="0">
                <a:solidFill>
                  <a:srgbClr val="FFCD3F"/>
                </a:solidFill>
                <a:latin typeface="Arial"/>
                <a:cs typeface="Arial"/>
              </a:rPr>
              <a:t>There are often thought of as only a technical practice because the main aim is to keep possession away from the defenders and the technical aspects of rondos are there for all to see, but we can also set up rondos to work on many tactical and positional aspects of play; albeit in a condensed setting.</a:t>
            </a:r>
          </a:p>
          <a:p>
            <a:endParaRPr lang="en-US" dirty="0">
              <a:solidFill>
                <a:srgbClr val="FFCD3F"/>
              </a:solidFill>
              <a:latin typeface="Arial"/>
              <a:cs typeface="Arial"/>
            </a:endParaRPr>
          </a:p>
          <a:p>
            <a:r>
              <a:rPr lang="en-US" dirty="0" smtClean="0">
                <a:solidFill>
                  <a:srgbClr val="FFCD3F"/>
                </a:solidFill>
                <a:latin typeface="Arial"/>
                <a:cs typeface="Arial"/>
              </a:rPr>
              <a:t>There are popular set ups for rondos because of the relevance to in game situations. The most popular are: 3v1, 4v2, 5v2 &amp; 6v3. There are many other set ups but these are the most used. </a:t>
            </a:r>
          </a:p>
          <a:p>
            <a:endParaRPr lang="en-US" dirty="0" smtClean="0">
              <a:solidFill>
                <a:srgbClr val="FFCD3F"/>
              </a:solidFill>
              <a:latin typeface="Arial"/>
              <a:cs typeface="Arial"/>
            </a:endParaRPr>
          </a:p>
          <a:p>
            <a:endParaRPr lang="en-US" sz="1400" u="sng" dirty="0">
              <a:solidFill>
                <a:srgbClr val="FFCD3F"/>
              </a:solidFill>
              <a:latin typeface="Arial"/>
              <a:cs typeface="Arial"/>
            </a:endParaRPr>
          </a:p>
          <a:p>
            <a:r>
              <a:rPr lang="en-US" sz="1400" i="1" dirty="0" smtClean="0">
                <a:solidFill>
                  <a:srgbClr val="FFCD3F"/>
                </a:solidFill>
                <a:latin typeface="Arial"/>
                <a:cs typeface="Arial"/>
              </a:rPr>
              <a:t>“Rondo, Rondo, Rondo. Every. Single. Day. It’s the best exercise there is” – </a:t>
            </a:r>
            <a:r>
              <a:rPr lang="en-US" dirty="0" err="1" smtClean="0">
                <a:solidFill>
                  <a:srgbClr val="FFCD3F"/>
                </a:solidFill>
                <a:latin typeface="Arial"/>
                <a:cs typeface="Arial"/>
              </a:rPr>
              <a:t>Xavi</a:t>
            </a:r>
            <a:r>
              <a:rPr lang="en-US" dirty="0" smtClean="0">
                <a:solidFill>
                  <a:srgbClr val="FFCD3F"/>
                </a:solidFill>
                <a:latin typeface="Arial"/>
                <a:cs typeface="Arial"/>
              </a:rPr>
              <a:t> Hernandez</a:t>
            </a:r>
            <a:endParaRPr lang="en-US" i="1" dirty="0">
              <a:solidFill>
                <a:srgbClr val="FFCD3F"/>
              </a:solidFill>
              <a:latin typeface="Arial"/>
              <a:cs typeface="Arial"/>
            </a:endParaRPr>
          </a:p>
        </p:txBody>
      </p:sp>
    </p:spTree>
    <p:extLst>
      <p:ext uri="{BB962C8B-B14F-4D97-AF65-F5344CB8AC3E}">
        <p14:creationId xmlns:p14="http://schemas.microsoft.com/office/powerpoint/2010/main" val="417370572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Technical Advantages</a:t>
            </a:r>
            <a:endParaRPr lang="en-US" dirty="0">
              <a:solidFill>
                <a:srgbClr val="FFCD3F"/>
              </a:solidFill>
              <a:latin typeface="Century Schoolbook"/>
              <a:cs typeface="Century Schoolbook"/>
            </a:endParaRPr>
          </a:p>
        </p:txBody>
      </p:sp>
      <p:sp>
        <p:nvSpPr>
          <p:cNvPr id="3" name="TextBox 2"/>
          <p:cNvSpPr txBox="1"/>
          <p:nvPr/>
        </p:nvSpPr>
        <p:spPr>
          <a:xfrm>
            <a:off x="511614" y="1421481"/>
            <a:ext cx="8175186" cy="5078314"/>
          </a:xfrm>
          <a:prstGeom prst="rect">
            <a:avLst/>
          </a:prstGeom>
          <a:noFill/>
        </p:spPr>
        <p:txBody>
          <a:bodyPr wrap="square" rtlCol="0">
            <a:spAutoFit/>
          </a:bodyPr>
          <a:lstStyle/>
          <a:p>
            <a:r>
              <a:rPr lang="en-US" dirty="0" smtClean="0">
                <a:solidFill>
                  <a:srgbClr val="FFCD3F"/>
                </a:solidFill>
                <a:latin typeface="Arial"/>
                <a:cs typeface="Arial"/>
              </a:rPr>
              <a:t>This presentation is aimed at showing the tactical and positional work you can work on with rondos but the technical improvements player can achieve when using them cannot be ignored:</a:t>
            </a:r>
          </a:p>
          <a:p>
            <a:endParaRPr lang="en-US" dirty="0">
              <a:solidFill>
                <a:srgbClr val="FFCD3F"/>
              </a:solidFill>
              <a:latin typeface="Arial"/>
              <a:cs typeface="Arial"/>
            </a:endParaRPr>
          </a:p>
          <a:p>
            <a:r>
              <a:rPr lang="en-US" b="1" u="sng" dirty="0" smtClean="0">
                <a:solidFill>
                  <a:srgbClr val="FFCD3F"/>
                </a:solidFill>
                <a:latin typeface="Arial"/>
                <a:cs typeface="Arial"/>
              </a:rPr>
              <a:t>One and two touch passing</a:t>
            </a:r>
          </a:p>
          <a:p>
            <a:r>
              <a:rPr lang="en-US" dirty="0" smtClean="0">
                <a:solidFill>
                  <a:srgbClr val="FFCD3F"/>
                </a:solidFill>
                <a:latin typeface="Arial"/>
                <a:cs typeface="Arial"/>
              </a:rPr>
              <a:t>It’s easy as a coach to stipulate how many touches players can take but rondos help create the environment where 1 or 2 touches is all you can have.</a:t>
            </a:r>
          </a:p>
          <a:p>
            <a:endParaRPr lang="en-US" dirty="0">
              <a:solidFill>
                <a:srgbClr val="FFCD3F"/>
              </a:solidFill>
              <a:latin typeface="Arial"/>
              <a:cs typeface="Arial"/>
            </a:endParaRPr>
          </a:p>
          <a:p>
            <a:r>
              <a:rPr lang="en-US" b="1" u="sng" dirty="0" smtClean="0">
                <a:solidFill>
                  <a:srgbClr val="FFCD3F"/>
                </a:solidFill>
                <a:latin typeface="Arial"/>
                <a:cs typeface="Arial"/>
              </a:rPr>
              <a:t>Rhythm of play and tempo</a:t>
            </a:r>
            <a:r>
              <a:rPr lang="en-US" dirty="0" smtClean="0">
                <a:solidFill>
                  <a:srgbClr val="FFCD3F"/>
                </a:solidFill>
                <a:latin typeface="Arial"/>
                <a:cs typeface="Arial"/>
              </a:rPr>
              <a:t> </a:t>
            </a:r>
          </a:p>
          <a:p>
            <a:r>
              <a:rPr lang="en-US" dirty="0" smtClean="0">
                <a:solidFill>
                  <a:srgbClr val="FFCD3F"/>
                </a:solidFill>
                <a:latin typeface="Arial"/>
                <a:cs typeface="Arial"/>
              </a:rPr>
              <a:t>Rondos can help players understand when to play quickly and when to put their foot on the ball and slow things down depending on how close the opposition player is.</a:t>
            </a:r>
          </a:p>
          <a:p>
            <a:endParaRPr lang="en-US" dirty="0">
              <a:solidFill>
                <a:srgbClr val="FFCD3F"/>
              </a:solidFill>
              <a:latin typeface="Arial"/>
              <a:cs typeface="Arial"/>
            </a:endParaRPr>
          </a:p>
          <a:p>
            <a:r>
              <a:rPr lang="en-US" b="1" u="sng" dirty="0" smtClean="0">
                <a:solidFill>
                  <a:srgbClr val="FFCD3F"/>
                </a:solidFill>
                <a:latin typeface="Arial"/>
                <a:cs typeface="Arial"/>
              </a:rPr>
              <a:t>Improved control</a:t>
            </a:r>
          </a:p>
          <a:p>
            <a:r>
              <a:rPr lang="en-US" dirty="0" smtClean="0">
                <a:solidFill>
                  <a:srgbClr val="FFCD3F"/>
                </a:solidFill>
                <a:latin typeface="Arial"/>
                <a:cs typeface="Arial"/>
              </a:rPr>
              <a:t>Playing in such tight spaces forces your players to have a good first touch and also </a:t>
            </a:r>
            <a:r>
              <a:rPr lang="en-US" dirty="0" err="1" smtClean="0">
                <a:solidFill>
                  <a:srgbClr val="FFCD3F"/>
                </a:solidFill>
                <a:latin typeface="Arial"/>
                <a:cs typeface="Arial"/>
              </a:rPr>
              <a:t>realise</a:t>
            </a:r>
            <a:r>
              <a:rPr lang="en-US" dirty="0" smtClean="0">
                <a:solidFill>
                  <a:srgbClr val="FFCD3F"/>
                </a:solidFill>
                <a:latin typeface="Arial"/>
                <a:cs typeface="Arial"/>
              </a:rPr>
              <a:t> if they need to take a first touch away from a player.</a:t>
            </a:r>
          </a:p>
          <a:p>
            <a:endParaRPr lang="en-US" dirty="0">
              <a:solidFill>
                <a:srgbClr val="FFCD3F"/>
              </a:solidFill>
              <a:latin typeface="Arial"/>
              <a:cs typeface="Arial"/>
            </a:endParaRPr>
          </a:p>
          <a:p>
            <a:r>
              <a:rPr lang="en-US" sz="1400" dirty="0" smtClean="0">
                <a:solidFill>
                  <a:srgbClr val="FFCD3F"/>
                </a:solidFill>
                <a:latin typeface="Arial"/>
                <a:cs typeface="Arial"/>
              </a:rPr>
              <a:t>“If god wanted us to play football in the sky, he’d have put grass up there” – </a:t>
            </a:r>
            <a:r>
              <a:rPr lang="en-US" dirty="0" smtClean="0">
                <a:solidFill>
                  <a:srgbClr val="FFCD3F"/>
                </a:solidFill>
                <a:latin typeface="Arial"/>
                <a:cs typeface="Arial"/>
              </a:rPr>
              <a:t>Brian Clough</a:t>
            </a:r>
          </a:p>
        </p:txBody>
      </p:sp>
    </p:spTree>
    <p:extLst>
      <p:ext uri="{BB962C8B-B14F-4D97-AF65-F5344CB8AC3E}">
        <p14:creationId xmlns:p14="http://schemas.microsoft.com/office/powerpoint/2010/main" val="166305867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Technical Advantages</a:t>
            </a:r>
            <a:endParaRPr lang="en-US" dirty="0">
              <a:solidFill>
                <a:srgbClr val="FFCD3F"/>
              </a:solidFill>
              <a:latin typeface="Century Schoolbook"/>
              <a:cs typeface="Century Schoolbook"/>
            </a:endParaRPr>
          </a:p>
        </p:txBody>
      </p:sp>
      <p:sp>
        <p:nvSpPr>
          <p:cNvPr id="3" name="TextBox 2"/>
          <p:cNvSpPr txBox="1"/>
          <p:nvPr/>
        </p:nvSpPr>
        <p:spPr>
          <a:xfrm>
            <a:off x="457200" y="1448930"/>
            <a:ext cx="8229600" cy="5355313"/>
          </a:xfrm>
          <a:prstGeom prst="rect">
            <a:avLst/>
          </a:prstGeom>
          <a:noFill/>
        </p:spPr>
        <p:txBody>
          <a:bodyPr wrap="square" rtlCol="0">
            <a:spAutoFit/>
          </a:bodyPr>
          <a:lstStyle/>
          <a:p>
            <a:r>
              <a:rPr lang="en-US" b="1" u="sng" dirty="0" smtClean="0">
                <a:solidFill>
                  <a:srgbClr val="FFCD3F"/>
                </a:solidFill>
                <a:latin typeface="Arial"/>
                <a:cs typeface="Arial"/>
              </a:rPr>
              <a:t>Short Passing</a:t>
            </a:r>
          </a:p>
          <a:p>
            <a:r>
              <a:rPr lang="en-US" dirty="0" smtClean="0">
                <a:solidFill>
                  <a:srgbClr val="FFCD3F"/>
                </a:solidFill>
                <a:latin typeface="Arial"/>
                <a:cs typeface="Arial"/>
              </a:rPr>
              <a:t>When using a possession style of play, the majority of your passes will usually be 12 yards and under. Using rondos gives your players lot of practice playing passes at this distance under pressure.</a:t>
            </a:r>
          </a:p>
          <a:p>
            <a:endParaRPr lang="en-US" dirty="0">
              <a:solidFill>
                <a:srgbClr val="FFCD3F"/>
              </a:solidFill>
              <a:latin typeface="Arial"/>
              <a:cs typeface="Arial"/>
            </a:endParaRPr>
          </a:p>
          <a:p>
            <a:r>
              <a:rPr lang="en-US" b="1" u="sng" dirty="0" smtClean="0">
                <a:solidFill>
                  <a:srgbClr val="FFCD3F"/>
                </a:solidFill>
                <a:latin typeface="Arial"/>
                <a:cs typeface="Arial"/>
              </a:rPr>
              <a:t>Constant Movement and Passing Lines</a:t>
            </a:r>
          </a:p>
          <a:p>
            <a:r>
              <a:rPr lang="en-US" dirty="0" smtClean="0">
                <a:solidFill>
                  <a:srgbClr val="FFCD3F"/>
                </a:solidFill>
                <a:latin typeface="Arial"/>
                <a:cs typeface="Arial"/>
              </a:rPr>
              <a:t>Many coaches want more movement from their teams and through the use of rondos players will be used to constant movement, whether it’s 2 yards or 10 yards. This also helps players with the understanding of passing lanes and how to move in to give a team mate a free passing lane.</a:t>
            </a:r>
          </a:p>
          <a:p>
            <a:endParaRPr lang="en-US" dirty="0">
              <a:solidFill>
                <a:srgbClr val="FFCD3F"/>
              </a:solidFill>
              <a:latin typeface="Arial"/>
              <a:cs typeface="Arial"/>
            </a:endParaRPr>
          </a:p>
          <a:p>
            <a:r>
              <a:rPr lang="en-US" b="1" u="sng" dirty="0" smtClean="0">
                <a:solidFill>
                  <a:srgbClr val="FFCD3F"/>
                </a:solidFill>
                <a:latin typeface="Arial"/>
                <a:cs typeface="Arial"/>
              </a:rPr>
              <a:t>Improvisation</a:t>
            </a:r>
          </a:p>
          <a:p>
            <a:r>
              <a:rPr lang="en-US" dirty="0" smtClean="0">
                <a:solidFill>
                  <a:srgbClr val="FFCD3F"/>
                </a:solidFill>
                <a:latin typeface="Arial"/>
                <a:cs typeface="Arial"/>
              </a:rPr>
              <a:t>Not all passes are perfect and rondos can help players learn to improvise if a pass is short or played harder than expected. Most Spanish players can play passes with any surface of their bodies.</a:t>
            </a:r>
          </a:p>
          <a:p>
            <a:endParaRPr lang="en-US" dirty="0" smtClean="0">
              <a:solidFill>
                <a:srgbClr val="FFCD3F"/>
              </a:solidFill>
              <a:latin typeface="Arial"/>
              <a:cs typeface="Arial"/>
            </a:endParaRPr>
          </a:p>
          <a:p>
            <a:r>
              <a:rPr lang="en-US" sz="1400" i="1" dirty="0">
                <a:solidFill>
                  <a:srgbClr val="FFCD3F"/>
                </a:solidFill>
                <a:latin typeface="Arial"/>
                <a:cs typeface="Arial"/>
              </a:rPr>
              <a:t>“In a small space a player has to be able to act quickly. A good player who needs too much time can suddenly become a bad player” </a:t>
            </a:r>
            <a:r>
              <a:rPr lang="en-US" sz="2000" i="1" dirty="0">
                <a:solidFill>
                  <a:srgbClr val="FFCD3F"/>
                </a:solidFill>
                <a:latin typeface="Arial"/>
                <a:cs typeface="Arial"/>
              </a:rPr>
              <a:t>– </a:t>
            </a:r>
            <a:r>
              <a:rPr lang="en-US" dirty="0">
                <a:solidFill>
                  <a:srgbClr val="FFCD3F"/>
                </a:solidFill>
                <a:latin typeface="Arial"/>
                <a:cs typeface="Arial"/>
              </a:rPr>
              <a:t>Johan </a:t>
            </a:r>
            <a:r>
              <a:rPr lang="en-US" dirty="0" err="1">
                <a:solidFill>
                  <a:srgbClr val="FFCD3F"/>
                </a:solidFill>
                <a:latin typeface="Arial"/>
                <a:cs typeface="Arial"/>
              </a:rPr>
              <a:t>Cruyff</a:t>
            </a:r>
            <a:endParaRPr lang="en-US" i="1" dirty="0">
              <a:solidFill>
                <a:srgbClr val="FFCD3F"/>
              </a:solidFill>
              <a:latin typeface="Arial"/>
              <a:cs typeface="Arial"/>
            </a:endParaRPr>
          </a:p>
          <a:p>
            <a:endParaRPr lang="en-US" dirty="0" smtClean="0">
              <a:solidFill>
                <a:srgbClr val="FFCD3F"/>
              </a:solidFill>
              <a:latin typeface="Arial"/>
              <a:cs typeface="Arial"/>
            </a:endParaRPr>
          </a:p>
        </p:txBody>
      </p:sp>
    </p:spTree>
    <p:extLst>
      <p:ext uri="{BB962C8B-B14F-4D97-AF65-F5344CB8AC3E}">
        <p14:creationId xmlns:p14="http://schemas.microsoft.com/office/powerpoint/2010/main" val="225610622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CD3F"/>
                </a:solidFill>
                <a:latin typeface="Century Schoolbook"/>
                <a:cs typeface="Century Schoolbook"/>
              </a:rPr>
              <a:t>Technical Advantages</a:t>
            </a:r>
            <a:endParaRPr lang="en-US" dirty="0">
              <a:solidFill>
                <a:srgbClr val="FFCD3F"/>
              </a:solidFill>
              <a:latin typeface="Century Schoolbook"/>
              <a:cs typeface="Century Schoolbook"/>
            </a:endParaRPr>
          </a:p>
        </p:txBody>
      </p:sp>
      <p:sp>
        <p:nvSpPr>
          <p:cNvPr id="3" name="TextBox 2"/>
          <p:cNvSpPr txBox="1"/>
          <p:nvPr/>
        </p:nvSpPr>
        <p:spPr>
          <a:xfrm>
            <a:off x="457200" y="1437193"/>
            <a:ext cx="8229600" cy="4801315"/>
          </a:xfrm>
          <a:prstGeom prst="rect">
            <a:avLst/>
          </a:prstGeom>
          <a:noFill/>
        </p:spPr>
        <p:txBody>
          <a:bodyPr wrap="square" rtlCol="0">
            <a:spAutoFit/>
          </a:bodyPr>
          <a:lstStyle/>
          <a:p>
            <a:r>
              <a:rPr lang="en-US" b="1" u="sng" dirty="0" err="1" smtClean="0">
                <a:solidFill>
                  <a:srgbClr val="FFCD3F"/>
                </a:solidFill>
                <a:latin typeface="Arial"/>
                <a:cs typeface="Arial"/>
              </a:rPr>
              <a:t>Recognise</a:t>
            </a:r>
            <a:r>
              <a:rPr lang="en-US" b="1" u="sng" dirty="0" smtClean="0">
                <a:solidFill>
                  <a:srgbClr val="FFCD3F"/>
                </a:solidFill>
                <a:latin typeface="Arial"/>
                <a:cs typeface="Arial"/>
              </a:rPr>
              <a:t> when and where to overload</a:t>
            </a:r>
          </a:p>
          <a:p>
            <a:r>
              <a:rPr lang="en-US" dirty="0" smtClean="0">
                <a:solidFill>
                  <a:srgbClr val="FFCD3F"/>
                </a:solidFill>
                <a:latin typeface="Arial"/>
                <a:cs typeface="Arial"/>
              </a:rPr>
              <a:t>We are going to read about the importance of overloads later, but using rondos in training can help players understand when, where and how to overload an area to retain possession or expose a weakness in the opposition to attack.</a:t>
            </a:r>
          </a:p>
          <a:p>
            <a:endParaRPr lang="en-US" dirty="0">
              <a:solidFill>
                <a:srgbClr val="FFCD3F"/>
              </a:solidFill>
              <a:latin typeface="Arial"/>
              <a:cs typeface="Arial"/>
            </a:endParaRPr>
          </a:p>
          <a:p>
            <a:r>
              <a:rPr lang="en-US" b="1" u="sng" dirty="0" smtClean="0">
                <a:solidFill>
                  <a:srgbClr val="FFCD3F"/>
                </a:solidFill>
                <a:latin typeface="Arial"/>
                <a:cs typeface="Arial"/>
              </a:rPr>
              <a:t>Habits and Repetition</a:t>
            </a:r>
          </a:p>
          <a:p>
            <a:r>
              <a:rPr lang="en-US" dirty="0" smtClean="0">
                <a:solidFill>
                  <a:srgbClr val="FFCD3F"/>
                </a:solidFill>
                <a:latin typeface="Arial"/>
                <a:cs typeface="Arial"/>
              </a:rPr>
              <a:t>When using rondos players are under pressure at all times and need to play with one &amp; two touches and that becomes habit that they always use. The same goes for the movement to open up passing line for their teammate. Through the contact repetition these things become habit.</a:t>
            </a:r>
          </a:p>
          <a:p>
            <a:endParaRPr lang="en-US" dirty="0">
              <a:solidFill>
                <a:srgbClr val="FFCD3F"/>
              </a:solidFill>
              <a:latin typeface="Arial"/>
              <a:cs typeface="Arial"/>
            </a:endParaRPr>
          </a:p>
          <a:p>
            <a:r>
              <a:rPr lang="en-US" b="1" u="sng" dirty="0" smtClean="0">
                <a:solidFill>
                  <a:srgbClr val="FFCD3F"/>
                </a:solidFill>
                <a:latin typeface="Arial"/>
                <a:cs typeface="Arial"/>
              </a:rPr>
              <a:t>Grid Size</a:t>
            </a:r>
          </a:p>
          <a:p>
            <a:r>
              <a:rPr lang="en-US" dirty="0" smtClean="0">
                <a:solidFill>
                  <a:srgbClr val="FFCD3F"/>
                </a:solidFill>
                <a:latin typeface="Arial"/>
                <a:cs typeface="Arial"/>
              </a:rPr>
              <a:t>When we first start using rondos the grid size is adapted to suit the level of our players, but as they become more advanced the grid sizes become more significant. Teams like Barcelona &amp; Villarreal want to be playing passes 10 yards and less, and </a:t>
            </a:r>
            <a:r>
              <a:rPr lang="en-US" dirty="0">
                <a:solidFill>
                  <a:srgbClr val="FFCD3F"/>
                </a:solidFill>
                <a:latin typeface="Arial"/>
                <a:cs typeface="Arial"/>
              </a:rPr>
              <a:t>w</a:t>
            </a:r>
            <a:r>
              <a:rPr lang="en-US" dirty="0" smtClean="0">
                <a:solidFill>
                  <a:srgbClr val="FFCD3F"/>
                </a:solidFill>
                <a:latin typeface="Arial"/>
                <a:cs typeface="Arial"/>
              </a:rPr>
              <a:t>hen all the players are this distance apart, they can press the ball intensely should they lose possession. </a:t>
            </a:r>
            <a:endParaRPr lang="en-US" dirty="0">
              <a:solidFill>
                <a:srgbClr val="FFCD3F"/>
              </a:solidFill>
              <a:latin typeface="Arial"/>
              <a:cs typeface="Arial"/>
            </a:endParaRPr>
          </a:p>
        </p:txBody>
      </p:sp>
      <p:sp>
        <p:nvSpPr>
          <p:cNvPr id="5" name="TextBox 4"/>
          <p:cNvSpPr txBox="1"/>
          <p:nvPr/>
        </p:nvSpPr>
        <p:spPr>
          <a:xfrm>
            <a:off x="457200" y="6300251"/>
            <a:ext cx="7936775" cy="307777"/>
          </a:xfrm>
          <a:prstGeom prst="rect">
            <a:avLst/>
          </a:prstGeom>
          <a:noFill/>
        </p:spPr>
        <p:txBody>
          <a:bodyPr wrap="square" rtlCol="0">
            <a:spAutoFit/>
          </a:bodyPr>
          <a:lstStyle/>
          <a:p>
            <a:r>
              <a:rPr lang="en-US" sz="1400" i="1" dirty="0" smtClean="0">
                <a:solidFill>
                  <a:srgbClr val="FFCD3F"/>
                </a:solidFill>
                <a:latin typeface="Arial"/>
                <a:cs typeface="Arial"/>
              </a:rPr>
              <a:t>“If you want to play quicker you can run faster, but the ball decides the speed of the game”</a:t>
            </a:r>
            <a:r>
              <a:rPr lang="en-US" sz="1400" dirty="0" smtClean="0">
                <a:solidFill>
                  <a:srgbClr val="FFCD3F"/>
                </a:solidFill>
                <a:latin typeface="Arial"/>
                <a:cs typeface="Arial"/>
              </a:rPr>
              <a:t> – </a:t>
            </a:r>
            <a:r>
              <a:rPr lang="en-US" sz="1400" dirty="0" err="1" smtClean="0">
                <a:solidFill>
                  <a:srgbClr val="FFCD3F"/>
                </a:solidFill>
                <a:latin typeface="Arial"/>
                <a:cs typeface="Arial"/>
              </a:rPr>
              <a:t>Cruyff</a:t>
            </a:r>
            <a:endParaRPr lang="en-US" sz="1400" dirty="0">
              <a:solidFill>
                <a:srgbClr val="FFCD3F"/>
              </a:solidFill>
              <a:latin typeface="Arial"/>
              <a:cs typeface="Arial"/>
            </a:endParaRPr>
          </a:p>
        </p:txBody>
      </p:sp>
    </p:spTree>
    <p:extLst>
      <p:ext uri="{BB962C8B-B14F-4D97-AF65-F5344CB8AC3E}">
        <p14:creationId xmlns:p14="http://schemas.microsoft.com/office/powerpoint/2010/main" val="34826172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749070"/>
            <a:ext cx="7772400" cy="1470025"/>
          </a:xfrm>
        </p:spPr>
        <p:txBody>
          <a:bodyPr/>
          <a:lstStyle/>
          <a:p>
            <a:r>
              <a:rPr lang="en-US" dirty="0" smtClean="0">
                <a:solidFill>
                  <a:srgbClr val="FFCD3F"/>
                </a:solidFill>
                <a:latin typeface="Century Schoolbook"/>
                <a:cs typeface="Century Schoolbook"/>
              </a:rPr>
              <a:t>Warm Up Rondos</a:t>
            </a:r>
            <a:endParaRPr lang="en-US" dirty="0">
              <a:solidFill>
                <a:srgbClr val="FFCD3F"/>
              </a:solidFill>
              <a:latin typeface="Century Schoolbook"/>
              <a:cs typeface="Century Schoolbook"/>
            </a:endParaRPr>
          </a:p>
        </p:txBody>
      </p:sp>
      <p:sp>
        <p:nvSpPr>
          <p:cNvPr id="4" name="Subtitle 3"/>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410274240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928</TotalTime>
  <Words>3666</Words>
  <Application>Microsoft Macintosh PowerPoint</Application>
  <PresentationFormat>On-screen Show (4:3)</PresentationFormat>
  <Paragraphs>226</Paragraphs>
  <Slides>40</Slides>
  <Notes>1</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Rondos How to use Spain’s secret weapon</vt:lpstr>
      <vt:lpstr>Possession Style</vt:lpstr>
      <vt:lpstr>Defensive or Offensive?</vt:lpstr>
      <vt:lpstr>Train Like You Play</vt:lpstr>
      <vt:lpstr>What are Rondos?</vt:lpstr>
      <vt:lpstr>Technical Advantages</vt:lpstr>
      <vt:lpstr>Technical Advantages</vt:lpstr>
      <vt:lpstr>Technical Advantages</vt:lpstr>
      <vt:lpstr>Warm Up Rondos</vt:lpstr>
      <vt:lpstr>Warm Up’s</vt:lpstr>
      <vt:lpstr>Full Team Warm up Rondo</vt:lpstr>
      <vt:lpstr>1st/2nd/3rd Line Passing</vt:lpstr>
      <vt:lpstr>Team Shape and Positions</vt:lpstr>
      <vt:lpstr>Passing Lines</vt:lpstr>
      <vt:lpstr>Rondo Shape in Match Formation</vt:lpstr>
      <vt:lpstr>The Importance of Overloads</vt:lpstr>
      <vt:lpstr>Positional/Tactical Rondos</vt:lpstr>
      <vt:lpstr>3v1 Inside Square</vt:lpstr>
      <vt:lpstr>3v1 Rondo Inside Square</vt:lpstr>
      <vt:lpstr>4v2 Playing out from the back</vt:lpstr>
      <vt:lpstr>4v2 Midfield Combinations</vt:lpstr>
      <vt:lpstr>5v3 Playing out from the back</vt:lpstr>
      <vt:lpstr>5v3 Switching Play</vt:lpstr>
      <vt:lpstr>Midfield 3 Switch/Forward Play</vt:lpstr>
      <vt:lpstr>6v3 Playing out from the back</vt:lpstr>
      <vt:lpstr>6v3 Playing through midfield</vt:lpstr>
      <vt:lpstr>6v3 to finish</vt:lpstr>
      <vt:lpstr>Positional Rondo</vt:lpstr>
      <vt:lpstr>3 Zone Game</vt:lpstr>
      <vt:lpstr>How To Integrate Rondos</vt:lpstr>
      <vt:lpstr>How To Integrate Rondos</vt:lpstr>
      <vt:lpstr>Examples of Rondos in Matches</vt:lpstr>
      <vt:lpstr>5v2 Playing out from the back</vt:lpstr>
      <vt:lpstr>3v1 – Switching Play</vt:lpstr>
      <vt:lpstr>3v1 to 4v2 Playing Out</vt:lpstr>
      <vt:lpstr>3v1 Through Ball</vt:lpstr>
      <vt:lpstr>DM Moves to Create Overload</vt:lpstr>
      <vt:lpstr>4v2 Playing Out </vt:lpstr>
      <vt:lpstr>CF Drops to Create Overload</vt:lpstr>
      <vt:lpstr>Thank you for reading</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Beaners</dc:title>
  <dc:creator>Kieran Smith</dc:creator>
  <cp:lastModifiedBy>Kieran Smith</cp:lastModifiedBy>
  <cp:revision>63</cp:revision>
  <dcterms:created xsi:type="dcterms:W3CDTF">2013-11-26T22:36:23Z</dcterms:created>
  <dcterms:modified xsi:type="dcterms:W3CDTF">2013-12-01T19:02:02Z</dcterms:modified>
</cp:coreProperties>
</file>