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1"/>
  </p:sldMasterIdLst>
  <p:sldIdLst>
    <p:sldId id="261" r:id="rId2"/>
    <p:sldId id="262" r:id="rId3"/>
    <p:sldId id="263" r:id="rId4"/>
    <p:sldId id="264" r:id="rId5"/>
    <p:sldId id="265" r:id="rId6"/>
    <p:sldId id="266" r:id="rId7"/>
    <p:sldId id="267" r:id="rId8"/>
    <p:sldId id="268" r:id="rId9"/>
    <p:sldId id="269" r:id="rId10"/>
    <p:sldId id="271" r:id="rId11"/>
    <p:sldId id="272" r:id="rId12"/>
    <p:sldId id="273" r:id="rId13"/>
    <p:sldId id="274" r:id="rId14"/>
    <p:sldId id="275" r:id="rId15"/>
    <p:sldId id="276" r:id="rId16"/>
    <p:sldId id="277"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90" d="100"/>
          <a:sy n="90" d="100"/>
        </p:scale>
        <p:origin x="-804" y="450"/>
      </p:cViewPr>
      <p:guideLst>
        <p:guide orient="horz" pos="2160"/>
        <p:guide pos="14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26208CB-545D-4F32-8A97-9EE42CCC0444}" type="datetimeFigureOut">
              <a:rPr lang="en-US" smtClean="0"/>
              <a:t>6/8/2014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503221B-A93E-46A9-B3AE-425B1855F180}"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6208CB-545D-4F32-8A97-9EE42CCC0444}" type="datetimeFigureOut">
              <a:rPr lang="en-US" smtClean="0"/>
              <a:t>6/8/2014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3221B-A93E-46A9-B3AE-425B1855F18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6208CB-545D-4F32-8A97-9EE42CCC0444}" type="datetimeFigureOut">
              <a:rPr lang="en-US" smtClean="0"/>
              <a:t>6/8/2014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3221B-A93E-46A9-B3AE-425B1855F18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4"/>
          <p:cNvSpPr>
            <a:spLocks noGrp="1"/>
          </p:cNvSpPr>
          <p:nvPr>
            <p:ph sz="quarter" idx="10"/>
          </p:nvPr>
        </p:nvSpPr>
        <p:spPr>
          <a:xfrm>
            <a:off x="201613" y="1471613"/>
            <a:ext cx="8688387" cy="491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1"/>
          </p:nvPr>
        </p:nvSpPr>
        <p:spPr/>
        <p:txBody>
          <a:bodyPr/>
          <a:lstStyle>
            <a:lvl1pPr>
              <a:defRPr/>
            </a:lvl1pPr>
          </a:lstStyle>
          <a:p>
            <a:pPr>
              <a:defRPr/>
            </a:pPr>
            <a:fld id="{155A8D1C-0D8C-48A8-9BA0-F99BED4CF613}" type="slidenum">
              <a:rPr lang="en-US"/>
              <a:pPr>
                <a:defRPr/>
              </a:pPr>
              <a:t>‹#›</a:t>
            </a:fld>
            <a:endParaRPr lang="en-US"/>
          </a:p>
        </p:txBody>
      </p:sp>
      <p:sp>
        <p:nvSpPr>
          <p:cNvPr id="6" name="Footer Placeholder 4"/>
          <p:cNvSpPr>
            <a:spLocks noGrp="1"/>
          </p:cNvSpPr>
          <p:nvPr>
            <p:ph type="ftr" sz="quarter" idx="12"/>
          </p:nvPr>
        </p:nvSpPr>
        <p:spPr/>
        <p:txBody>
          <a:bodyPr/>
          <a:lstStyle>
            <a:lvl1pPr algn="ctr" fontAlgn="auto">
              <a:spcBef>
                <a:spcPts val="0"/>
              </a:spcBef>
              <a:spcAft>
                <a:spcPts val="0"/>
              </a:spcAft>
              <a:defRPr sz="1000" cap="none">
                <a:solidFill>
                  <a:schemeClr val="tx1"/>
                </a:solidFill>
                <a:latin typeface="Arial"/>
                <a:ea typeface="+mn-ea"/>
                <a:cs typeface="Arial"/>
              </a:defRPr>
            </a:lvl1pPr>
          </a:lstStyle>
          <a:p>
            <a:pPr>
              <a:defRPr/>
            </a:pPr>
            <a:r>
              <a:rPr lang="en-US"/>
              <a:t>Click to Edit</a:t>
            </a:r>
            <a:endParaRPr lang="en-US" dirty="0"/>
          </a:p>
        </p:txBody>
      </p:sp>
    </p:spTree>
    <p:extLst>
      <p:ext uri="{BB962C8B-B14F-4D97-AF65-F5344CB8AC3E}">
        <p14:creationId xmlns:p14="http://schemas.microsoft.com/office/powerpoint/2010/main" val="166665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26208CB-545D-4F32-8A97-9EE42CCC0444}" type="datetimeFigureOut">
              <a:rPr lang="en-US" smtClean="0"/>
              <a:t>6/8/2014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3221B-A93E-46A9-B3AE-425B1855F180}"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6208CB-545D-4F32-8A97-9EE42CCC0444}" type="datetimeFigureOut">
              <a:rPr lang="en-US" smtClean="0"/>
              <a:t>6/8/2014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503221B-A93E-46A9-B3AE-425B1855F18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26208CB-545D-4F32-8A97-9EE42CCC0444}" type="datetimeFigureOut">
              <a:rPr lang="en-US" smtClean="0"/>
              <a:t>6/8/2014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3221B-A93E-46A9-B3AE-425B1855F180}"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26208CB-545D-4F32-8A97-9EE42CCC0444}" type="datetimeFigureOut">
              <a:rPr lang="en-US" smtClean="0"/>
              <a:t>6/8/2014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3221B-A93E-46A9-B3AE-425B1855F180}"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6208CB-545D-4F32-8A97-9EE42CCC0444}" type="datetimeFigureOut">
              <a:rPr lang="en-US" smtClean="0"/>
              <a:t>6/8/2014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3221B-A93E-46A9-B3AE-425B1855F18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6208CB-545D-4F32-8A97-9EE42CCC0444}" type="datetimeFigureOut">
              <a:rPr lang="en-US" smtClean="0"/>
              <a:t>6/8/2014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3221B-A93E-46A9-B3AE-425B1855F18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6208CB-545D-4F32-8A97-9EE42CCC0444}" type="datetimeFigureOut">
              <a:rPr lang="en-US" smtClean="0"/>
              <a:t>6/8/2014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3221B-A93E-46A9-B3AE-425B1855F180}"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6208CB-545D-4F32-8A97-9EE42CCC0444}" type="datetimeFigureOut">
              <a:rPr lang="en-US" smtClean="0"/>
              <a:t>6/8/2014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E503221B-A93E-46A9-B3AE-425B1855F180}"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26208CB-545D-4F32-8A97-9EE42CCC0444}" type="datetimeFigureOut">
              <a:rPr lang="en-US" smtClean="0"/>
              <a:t>6/8/2014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503221B-A93E-46A9-B3AE-425B1855F18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1"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6.png"/><Relationship Id="rId7"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40.png"/><Relationship Id="rId5" Type="http://schemas.openxmlformats.org/officeDocument/2006/relationships/image" Target="../media/image37.png"/><Relationship Id="rId10" Type="http://schemas.openxmlformats.org/officeDocument/2006/relationships/image" Target="../media/image39.png"/><Relationship Id="rId4" Type="http://schemas.openxmlformats.org/officeDocument/2006/relationships/image" Target="../media/image11.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9.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43.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4.png"/><Relationship Id="rId7" Type="http://schemas.openxmlformats.org/officeDocument/2006/relationships/image" Target="../media/image48.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41.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48.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74638"/>
            <a:ext cx="8305800" cy="1143000"/>
          </a:xfrm>
        </p:spPr>
        <p:txBody>
          <a:bodyPr>
            <a:normAutofit fontScale="90000"/>
          </a:bodyPr>
          <a:lstStyle/>
          <a:p>
            <a:pPr algn="ctr"/>
            <a:r>
              <a:rPr lang="en-US" dirty="0"/>
              <a:t>U.S. U17 MNT </a:t>
            </a:r>
            <a:r>
              <a:rPr lang="en-US" dirty="0" smtClean="0"/>
              <a:t>vs. Turkey: </a:t>
            </a:r>
            <a:r>
              <a:rPr lang="en-US" dirty="0"/>
              <a:t>Technical Summary (National A License) </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a:t>
            </a:fld>
            <a:endParaRPr lang="en-US" dirty="0" smtClean="0">
              <a:solidFill>
                <a:srgbClr val="898989"/>
              </a:solidFill>
            </a:endParaRPr>
          </a:p>
        </p:txBody>
      </p:sp>
      <p:sp>
        <p:nvSpPr>
          <p:cNvPr id="38917" name="TextBox 2"/>
          <p:cNvSpPr txBox="1">
            <a:spLocks noChangeArrowheads="1"/>
          </p:cNvSpPr>
          <p:nvPr/>
        </p:nvSpPr>
        <p:spPr bwMode="auto">
          <a:xfrm>
            <a:off x="110094" y="1524000"/>
            <a:ext cx="80359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endParaRPr lang="en-US" sz="2800" b="1" dirty="0" smtClean="0"/>
          </a:p>
          <a:p>
            <a:pPr eaLnBrk="1" hangingPunct="1"/>
            <a:r>
              <a:rPr lang="en-US" sz="2800" b="1" dirty="0" smtClean="0"/>
              <a:t>Date: Jan </a:t>
            </a:r>
            <a:r>
              <a:rPr lang="en-US" sz="2800" b="1" dirty="0" smtClean="0"/>
              <a:t>25, 2014</a:t>
            </a:r>
            <a:endParaRPr lang="en-US" sz="2800" b="1" dirty="0" smtClean="0"/>
          </a:p>
          <a:p>
            <a:pPr eaLnBrk="1" hangingPunct="1"/>
            <a:endParaRPr lang="en-US" sz="2800" b="1" dirty="0"/>
          </a:p>
          <a:p>
            <a:pPr eaLnBrk="1" hangingPunct="1"/>
            <a:endParaRPr lang="en-US" sz="2800" b="1" dirty="0" smtClean="0"/>
          </a:p>
          <a:p>
            <a:pPr eaLnBrk="1" hangingPunct="1"/>
            <a:endParaRPr lang="en-US" sz="2800" b="1" dirty="0"/>
          </a:p>
          <a:p>
            <a:pPr eaLnBrk="1" hangingPunct="1"/>
            <a:r>
              <a:rPr lang="en-US" sz="2800" b="1" dirty="0" smtClean="0"/>
              <a:t>Analysis By: Karl Smith</a:t>
            </a:r>
            <a:endParaRPr lang="en-US" sz="2800" b="1"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6" name="Title 4"/>
          <p:cNvSpPr txBox="1">
            <a:spLocks/>
          </p:cNvSpPr>
          <p:nvPr/>
        </p:nvSpPr>
        <p:spPr>
          <a:xfrm>
            <a:off x="457200" y="5107136"/>
            <a:ext cx="8305800" cy="1143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defTabSz="914400"/>
            <a:r>
              <a:rPr lang="en-US" dirty="0" smtClean="0"/>
              <a:t>Technical Summary Due June 9</a:t>
            </a:r>
            <a:endParaRPr lang="en-US" dirty="0"/>
          </a:p>
        </p:txBody>
      </p:sp>
    </p:spTree>
    <p:extLst>
      <p:ext uri="{BB962C8B-B14F-4D97-AF65-F5344CB8AC3E}">
        <p14:creationId xmlns:p14="http://schemas.microsoft.com/office/powerpoint/2010/main" val="612325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57978" y="2207568"/>
            <a:ext cx="4524270" cy="39646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914" name="Title 1"/>
          <p:cNvSpPr>
            <a:spLocks noGrp="1"/>
          </p:cNvSpPr>
          <p:nvPr>
            <p:ph type="title"/>
          </p:nvPr>
        </p:nvSpPr>
        <p:spPr>
          <a:xfrm>
            <a:off x="228600" y="-13112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ANALYSIS – </a:t>
            </a:r>
            <a:r>
              <a:rPr lang="en-US" sz="3100" i="1" dirty="0" smtClean="0">
                <a:solidFill>
                  <a:schemeClr val="tx1"/>
                </a:solidFill>
                <a:latin typeface="Gothic 13 Std" pitchFamily="1" charset="0"/>
                <a:ea typeface="ＭＳ Ｐゴシック" pitchFamily="1" charset="-128"/>
                <a:cs typeface="Gothic 13 Std" pitchFamily="1" charset="0"/>
              </a:rPr>
              <a:t>Turkey</a:t>
            </a:r>
            <a:r>
              <a:rPr lang="en-US" sz="3100" i="1" dirty="0" smtClean="0">
                <a:solidFill>
                  <a:schemeClr val="tx1"/>
                </a:solidFill>
                <a:latin typeface="Gothic 13 Std" pitchFamily="1" charset="0"/>
                <a:ea typeface="ＭＳ Ｐゴシック" pitchFamily="1" charset="-128"/>
                <a:cs typeface="Gothic 13 Std" pitchFamily="1" charset="0"/>
              </a:rPr>
              <a:t>  </a:t>
            </a:r>
            <a:r>
              <a:rPr lang="en-US" sz="3100" i="1" dirty="0" smtClean="0">
                <a:solidFill>
                  <a:schemeClr val="tx1"/>
                </a:solidFill>
                <a:latin typeface="Gothic 13 Std" pitchFamily="1" charset="0"/>
                <a:ea typeface="ＭＳ Ｐゴシック" pitchFamily="1" charset="-128"/>
                <a:cs typeface="Gothic 13 Std" pitchFamily="1" charset="0"/>
              </a:rPr>
              <a:t>Attacking Team Shape</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10</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101784" y="1306513"/>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0" name="TextBox 14"/>
          <p:cNvSpPr txBox="1">
            <a:spLocks noChangeArrowheads="1"/>
          </p:cNvSpPr>
          <p:nvPr/>
        </p:nvSpPr>
        <p:spPr bwMode="auto">
          <a:xfrm>
            <a:off x="4221645" y="1346330"/>
            <a:ext cx="4965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Place </a:t>
            </a:r>
            <a:r>
              <a:rPr lang="en-US" sz="1000" dirty="0">
                <a:solidFill>
                  <a:srgbClr val="C00000"/>
                </a:solidFill>
                <a:sym typeface="Wingdings" pitchFamily="2" charset="2"/>
              </a:rPr>
              <a:t>the </a:t>
            </a:r>
            <a:r>
              <a:rPr lang="en-US" sz="1000" b="1" dirty="0" smtClean="0">
                <a:solidFill>
                  <a:srgbClr val="C00000"/>
                </a:solidFill>
                <a:sym typeface="Wingdings" pitchFamily="2" charset="2"/>
              </a:rPr>
              <a:t>Turkey starting </a:t>
            </a:r>
            <a:r>
              <a:rPr lang="en-US" sz="1000" b="1" dirty="0">
                <a:solidFill>
                  <a:srgbClr val="C00000"/>
                </a:solidFill>
                <a:sym typeface="Wingdings" pitchFamily="2" charset="2"/>
              </a:rPr>
              <a:t>line-up </a:t>
            </a:r>
            <a:r>
              <a:rPr lang="en-US" sz="1000" dirty="0">
                <a:solidFill>
                  <a:srgbClr val="C00000"/>
                </a:solidFill>
                <a:sym typeface="Wingdings" pitchFamily="2" charset="2"/>
              </a:rPr>
              <a:t>into the field diagram.  </a:t>
            </a:r>
            <a:endParaRPr lang="en-US" sz="1000" dirty="0" smtClean="0">
              <a:solidFill>
                <a:srgbClr val="C00000"/>
              </a:solidFill>
              <a:sym typeface="Wingdings" pitchFamily="2" charset="2"/>
            </a:endParaRPr>
          </a:p>
          <a:p>
            <a:pPr eaLnBrk="1" hangingPunct="1"/>
            <a:r>
              <a:rPr lang="en-US" sz="1000" dirty="0">
                <a:solidFill>
                  <a:srgbClr val="C00000"/>
                </a:solidFill>
                <a:sym typeface="Wingdings" pitchFamily="2" charset="2"/>
              </a:rPr>
              <a:t> </a:t>
            </a:r>
            <a:r>
              <a:rPr lang="en-US" sz="1000" dirty="0" smtClean="0">
                <a:solidFill>
                  <a:srgbClr val="C00000"/>
                </a:solidFill>
                <a:sym typeface="Wingdings" pitchFamily="2" charset="2"/>
              </a:rPr>
              <a:t>     </a:t>
            </a:r>
            <a:r>
              <a:rPr lang="en-US" sz="1000" dirty="0" smtClean="0">
                <a:solidFill>
                  <a:srgbClr val="C00000"/>
                </a:solidFill>
                <a:sym typeface="Wingdings"/>
              </a:rPr>
              <a:t></a:t>
            </a:r>
            <a:r>
              <a:rPr lang="en-US" sz="1000" dirty="0" smtClean="0">
                <a:solidFill>
                  <a:srgbClr val="C00000"/>
                </a:solidFill>
                <a:sym typeface="Wingdings" pitchFamily="2" charset="2"/>
              </a:rPr>
              <a:t>Include Jersey # and Names</a:t>
            </a:r>
            <a:r>
              <a:rPr lang="en-US" sz="1000" dirty="0">
                <a:solidFill>
                  <a:srgbClr val="C00000"/>
                </a:solidFill>
                <a:sym typeface="Wingdings" pitchFamily="2" charset="2"/>
              </a:rPr>
              <a:t/>
            </a:r>
            <a:br>
              <a:rPr lang="en-US" sz="1000" dirty="0">
                <a:solidFill>
                  <a:srgbClr val="C00000"/>
                </a:solidFill>
                <a:sym typeface="Wingdings" pitchFamily="2" charset="2"/>
              </a:rPr>
            </a:br>
            <a:r>
              <a:rPr lang="en-US" sz="1000" dirty="0">
                <a:solidFill>
                  <a:srgbClr val="C00000"/>
                </a:solidFill>
                <a:sym typeface="Wingdings" pitchFamily="2" charset="2"/>
              </a:rPr>
              <a:t>      Include </a:t>
            </a:r>
            <a:r>
              <a:rPr lang="en-US" sz="1000" b="1" dirty="0">
                <a:solidFill>
                  <a:srgbClr val="C00000"/>
                </a:solidFill>
                <a:sym typeface="Wingdings" pitchFamily="2" charset="2"/>
              </a:rPr>
              <a:t>tactical arrows </a:t>
            </a:r>
            <a:r>
              <a:rPr lang="en-US" sz="1000" dirty="0">
                <a:solidFill>
                  <a:srgbClr val="C00000"/>
                </a:solidFill>
                <a:sym typeface="Wingdings" pitchFamily="2" charset="2"/>
              </a:rPr>
              <a:t>representing the attacking roles</a:t>
            </a:r>
            <a:r>
              <a:rPr lang="en-US" sz="1000" dirty="0" smtClean="0">
                <a:solidFill>
                  <a:srgbClr val="C00000"/>
                </a:solidFill>
                <a:sym typeface="Wingdings" pitchFamily="2" charset="2"/>
              </a:rPr>
              <a:t>.</a:t>
            </a:r>
          </a:p>
          <a:p>
            <a:pPr eaLnBrk="1" hangingPunct="1"/>
            <a:r>
              <a:rPr lang="en-US" sz="1000" b="1" dirty="0" smtClean="0">
                <a:solidFill>
                  <a:srgbClr val="C00000"/>
                </a:solidFill>
                <a:sym typeface="Wingdings" pitchFamily="2" charset="2"/>
              </a:rPr>
              <a:t>    </a:t>
            </a:r>
            <a:r>
              <a:rPr lang="en-US" sz="1000" dirty="0" smtClean="0">
                <a:solidFill>
                  <a:srgbClr val="C00000"/>
                </a:solidFill>
                <a:sym typeface="Wingdings" pitchFamily="2" charset="2"/>
              </a:rPr>
              <a:t>  </a:t>
            </a:r>
            <a:r>
              <a:rPr lang="en-US" sz="1000" dirty="0" smtClean="0">
                <a:solidFill>
                  <a:srgbClr val="C00000"/>
                </a:solidFill>
                <a:sym typeface="Wingdings"/>
              </a:rPr>
              <a:t>In the space below describe the system of play/variations/substitutions in this </a:t>
            </a:r>
          </a:p>
          <a:p>
            <a:pPr eaLnBrk="1" hangingPunct="1"/>
            <a:r>
              <a:rPr lang="en-US" sz="1000" dirty="0">
                <a:solidFill>
                  <a:srgbClr val="C00000"/>
                </a:solidFill>
                <a:sym typeface="Wingdings"/>
              </a:rPr>
              <a:t> </a:t>
            </a:r>
            <a:r>
              <a:rPr lang="en-US" sz="1000" dirty="0" smtClean="0">
                <a:solidFill>
                  <a:srgbClr val="C00000"/>
                </a:solidFill>
                <a:sym typeface="Wingdings"/>
              </a:rPr>
              <a:t>              match (use the back of the page if needed.</a:t>
            </a:r>
            <a:endParaRPr lang="en-US" sz="1000" b="1" dirty="0">
              <a:solidFill>
                <a:srgbClr val="C00000"/>
              </a:solidFill>
            </a:endParaRPr>
          </a:p>
        </p:txBody>
      </p:sp>
      <p:sp>
        <p:nvSpPr>
          <p:cNvPr id="38922" name="TextBox 4"/>
          <p:cNvSpPr txBox="1">
            <a:spLocks noChangeArrowheads="1"/>
          </p:cNvSpPr>
          <p:nvPr/>
        </p:nvSpPr>
        <p:spPr bwMode="auto">
          <a:xfrm>
            <a:off x="4233862" y="1140828"/>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TEAM SYSTEM</a:t>
            </a:r>
            <a:endParaRPr lang="en-US" sz="1400" b="1" u="sng"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1219202" y="762000"/>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257299" y="838200"/>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1066802" y="56365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04899" y="5712768"/>
            <a:ext cx="342899" cy="230832"/>
          </a:xfrm>
          <a:prstGeom prst="rect">
            <a:avLst/>
          </a:prstGeom>
          <a:noFill/>
        </p:spPr>
        <p:txBody>
          <a:bodyPr wrap="square" rtlCol="0">
            <a:spAutoFit/>
          </a:bodyPr>
          <a:lstStyle/>
          <a:p>
            <a:pPr algn="ctr"/>
            <a:r>
              <a:rPr lang="en-US" sz="900" b="1" dirty="0" smtClean="0">
                <a:solidFill>
                  <a:schemeClr val="bg1"/>
                </a:solidFill>
              </a:rPr>
              <a:t>11</a:t>
            </a:r>
            <a:endParaRPr lang="en-US" sz="900" b="1" dirty="0">
              <a:solidFill>
                <a:schemeClr val="bg1"/>
              </a:solidFill>
            </a:endParaRPr>
          </a:p>
        </p:txBody>
      </p:sp>
      <p:sp>
        <p:nvSpPr>
          <p:cNvPr id="19" name="Isosceles Triangle 18"/>
          <p:cNvSpPr/>
          <p:nvPr/>
        </p:nvSpPr>
        <p:spPr>
          <a:xfrm>
            <a:off x="-1066802" y="50269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104899" y="5103168"/>
            <a:ext cx="342899" cy="230832"/>
          </a:xfrm>
          <a:prstGeom prst="rect">
            <a:avLst/>
          </a:prstGeom>
          <a:noFill/>
        </p:spPr>
        <p:txBody>
          <a:bodyPr wrap="square" rtlCol="0">
            <a:spAutoFit/>
          </a:bodyPr>
          <a:lstStyle/>
          <a:p>
            <a:pPr algn="ctr"/>
            <a:r>
              <a:rPr lang="en-US" sz="900" b="1" dirty="0" smtClean="0">
                <a:solidFill>
                  <a:schemeClr val="bg1"/>
                </a:solidFill>
              </a:rPr>
              <a:t>10</a:t>
            </a:r>
            <a:endParaRPr lang="en-US" sz="900" b="1" dirty="0">
              <a:solidFill>
                <a:schemeClr val="bg1"/>
              </a:solidFill>
            </a:endParaRPr>
          </a:p>
        </p:txBody>
      </p:sp>
      <p:sp>
        <p:nvSpPr>
          <p:cNvPr id="21" name="Isosceles Triangle 20"/>
          <p:cNvSpPr/>
          <p:nvPr/>
        </p:nvSpPr>
        <p:spPr>
          <a:xfrm>
            <a:off x="-1066802" y="46459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104899" y="4722168"/>
            <a:ext cx="342899" cy="230832"/>
          </a:xfrm>
          <a:prstGeom prst="rect">
            <a:avLst/>
          </a:prstGeom>
          <a:noFill/>
        </p:spPr>
        <p:txBody>
          <a:bodyPr wrap="square" rtlCol="0">
            <a:spAutoFit/>
          </a:bodyPr>
          <a:lstStyle/>
          <a:p>
            <a:pPr algn="ctr"/>
            <a:r>
              <a:rPr lang="en-US" sz="900" b="1" dirty="0">
                <a:solidFill>
                  <a:schemeClr val="bg1"/>
                </a:solidFill>
              </a:rPr>
              <a:t>9</a:t>
            </a:r>
          </a:p>
        </p:txBody>
      </p:sp>
      <p:sp>
        <p:nvSpPr>
          <p:cNvPr id="23" name="Isosceles Triangle 22"/>
          <p:cNvSpPr/>
          <p:nvPr/>
        </p:nvSpPr>
        <p:spPr>
          <a:xfrm>
            <a:off x="-1066802" y="41887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104899" y="4264968"/>
            <a:ext cx="342899" cy="230832"/>
          </a:xfrm>
          <a:prstGeom prst="rect">
            <a:avLst/>
          </a:prstGeom>
          <a:noFill/>
        </p:spPr>
        <p:txBody>
          <a:bodyPr wrap="square" rtlCol="0">
            <a:spAutoFit/>
          </a:bodyPr>
          <a:lstStyle/>
          <a:p>
            <a:pPr algn="ctr"/>
            <a:r>
              <a:rPr lang="en-US" sz="900" b="1" dirty="0">
                <a:solidFill>
                  <a:schemeClr val="bg1"/>
                </a:solidFill>
              </a:rPr>
              <a:t>8</a:t>
            </a:r>
          </a:p>
        </p:txBody>
      </p:sp>
      <p:sp>
        <p:nvSpPr>
          <p:cNvPr id="25" name="Isosceles Triangle 24"/>
          <p:cNvSpPr/>
          <p:nvPr/>
        </p:nvSpPr>
        <p:spPr>
          <a:xfrm>
            <a:off x="-1066802" y="37315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1104899" y="3807768"/>
            <a:ext cx="342899" cy="230832"/>
          </a:xfrm>
          <a:prstGeom prst="rect">
            <a:avLst/>
          </a:prstGeom>
          <a:noFill/>
        </p:spPr>
        <p:txBody>
          <a:bodyPr wrap="square" rtlCol="0">
            <a:spAutoFit/>
          </a:bodyPr>
          <a:lstStyle/>
          <a:p>
            <a:pPr algn="ctr"/>
            <a:r>
              <a:rPr lang="en-US" sz="900" b="1" dirty="0">
                <a:solidFill>
                  <a:schemeClr val="bg1"/>
                </a:solidFill>
              </a:rPr>
              <a:t>7</a:t>
            </a:r>
          </a:p>
        </p:txBody>
      </p:sp>
      <p:sp>
        <p:nvSpPr>
          <p:cNvPr id="27" name="Isosceles Triangle 26"/>
          <p:cNvSpPr/>
          <p:nvPr/>
        </p:nvSpPr>
        <p:spPr>
          <a:xfrm>
            <a:off x="-1066802" y="3274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104899" y="3350568"/>
            <a:ext cx="342899" cy="230832"/>
          </a:xfrm>
          <a:prstGeom prst="rect">
            <a:avLst/>
          </a:prstGeom>
          <a:noFill/>
        </p:spPr>
        <p:txBody>
          <a:bodyPr wrap="square" rtlCol="0">
            <a:spAutoFit/>
          </a:bodyPr>
          <a:lstStyle/>
          <a:p>
            <a:pPr algn="ctr"/>
            <a:r>
              <a:rPr lang="en-US" sz="900" b="1" dirty="0">
                <a:solidFill>
                  <a:schemeClr val="bg1"/>
                </a:solidFill>
              </a:rPr>
              <a:t>6</a:t>
            </a:r>
          </a:p>
        </p:txBody>
      </p:sp>
      <p:sp>
        <p:nvSpPr>
          <p:cNvPr id="29" name="Isosceles Triangle 28"/>
          <p:cNvSpPr/>
          <p:nvPr/>
        </p:nvSpPr>
        <p:spPr>
          <a:xfrm>
            <a:off x="-1066802" y="26647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104899" y="2740968"/>
            <a:ext cx="342899" cy="230832"/>
          </a:xfrm>
          <a:prstGeom prst="rect">
            <a:avLst/>
          </a:prstGeom>
          <a:noFill/>
        </p:spPr>
        <p:txBody>
          <a:bodyPr wrap="square" rtlCol="0">
            <a:spAutoFit/>
          </a:bodyPr>
          <a:lstStyle/>
          <a:p>
            <a:pPr algn="ctr"/>
            <a:r>
              <a:rPr lang="en-US" sz="900" b="1" dirty="0">
                <a:solidFill>
                  <a:schemeClr val="bg1"/>
                </a:solidFill>
              </a:rPr>
              <a:t>5</a:t>
            </a:r>
          </a:p>
        </p:txBody>
      </p:sp>
      <p:sp>
        <p:nvSpPr>
          <p:cNvPr id="31" name="Isosceles Triangle 30"/>
          <p:cNvSpPr/>
          <p:nvPr/>
        </p:nvSpPr>
        <p:spPr>
          <a:xfrm>
            <a:off x="-1066802" y="2131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1104899" y="2207568"/>
            <a:ext cx="342899" cy="230832"/>
          </a:xfrm>
          <a:prstGeom prst="rect">
            <a:avLst/>
          </a:prstGeom>
          <a:noFill/>
        </p:spPr>
        <p:txBody>
          <a:bodyPr wrap="square" rtlCol="0">
            <a:spAutoFit/>
          </a:bodyPr>
          <a:lstStyle/>
          <a:p>
            <a:pPr algn="ctr"/>
            <a:r>
              <a:rPr lang="en-US" sz="900" b="1" dirty="0">
                <a:solidFill>
                  <a:schemeClr val="bg1"/>
                </a:solidFill>
              </a:rPr>
              <a:t>4</a:t>
            </a:r>
          </a:p>
        </p:txBody>
      </p:sp>
      <p:sp>
        <p:nvSpPr>
          <p:cNvPr id="33" name="Isosceles Triangle 32"/>
          <p:cNvSpPr/>
          <p:nvPr/>
        </p:nvSpPr>
        <p:spPr>
          <a:xfrm>
            <a:off x="-1066802" y="1750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1104899" y="1826568"/>
            <a:ext cx="342899" cy="230832"/>
          </a:xfrm>
          <a:prstGeom prst="rect">
            <a:avLst/>
          </a:prstGeom>
          <a:noFill/>
        </p:spPr>
        <p:txBody>
          <a:bodyPr wrap="square" rtlCol="0">
            <a:spAutoFit/>
          </a:bodyPr>
          <a:lstStyle/>
          <a:p>
            <a:pPr algn="ctr"/>
            <a:r>
              <a:rPr lang="en-US" sz="900" b="1" dirty="0">
                <a:solidFill>
                  <a:schemeClr val="bg1"/>
                </a:solidFill>
              </a:rPr>
              <a:t>3</a:t>
            </a:r>
          </a:p>
        </p:txBody>
      </p:sp>
      <p:sp>
        <p:nvSpPr>
          <p:cNvPr id="35" name="Isosceles Triangle 34"/>
          <p:cNvSpPr/>
          <p:nvPr/>
        </p:nvSpPr>
        <p:spPr>
          <a:xfrm>
            <a:off x="-1066802" y="13716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1096715" y="1394192"/>
            <a:ext cx="342899" cy="230832"/>
          </a:xfrm>
          <a:prstGeom prst="rect">
            <a:avLst/>
          </a:prstGeom>
          <a:noFill/>
        </p:spPr>
        <p:txBody>
          <a:bodyPr wrap="square" rtlCol="0">
            <a:spAutoFit/>
          </a:bodyPr>
          <a:lstStyle/>
          <a:p>
            <a:pPr algn="ctr"/>
            <a:r>
              <a:rPr lang="en-US" sz="900" b="1" dirty="0">
                <a:solidFill>
                  <a:schemeClr val="bg1"/>
                </a:solidFill>
              </a:rPr>
              <a:t>2</a:t>
            </a:r>
          </a:p>
        </p:txBody>
      </p:sp>
      <p:sp>
        <p:nvSpPr>
          <p:cNvPr id="3" name="TextBox 2"/>
          <p:cNvSpPr txBox="1"/>
          <p:nvPr/>
        </p:nvSpPr>
        <p:spPr>
          <a:xfrm>
            <a:off x="4537910" y="2176790"/>
            <a:ext cx="2321469"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Turkey U17MNT - System of Play:</a:t>
            </a:r>
            <a:endParaRPr lang="en-US" sz="1100" dirty="0">
              <a:latin typeface="Arial" panose="020B0604020202020204" pitchFamily="34" charset="0"/>
              <a:cs typeface="Arial" panose="020B0604020202020204" pitchFamily="34" charset="0"/>
            </a:endParaRPr>
          </a:p>
        </p:txBody>
      </p:sp>
      <p:pic>
        <p:nvPicPr>
          <p:cNvPr id="13317" name="Picture 5"/>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43594" y="1446833"/>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525" y="2775051"/>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25" y="2456553"/>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2" y="2442089"/>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2572" y="2689094"/>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0101" y="3176156"/>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6530" y="3213203"/>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342" y="363727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1724" y="3553556"/>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628" y="4101991"/>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7"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6530" y="4380384"/>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58439" y="1696070"/>
            <a:ext cx="1447800" cy="230832"/>
          </a:xfrm>
          <a:prstGeom prst="rect">
            <a:avLst/>
          </a:prstGeom>
          <a:noFill/>
        </p:spPr>
        <p:txBody>
          <a:bodyPr wrap="square" rtlCol="0">
            <a:spAutoFit/>
          </a:bodyPr>
          <a:lstStyle/>
          <a:p>
            <a:r>
              <a:rPr lang="en-US" sz="900" dirty="0" err="1" smtClean="0"/>
              <a:t>Asci</a:t>
            </a:r>
            <a:endParaRPr lang="en-US" sz="900" dirty="0"/>
          </a:p>
        </p:txBody>
      </p:sp>
      <p:sp>
        <p:nvSpPr>
          <p:cNvPr id="6" name="TextBox 5"/>
          <p:cNvSpPr txBox="1"/>
          <p:nvPr/>
        </p:nvSpPr>
        <p:spPr>
          <a:xfrm>
            <a:off x="3376316" y="2419613"/>
            <a:ext cx="723900" cy="230832"/>
          </a:xfrm>
          <a:prstGeom prst="rect">
            <a:avLst/>
          </a:prstGeom>
          <a:noFill/>
        </p:spPr>
        <p:txBody>
          <a:bodyPr wrap="square" rtlCol="0">
            <a:spAutoFit/>
          </a:bodyPr>
          <a:lstStyle/>
          <a:p>
            <a:r>
              <a:rPr lang="en-US" sz="900" dirty="0" err="1" smtClean="0"/>
              <a:t>Ozdemir</a:t>
            </a:r>
            <a:endParaRPr lang="en-US" sz="900" dirty="0"/>
          </a:p>
        </p:txBody>
      </p:sp>
      <p:sp>
        <p:nvSpPr>
          <p:cNvPr id="7" name="TextBox 6"/>
          <p:cNvSpPr txBox="1"/>
          <p:nvPr/>
        </p:nvSpPr>
        <p:spPr>
          <a:xfrm>
            <a:off x="2198151" y="2198365"/>
            <a:ext cx="723900" cy="230832"/>
          </a:xfrm>
          <a:prstGeom prst="rect">
            <a:avLst/>
          </a:prstGeom>
          <a:noFill/>
        </p:spPr>
        <p:txBody>
          <a:bodyPr wrap="square" rtlCol="0">
            <a:spAutoFit/>
          </a:bodyPr>
          <a:lstStyle/>
          <a:p>
            <a:r>
              <a:rPr lang="en-US" sz="900" dirty="0" err="1" smtClean="0"/>
              <a:t>Kayasoy</a:t>
            </a:r>
            <a:endParaRPr lang="en-US" sz="900" dirty="0"/>
          </a:p>
        </p:txBody>
      </p:sp>
      <p:sp>
        <p:nvSpPr>
          <p:cNvPr id="8" name="TextBox 7"/>
          <p:cNvSpPr txBox="1"/>
          <p:nvPr/>
        </p:nvSpPr>
        <p:spPr>
          <a:xfrm>
            <a:off x="1316423" y="2216769"/>
            <a:ext cx="727171" cy="230832"/>
          </a:xfrm>
          <a:prstGeom prst="rect">
            <a:avLst/>
          </a:prstGeom>
          <a:noFill/>
        </p:spPr>
        <p:txBody>
          <a:bodyPr wrap="square" rtlCol="0">
            <a:spAutoFit/>
          </a:bodyPr>
          <a:lstStyle/>
          <a:p>
            <a:r>
              <a:rPr lang="en-US" sz="900" dirty="0" err="1" smtClean="0"/>
              <a:t>Arslan</a:t>
            </a:r>
            <a:endParaRPr lang="en-US" sz="900" dirty="0"/>
          </a:p>
        </p:txBody>
      </p:sp>
      <p:sp>
        <p:nvSpPr>
          <p:cNvPr id="9" name="TextBox 8"/>
          <p:cNvSpPr txBox="1"/>
          <p:nvPr/>
        </p:nvSpPr>
        <p:spPr>
          <a:xfrm>
            <a:off x="274582" y="2445061"/>
            <a:ext cx="839787" cy="230832"/>
          </a:xfrm>
          <a:prstGeom prst="rect">
            <a:avLst/>
          </a:prstGeom>
          <a:noFill/>
        </p:spPr>
        <p:txBody>
          <a:bodyPr wrap="square" rtlCol="0">
            <a:spAutoFit/>
          </a:bodyPr>
          <a:lstStyle/>
          <a:p>
            <a:r>
              <a:rPr lang="en-US" sz="900" dirty="0" err="1" smtClean="0"/>
              <a:t>Oner</a:t>
            </a:r>
            <a:endParaRPr lang="en-US" sz="900" dirty="0"/>
          </a:p>
        </p:txBody>
      </p:sp>
      <p:sp>
        <p:nvSpPr>
          <p:cNvPr id="10" name="TextBox 9"/>
          <p:cNvSpPr txBox="1"/>
          <p:nvPr/>
        </p:nvSpPr>
        <p:spPr>
          <a:xfrm>
            <a:off x="3468097" y="3288498"/>
            <a:ext cx="839787" cy="230832"/>
          </a:xfrm>
          <a:prstGeom prst="rect">
            <a:avLst/>
          </a:prstGeom>
          <a:noFill/>
        </p:spPr>
        <p:txBody>
          <a:bodyPr wrap="square" rtlCol="0">
            <a:spAutoFit/>
          </a:bodyPr>
          <a:lstStyle/>
          <a:p>
            <a:r>
              <a:rPr lang="en-US" sz="900" dirty="0" err="1" smtClean="0"/>
              <a:t>Odemis</a:t>
            </a:r>
            <a:endParaRPr lang="en-US" sz="900" dirty="0"/>
          </a:p>
        </p:txBody>
      </p:sp>
      <p:sp>
        <p:nvSpPr>
          <p:cNvPr id="11" name="TextBox 10"/>
          <p:cNvSpPr txBox="1"/>
          <p:nvPr/>
        </p:nvSpPr>
        <p:spPr>
          <a:xfrm>
            <a:off x="2339439" y="3893751"/>
            <a:ext cx="1066800" cy="230832"/>
          </a:xfrm>
          <a:prstGeom prst="rect">
            <a:avLst/>
          </a:prstGeom>
          <a:noFill/>
        </p:spPr>
        <p:txBody>
          <a:bodyPr wrap="square" rtlCol="0">
            <a:spAutoFit/>
          </a:bodyPr>
          <a:lstStyle/>
          <a:p>
            <a:r>
              <a:rPr lang="en-US" sz="900" dirty="0" err="1" smtClean="0"/>
              <a:t>Cankaya</a:t>
            </a:r>
            <a:endParaRPr lang="en-US" sz="900" dirty="0"/>
          </a:p>
        </p:txBody>
      </p:sp>
      <p:sp>
        <p:nvSpPr>
          <p:cNvPr id="13" name="TextBox 12"/>
          <p:cNvSpPr txBox="1"/>
          <p:nvPr/>
        </p:nvSpPr>
        <p:spPr>
          <a:xfrm>
            <a:off x="1201181" y="2928120"/>
            <a:ext cx="684213" cy="230832"/>
          </a:xfrm>
          <a:prstGeom prst="rect">
            <a:avLst/>
          </a:prstGeom>
          <a:noFill/>
        </p:spPr>
        <p:txBody>
          <a:bodyPr wrap="square" rtlCol="0">
            <a:spAutoFit/>
          </a:bodyPr>
          <a:lstStyle/>
          <a:p>
            <a:r>
              <a:rPr lang="en-US" sz="900" dirty="0" err="1" smtClean="0"/>
              <a:t>Turkkalesi</a:t>
            </a:r>
            <a:endParaRPr lang="en-US" sz="900" dirty="0"/>
          </a:p>
        </p:txBody>
      </p:sp>
      <p:sp>
        <p:nvSpPr>
          <p:cNvPr id="17" name="TextBox 16"/>
          <p:cNvSpPr txBox="1"/>
          <p:nvPr/>
        </p:nvSpPr>
        <p:spPr>
          <a:xfrm>
            <a:off x="274582" y="3373033"/>
            <a:ext cx="914400" cy="230832"/>
          </a:xfrm>
          <a:prstGeom prst="rect">
            <a:avLst/>
          </a:prstGeom>
          <a:noFill/>
        </p:spPr>
        <p:txBody>
          <a:bodyPr wrap="square" rtlCol="0">
            <a:spAutoFit/>
          </a:bodyPr>
          <a:lstStyle/>
          <a:p>
            <a:r>
              <a:rPr lang="en-US" sz="900" dirty="0" err="1" smtClean="0"/>
              <a:t>Karabulut</a:t>
            </a:r>
            <a:endParaRPr lang="en-US" sz="900" dirty="0"/>
          </a:p>
        </p:txBody>
      </p:sp>
      <p:sp>
        <p:nvSpPr>
          <p:cNvPr id="37" name="TextBox 36"/>
          <p:cNvSpPr txBox="1"/>
          <p:nvPr/>
        </p:nvSpPr>
        <p:spPr>
          <a:xfrm>
            <a:off x="1249492" y="4124583"/>
            <a:ext cx="762000" cy="230832"/>
          </a:xfrm>
          <a:prstGeom prst="rect">
            <a:avLst/>
          </a:prstGeom>
          <a:noFill/>
        </p:spPr>
        <p:txBody>
          <a:bodyPr wrap="square" rtlCol="0">
            <a:spAutoFit/>
          </a:bodyPr>
          <a:lstStyle/>
          <a:p>
            <a:r>
              <a:rPr lang="en-US" sz="900" dirty="0" err="1" smtClean="0"/>
              <a:t>Karabacak</a:t>
            </a:r>
            <a:endParaRPr lang="en-US" sz="900" dirty="0"/>
          </a:p>
        </p:txBody>
      </p:sp>
      <p:sp>
        <p:nvSpPr>
          <p:cNvPr id="57" name="TextBox 56"/>
          <p:cNvSpPr txBox="1"/>
          <p:nvPr/>
        </p:nvSpPr>
        <p:spPr>
          <a:xfrm>
            <a:off x="2372277" y="2908872"/>
            <a:ext cx="684213" cy="230832"/>
          </a:xfrm>
          <a:prstGeom prst="rect">
            <a:avLst/>
          </a:prstGeom>
          <a:noFill/>
        </p:spPr>
        <p:txBody>
          <a:bodyPr wrap="square" rtlCol="0">
            <a:spAutoFit/>
          </a:bodyPr>
          <a:lstStyle/>
          <a:p>
            <a:r>
              <a:rPr lang="en-US" sz="900" dirty="0" err="1" smtClean="0"/>
              <a:t>Demirbag</a:t>
            </a:r>
            <a:endParaRPr lang="en-US" sz="900" dirty="0"/>
          </a:p>
        </p:txBody>
      </p:sp>
      <p:sp>
        <p:nvSpPr>
          <p:cNvPr id="38" name="TextBox 37"/>
          <p:cNvSpPr txBox="1"/>
          <p:nvPr/>
        </p:nvSpPr>
        <p:spPr>
          <a:xfrm>
            <a:off x="1337882" y="4389586"/>
            <a:ext cx="481769" cy="230832"/>
          </a:xfrm>
          <a:prstGeom prst="rect">
            <a:avLst/>
          </a:prstGeom>
          <a:noFill/>
        </p:spPr>
        <p:txBody>
          <a:bodyPr wrap="square" rtlCol="0">
            <a:spAutoFit/>
          </a:bodyPr>
          <a:lstStyle/>
          <a:p>
            <a:pPr algn="ctr"/>
            <a:r>
              <a:rPr lang="en-US" sz="900" dirty="0" smtClean="0"/>
              <a:t>18</a:t>
            </a:r>
            <a:endParaRPr lang="en-US" sz="900" dirty="0"/>
          </a:p>
        </p:txBody>
      </p:sp>
      <p:sp>
        <p:nvSpPr>
          <p:cNvPr id="39" name="TextBox 38"/>
          <p:cNvSpPr txBox="1"/>
          <p:nvPr/>
        </p:nvSpPr>
        <p:spPr>
          <a:xfrm>
            <a:off x="2527299" y="4101991"/>
            <a:ext cx="394752" cy="230832"/>
          </a:xfrm>
          <a:prstGeom prst="rect">
            <a:avLst/>
          </a:prstGeom>
          <a:noFill/>
        </p:spPr>
        <p:txBody>
          <a:bodyPr wrap="square" rtlCol="0">
            <a:spAutoFit/>
          </a:bodyPr>
          <a:lstStyle/>
          <a:p>
            <a:r>
              <a:rPr lang="en-US" sz="900" dirty="0" smtClean="0"/>
              <a:t>15</a:t>
            </a:r>
            <a:endParaRPr lang="en-US" sz="900" dirty="0"/>
          </a:p>
        </p:txBody>
      </p:sp>
      <p:sp>
        <p:nvSpPr>
          <p:cNvPr id="40" name="TextBox 39"/>
          <p:cNvSpPr txBox="1"/>
          <p:nvPr/>
        </p:nvSpPr>
        <p:spPr>
          <a:xfrm>
            <a:off x="3616325" y="3562758"/>
            <a:ext cx="524466" cy="230832"/>
          </a:xfrm>
          <a:prstGeom prst="rect">
            <a:avLst/>
          </a:prstGeom>
          <a:noFill/>
        </p:spPr>
        <p:txBody>
          <a:bodyPr wrap="square" rtlCol="0">
            <a:spAutoFit/>
          </a:bodyPr>
          <a:lstStyle/>
          <a:p>
            <a:r>
              <a:rPr lang="en-US" sz="900" dirty="0" smtClean="0"/>
              <a:t>11</a:t>
            </a:r>
            <a:endParaRPr lang="en-US" sz="900" dirty="0"/>
          </a:p>
        </p:txBody>
      </p:sp>
      <p:sp>
        <p:nvSpPr>
          <p:cNvPr id="41" name="TextBox 40"/>
          <p:cNvSpPr txBox="1"/>
          <p:nvPr/>
        </p:nvSpPr>
        <p:spPr>
          <a:xfrm>
            <a:off x="2527299" y="3185358"/>
            <a:ext cx="394752" cy="230832"/>
          </a:xfrm>
          <a:prstGeom prst="rect">
            <a:avLst/>
          </a:prstGeom>
          <a:noFill/>
        </p:spPr>
        <p:txBody>
          <a:bodyPr wrap="square" rtlCol="0">
            <a:spAutoFit/>
          </a:bodyPr>
          <a:lstStyle/>
          <a:p>
            <a:r>
              <a:rPr lang="en-US" sz="900" dirty="0" smtClean="0"/>
              <a:t>10</a:t>
            </a:r>
            <a:endParaRPr lang="en-US" sz="900" dirty="0"/>
          </a:p>
        </p:txBody>
      </p:sp>
      <p:sp>
        <p:nvSpPr>
          <p:cNvPr id="42" name="TextBox 41"/>
          <p:cNvSpPr txBox="1"/>
          <p:nvPr/>
        </p:nvSpPr>
        <p:spPr>
          <a:xfrm>
            <a:off x="1456530" y="3222405"/>
            <a:ext cx="554814" cy="230832"/>
          </a:xfrm>
          <a:prstGeom prst="rect">
            <a:avLst/>
          </a:prstGeom>
          <a:noFill/>
        </p:spPr>
        <p:txBody>
          <a:bodyPr wrap="square" rtlCol="0">
            <a:spAutoFit/>
          </a:bodyPr>
          <a:lstStyle/>
          <a:p>
            <a:r>
              <a:rPr lang="en-US" sz="900" dirty="0" smtClean="0"/>
              <a:t>2</a:t>
            </a:r>
            <a:endParaRPr lang="en-US" sz="900" dirty="0"/>
          </a:p>
        </p:txBody>
      </p:sp>
      <p:sp>
        <p:nvSpPr>
          <p:cNvPr id="43" name="TextBox 42"/>
          <p:cNvSpPr txBox="1"/>
          <p:nvPr/>
        </p:nvSpPr>
        <p:spPr>
          <a:xfrm>
            <a:off x="344525" y="3625418"/>
            <a:ext cx="493675" cy="230832"/>
          </a:xfrm>
          <a:prstGeom prst="rect">
            <a:avLst/>
          </a:prstGeom>
          <a:noFill/>
        </p:spPr>
        <p:txBody>
          <a:bodyPr wrap="square" rtlCol="0">
            <a:spAutoFit/>
          </a:bodyPr>
          <a:lstStyle/>
          <a:p>
            <a:pPr algn="ctr"/>
            <a:r>
              <a:rPr lang="en-US" sz="900" dirty="0" smtClean="0"/>
              <a:t>7</a:t>
            </a:r>
            <a:endParaRPr lang="en-US" sz="900" dirty="0"/>
          </a:p>
        </p:txBody>
      </p:sp>
      <p:sp>
        <p:nvSpPr>
          <p:cNvPr id="44" name="TextBox 43"/>
          <p:cNvSpPr txBox="1"/>
          <p:nvPr/>
        </p:nvSpPr>
        <p:spPr>
          <a:xfrm>
            <a:off x="249395" y="2802776"/>
            <a:ext cx="419893" cy="230832"/>
          </a:xfrm>
          <a:prstGeom prst="rect">
            <a:avLst/>
          </a:prstGeom>
          <a:noFill/>
        </p:spPr>
        <p:txBody>
          <a:bodyPr wrap="square" rtlCol="0">
            <a:spAutoFit/>
          </a:bodyPr>
          <a:lstStyle/>
          <a:p>
            <a:pPr algn="ctr"/>
            <a:r>
              <a:rPr lang="en-US" sz="900" dirty="0" smtClean="0"/>
              <a:t>13</a:t>
            </a:r>
            <a:endParaRPr lang="en-US" sz="900" dirty="0"/>
          </a:p>
        </p:txBody>
      </p:sp>
      <p:sp>
        <p:nvSpPr>
          <p:cNvPr id="45" name="TextBox 44"/>
          <p:cNvSpPr txBox="1"/>
          <p:nvPr/>
        </p:nvSpPr>
        <p:spPr>
          <a:xfrm>
            <a:off x="1407215" y="2476247"/>
            <a:ext cx="481769" cy="230832"/>
          </a:xfrm>
          <a:prstGeom prst="rect">
            <a:avLst/>
          </a:prstGeom>
          <a:noFill/>
        </p:spPr>
        <p:txBody>
          <a:bodyPr wrap="square" rtlCol="0">
            <a:spAutoFit/>
          </a:bodyPr>
          <a:lstStyle/>
          <a:p>
            <a:r>
              <a:rPr lang="en-US" sz="900" dirty="0" smtClean="0"/>
              <a:t>14</a:t>
            </a:r>
            <a:endParaRPr lang="en-US" sz="900" dirty="0"/>
          </a:p>
        </p:txBody>
      </p:sp>
      <p:sp>
        <p:nvSpPr>
          <p:cNvPr id="46" name="TextBox 45"/>
          <p:cNvSpPr txBox="1"/>
          <p:nvPr/>
        </p:nvSpPr>
        <p:spPr>
          <a:xfrm>
            <a:off x="2385990" y="2445061"/>
            <a:ext cx="433664" cy="230832"/>
          </a:xfrm>
          <a:prstGeom prst="rect">
            <a:avLst/>
          </a:prstGeom>
          <a:noFill/>
        </p:spPr>
        <p:txBody>
          <a:bodyPr wrap="square" rtlCol="0">
            <a:spAutoFit/>
          </a:bodyPr>
          <a:lstStyle/>
          <a:p>
            <a:r>
              <a:rPr lang="en-US" sz="900" dirty="0" smtClean="0"/>
              <a:t>4</a:t>
            </a:r>
            <a:endParaRPr lang="en-US" sz="900" dirty="0"/>
          </a:p>
        </p:txBody>
      </p:sp>
      <p:sp>
        <p:nvSpPr>
          <p:cNvPr id="47" name="TextBox 46"/>
          <p:cNvSpPr txBox="1"/>
          <p:nvPr/>
        </p:nvSpPr>
        <p:spPr>
          <a:xfrm>
            <a:off x="3733923" y="2727996"/>
            <a:ext cx="481751" cy="230832"/>
          </a:xfrm>
          <a:prstGeom prst="rect">
            <a:avLst/>
          </a:prstGeom>
          <a:noFill/>
        </p:spPr>
        <p:txBody>
          <a:bodyPr wrap="square" rtlCol="0">
            <a:spAutoFit/>
          </a:bodyPr>
          <a:lstStyle/>
          <a:p>
            <a:r>
              <a:rPr lang="en-US" sz="900" dirty="0" smtClean="0"/>
              <a:t>8</a:t>
            </a:r>
            <a:endParaRPr lang="en-US" sz="900" dirty="0"/>
          </a:p>
        </p:txBody>
      </p:sp>
      <p:sp>
        <p:nvSpPr>
          <p:cNvPr id="48" name="TextBox 47"/>
          <p:cNvSpPr txBox="1"/>
          <p:nvPr/>
        </p:nvSpPr>
        <p:spPr>
          <a:xfrm>
            <a:off x="1880737" y="1465238"/>
            <a:ext cx="570189" cy="230832"/>
          </a:xfrm>
          <a:prstGeom prst="rect">
            <a:avLst/>
          </a:prstGeom>
          <a:noFill/>
        </p:spPr>
        <p:txBody>
          <a:bodyPr wrap="square" rtlCol="0">
            <a:spAutoFit/>
          </a:bodyPr>
          <a:lstStyle/>
          <a:p>
            <a:pPr algn="ctr"/>
            <a:r>
              <a:rPr lang="en-US" sz="900" dirty="0" smtClean="0"/>
              <a:t>12</a:t>
            </a:r>
            <a:endParaRPr lang="en-US" sz="900" dirty="0"/>
          </a:p>
        </p:txBody>
      </p:sp>
      <p:cxnSp>
        <p:nvCxnSpPr>
          <p:cNvPr id="50" name="Straight Arrow Connector 49"/>
          <p:cNvCxnSpPr/>
          <p:nvPr/>
        </p:nvCxnSpPr>
        <p:spPr>
          <a:xfrm flipH="1">
            <a:off x="879817" y="4537385"/>
            <a:ext cx="618330" cy="11315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8" idx="2"/>
          </p:cNvCxnSpPr>
          <p:nvPr/>
        </p:nvCxnSpPr>
        <p:spPr>
          <a:xfrm>
            <a:off x="1578767" y="4620418"/>
            <a:ext cx="464827" cy="10923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630492" y="4537385"/>
            <a:ext cx="1889330" cy="11428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773103" y="4217407"/>
            <a:ext cx="633136" cy="92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661011" y="4332823"/>
            <a:ext cx="48428" cy="69414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9" idx="1"/>
          </p:cNvCxnSpPr>
          <p:nvPr/>
        </p:nvCxnSpPr>
        <p:spPr>
          <a:xfrm flipH="1" flipV="1">
            <a:off x="2043594" y="4189884"/>
            <a:ext cx="483705" cy="275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flipV="1">
            <a:off x="2043594" y="3337821"/>
            <a:ext cx="559228" cy="7867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13" name="Straight Arrow Connector 13312"/>
          <p:cNvCxnSpPr/>
          <p:nvPr/>
        </p:nvCxnSpPr>
        <p:spPr>
          <a:xfrm>
            <a:off x="703817" y="3761896"/>
            <a:ext cx="41055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29" name="Straight Arrow Connector 13328"/>
          <p:cNvCxnSpPr>
            <a:stCxn id="13324" idx="2"/>
          </p:cNvCxnSpPr>
          <p:nvPr/>
        </p:nvCxnSpPr>
        <p:spPr>
          <a:xfrm flipH="1">
            <a:off x="581579" y="3886515"/>
            <a:ext cx="1" cy="17500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31" name="Straight Arrow Connector 13330"/>
          <p:cNvCxnSpPr>
            <a:stCxn id="43" idx="0"/>
          </p:cNvCxnSpPr>
          <p:nvPr/>
        </p:nvCxnSpPr>
        <p:spPr>
          <a:xfrm flipH="1" flipV="1">
            <a:off x="581580" y="3176156"/>
            <a:ext cx="9783" cy="4492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33" name="Straight Arrow Connector 13332"/>
          <p:cNvCxnSpPr/>
          <p:nvPr/>
        </p:nvCxnSpPr>
        <p:spPr>
          <a:xfrm flipH="1">
            <a:off x="344524" y="2958828"/>
            <a:ext cx="69943" cy="19287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35" name="Straight Arrow Connector 13334"/>
          <p:cNvCxnSpPr>
            <a:stCxn id="13318" idx="0"/>
          </p:cNvCxnSpPr>
          <p:nvPr/>
        </p:nvCxnSpPr>
        <p:spPr>
          <a:xfrm flipV="1">
            <a:off x="466763" y="2560477"/>
            <a:ext cx="265019" cy="21457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38" name="Straight Arrow Connector 13337"/>
          <p:cNvCxnSpPr/>
          <p:nvPr/>
        </p:nvCxnSpPr>
        <p:spPr>
          <a:xfrm flipV="1">
            <a:off x="1648100" y="2856384"/>
            <a:ext cx="224502" cy="41962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40" name="Straight Arrow Connector 13339"/>
          <p:cNvCxnSpPr/>
          <p:nvPr/>
        </p:nvCxnSpPr>
        <p:spPr>
          <a:xfrm flipH="1">
            <a:off x="1114369" y="3373033"/>
            <a:ext cx="34216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42" name="Straight Arrow Connector 13341"/>
          <p:cNvCxnSpPr/>
          <p:nvPr/>
        </p:nvCxnSpPr>
        <p:spPr>
          <a:xfrm flipH="1">
            <a:off x="909093" y="2560477"/>
            <a:ext cx="494532" cy="1154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44" name="Straight Arrow Connector 13343"/>
          <p:cNvCxnSpPr/>
          <p:nvPr/>
        </p:nvCxnSpPr>
        <p:spPr>
          <a:xfrm flipV="1">
            <a:off x="1642396" y="2476247"/>
            <a:ext cx="395494" cy="526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49" name="Straight Arrow Connector 13348"/>
          <p:cNvCxnSpPr/>
          <p:nvPr/>
        </p:nvCxnSpPr>
        <p:spPr>
          <a:xfrm>
            <a:off x="2629414" y="2535029"/>
            <a:ext cx="486849" cy="751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52" name="Straight Arrow Connector 13351"/>
          <p:cNvCxnSpPr/>
          <p:nvPr/>
        </p:nvCxnSpPr>
        <p:spPr>
          <a:xfrm flipH="1" flipV="1">
            <a:off x="2165831" y="2486738"/>
            <a:ext cx="220159" cy="316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57" name="Straight Arrow Connector 13356"/>
          <p:cNvCxnSpPr>
            <a:stCxn id="13325" idx="2"/>
          </p:cNvCxnSpPr>
          <p:nvPr/>
        </p:nvCxnSpPr>
        <p:spPr>
          <a:xfrm flipH="1">
            <a:off x="3712571" y="3802793"/>
            <a:ext cx="51391" cy="17598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59" name="Straight Arrow Connector 13358"/>
          <p:cNvCxnSpPr/>
          <p:nvPr/>
        </p:nvCxnSpPr>
        <p:spPr>
          <a:xfrm>
            <a:off x="3837132" y="2893970"/>
            <a:ext cx="151829" cy="13326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67" name="Straight Arrow Connector 13366"/>
          <p:cNvCxnSpPr>
            <a:stCxn id="13321" idx="1"/>
          </p:cNvCxnSpPr>
          <p:nvPr/>
        </p:nvCxnSpPr>
        <p:spPr>
          <a:xfrm flipH="1" flipV="1">
            <a:off x="3200400" y="2650445"/>
            <a:ext cx="512172" cy="1632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69" name="Straight Arrow Connector 13368"/>
          <p:cNvCxnSpPr/>
          <p:nvPr/>
        </p:nvCxnSpPr>
        <p:spPr>
          <a:xfrm flipV="1">
            <a:off x="2685225" y="2791480"/>
            <a:ext cx="0" cy="3674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71" name="Straight Arrow Connector 13370"/>
          <p:cNvCxnSpPr/>
          <p:nvPr/>
        </p:nvCxnSpPr>
        <p:spPr>
          <a:xfrm flipV="1">
            <a:off x="2804576" y="3288498"/>
            <a:ext cx="571740" cy="122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73" name="Straight Arrow Connector 13372"/>
          <p:cNvCxnSpPr>
            <a:stCxn id="41" idx="1"/>
          </p:cNvCxnSpPr>
          <p:nvPr/>
        </p:nvCxnSpPr>
        <p:spPr>
          <a:xfrm flipH="1" flipV="1">
            <a:off x="2165831" y="3294636"/>
            <a:ext cx="361468" cy="61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375" name="Straight Arrow Connector 13374"/>
          <p:cNvCxnSpPr/>
          <p:nvPr/>
        </p:nvCxnSpPr>
        <p:spPr>
          <a:xfrm>
            <a:off x="2709439" y="3425393"/>
            <a:ext cx="0" cy="4308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12" name="TextBox 38911"/>
          <p:cNvSpPr txBox="1"/>
          <p:nvPr/>
        </p:nvSpPr>
        <p:spPr>
          <a:xfrm>
            <a:off x="4537910" y="2535029"/>
            <a:ext cx="4444338" cy="3508653"/>
          </a:xfrm>
          <a:prstGeom prst="rect">
            <a:avLst/>
          </a:prstGeom>
          <a:noFill/>
        </p:spPr>
        <p:txBody>
          <a:bodyPr wrap="square" rtlCol="0">
            <a:spAutoFit/>
          </a:bodyPr>
          <a:lstStyle/>
          <a:p>
            <a:r>
              <a:rPr lang="en-US" sz="1100" dirty="0" smtClean="0"/>
              <a:t>4-4-2 at start, changed into 4-1-4-1 at times with #15 dropping into midfield and #2 dropping in between the backs and midfield line.</a:t>
            </a:r>
          </a:p>
          <a:p>
            <a:r>
              <a:rPr lang="en-US" sz="1100" dirty="0"/>
              <a:t> </a:t>
            </a:r>
            <a:r>
              <a:rPr lang="en-US" sz="1100" dirty="0" smtClean="0"/>
              <a:t>Turkey starts with four defenders (#13, #14, #4, #8), Two outside midfielders (#7, #11), Two central Midfielders (#2, #10), Two forwards (#18, #15).</a:t>
            </a:r>
          </a:p>
          <a:p>
            <a:endParaRPr lang="en-US" sz="1100" dirty="0"/>
          </a:p>
          <a:p>
            <a:r>
              <a:rPr lang="en-US" sz="1100" dirty="0" smtClean="0"/>
              <a:t>Substitutions: #3 </a:t>
            </a:r>
            <a:r>
              <a:rPr lang="en-US" sz="1100" dirty="0" err="1" smtClean="0"/>
              <a:t>Okur</a:t>
            </a:r>
            <a:r>
              <a:rPr lang="en-US" sz="1100" dirty="0" smtClean="0"/>
              <a:t> 56’ (</a:t>
            </a:r>
            <a:r>
              <a:rPr lang="en-US" sz="1100" dirty="0" err="1" smtClean="0"/>
              <a:t>Ozdemir</a:t>
            </a:r>
            <a:r>
              <a:rPr lang="en-US" sz="1100" dirty="0" smtClean="0"/>
              <a:t>), #16 </a:t>
            </a:r>
            <a:r>
              <a:rPr lang="en-US" sz="1100" dirty="0" err="1" smtClean="0"/>
              <a:t>Kirmizitas</a:t>
            </a:r>
            <a:r>
              <a:rPr lang="en-US" sz="1100" dirty="0"/>
              <a:t> </a:t>
            </a:r>
            <a:r>
              <a:rPr lang="en-US" sz="1100" dirty="0" smtClean="0"/>
              <a:t>56’ (</a:t>
            </a:r>
            <a:r>
              <a:rPr lang="en-US" sz="1100" dirty="0" err="1" smtClean="0"/>
              <a:t>Cankaya</a:t>
            </a:r>
            <a:r>
              <a:rPr lang="en-US" sz="1100" dirty="0" smtClean="0"/>
              <a:t>), </a:t>
            </a:r>
            <a:r>
              <a:rPr lang="en-US" sz="1100" dirty="0" err="1" smtClean="0"/>
              <a:t>Akcay</a:t>
            </a:r>
            <a:r>
              <a:rPr lang="en-US" sz="1100" dirty="0" smtClean="0"/>
              <a:t> 62’ (</a:t>
            </a:r>
            <a:r>
              <a:rPr lang="en-US" sz="1100" dirty="0" err="1" smtClean="0"/>
              <a:t>Odemis</a:t>
            </a:r>
            <a:r>
              <a:rPr lang="en-US" sz="1100" dirty="0" smtClean="0"/>
              <a:t>), </a:t>
            </a:r>
            <a:r>
              <a:rPr lang="en-US" sz="1100" dirty="0" err="1" smtClean="0"/>
              <a:t>Yesilyurt</a:t>
            </a:r>
            <a:r>
              <a:rPr lang="en-US" sz="1100" dirty="0" smtClean="0"/>
              <a:t> 70’ (</a:t>
            </a:r>
            <a:r>
              <a:rPr lang="en-US" sz="1100" dirty="0" err="1" smtClean="0"/>
              <a:t>Karabulut</a:t>
            </a:r>
            <a:r>
              <a:rPr lang="en-US" sz="1100" dirty="0" smtClean="0"/>
              <a:t>), </a:t>
            </a:r>
            <a:r>
              <a:rPr lang="en-US" sz="1100" dirty="0" err="1" smtClean="0"/>
              <a:t>Akgun</a:t>
            </a:r>
            <a:r>
              <a:rPr lang="en-US" sz="1100" dirty="0" smtClean="0"/>
              <a:t> 72’ (</a:t>
            </a:r>
            <a:r>
              <a:rPr lang="en-US" sz="1100" dirty="0" err="1" smtClean="0"/>
              <a:t>Demirbag</a:t>
            </a:r>
            <a:r>
              <a:rPr lang="en-US" sz="1100" dirty="0" smtClean="0"/>
              <a:t>)</a:t>
            </a:r>
          </a:p>
          <a:p>
            <a:endParaRPr lang="en-US" sz="1100" dirty="0"/>
          </a:p>
          <a:p>
            <a:r>
              <a:rPr lang="en-US" sz="1100" dirty="0" smtClean="0"/>
              <a:t>Turkey uses a controlled build up in defensive half using backs and central midfielders. Quick sharp passes on the ground. Entry into the attacking half varies using both short passes into midfielders and long direct passes into #18 who plays as a target and deepest threat.</a:t>
            </a:r>
          </a:p>
          <a:p>
            <a:endParaRPr lang="en-US" sz="1100" dirty="0"/>
          </a:p>
          <a:p>
            <a:r>
              <a:rPr lang="en-US" sz="1100" dirty="0" smtClean="0"/>
              <a:t>Turkey midfield very mobile and supports #18 quickly in attacking 1/3. Combinations create opportunities to cross and enter the penalty area.</a:t>
            </a:r>
          </a:p>
          <a:p>
            <a:endParaRPr lang="en-US" sz="1100" dirty="0"/>
          </a:p>
          <a:p>
            <a:r>
              <a:rPr lang="en-US" sz="1100" dirty="0" smtClean="0"/>
              <a:t>Outside Defenders provide crosses in and around penalty area from 40 to 50 </a:t>
            </a:r>
            <a:r>
              <a:rPr lang="en-US" sz="1100" smtClean="0"/>
              <a:t>yards out.</a:t>
            </a:r>
            <a:endParaRPr lang="en-US" sz="1100" dirty="0" smtClean="0"/>
          </a:p>
          <a:p>
            <a:endParaRPr lang="en-US" sz="1200" dirty="0"/>
          </a:p>
          <a:p>
            <a:endParaRPr lang="en-US" sz="1200" dirty="0"/>
          </a:p>
        </p:txBody>
      </p:sp>
    </p:spTree>
    <p:extLst>
      <p:ext uri="{BB962C8B-B14F-4D97-AF65-F5344CB8AC3E}">
        <p14:creationId xmlns:p14="http://schemas.microsoft.com/office/powerpoint/2010/main" val="1258661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710" y="-171663"/>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a:t>
            </a:r>
            <a:r>
              <a:rPr lang="en-US" sz="3100" i="1" dirty="0">
                <a:solidFill>
                  <a:schemeClr val="tx1"/>
                </a:solidFill>
                <a:latin typeface="Gothic 13 Std" pitchFamily="1" charset="0"/>
                <a:ea typeface="ＭＳ Ｐゴシック" pitchFamily="1" charset="-128"/>
                <a:cs typeface="Gothic 13 Std" pitchFamily="1" charset="0"/>
              </a:rPr>
              <a:t>II: DEFENDING </a:t>
            </a:r>
            <a:r>
              <a:rPr lang="en-US" sz="3100" i="1" dirty="0" smtClean="0">
                <a:solidFill>
                  <a:schemeClr val="tx1"/>
                </a:solidFill>
                <a:latin typeface="Gothic 13 Std" pitchFamily="1" charset="0"/>
                <a:ea typeface="ＭＳ Ｐゴシック" pitchFamily="1" charset="-128"/>
                <a:cs typeface="Gothic 13 Std" pitchFamily="1" charset="0"/>
              </a:rPr>
              <a:t>ANALYSIS – System of Play/Strategy/Tactical Variations </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11</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379412" y="1625024"/>
            <a:ext cx="3733800" cy="50306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6" name="TextBox 14"/>
          <p:cNvSpPr txBox="1">
            <a:spLocks noChangeArrowheads="1"/>
          </p:cNvSpPr>
          <p:nvPr/>
        </p:nvSpPr>
        <p:spPr bwMode="auto">
          <a:xfrm>
            <a:off x="50223" y="917138"/>
            <a:ext cx="902493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Place </a:t>
            </a:r>
            <a:r>
              <a:rPr lang="en-US" sz="1000" dirty="0">
                <a:solidFill>
                  <a:srgbClr val="C00000"/>
                </a:solidFill>
                <a:sym typeface="Wingdings" pitchFamily="2" charset="2"/>
              </a:rPr>
              <a:t>the </a:t>
            </a:r>
            <a:r>
              <a:rPr lang="en-US" sz="1000" b="1" dirty="0" smtClean="0">
                <a:solidFill>
                  <a:srgbClr val="C00000"/>
                </a:solidFill>
                <a:sym typeface="Wingdings" pitchFamily="2" charset="2"/>
              </a:rPr>
              <a:t>U.S. U17MNT line-up in the diagrams. </a:t>
            </a:r>
            <a:r>
              <a:rPr lang="en-US" sz="1000" b="1" dirty="0">
                <a:solidFill>
                  <a:srgbClr val="C00000"/>
                </a:solidFill>
                <a:sym typeface="Wingdings" pitchFamily="2" charset="2"/>
              </a:rPr>
              <a:t>U</a:t>
            </a:r>
            <a:r>
              <a:rPr lang="en-US" sz="1000" b="1" dirty="0" smtClean="0">
                <a:solidFill>
                  <a:srgbClr val="C00000"/>
                </a:solidFill>
                <a:sym typeface="Wingdings" pitchFamily="2" charset="2"/>
              </a:rPr>
              <a:t>sing Tactical Arrows to </a:t>
            </a:r>
            <a:r>
              <a:rPr lang="en-US" sz="1000" dirty="0" smtClean="0">
                <a:solidFill>
                  <a:srgbClr val="C00000"/>
                </a:solidFill>
                <a:sym typeface="Wingdings" pitchFamily="2" charset="2"/>
              </a:rPr>
              <a:t>represent their </a:t>
            </a:r>
            <a:r>
              <a:rPr lang="en-US" sz="1000" dirty="0">
                <a:solidFill>
                  <a:srgbClr val="C00000"/>
                </a:solidFill>
                <a:sym typeface="Wingdings" pitchFamily="2" charset="2"/>
              </a:rPr>
              <a:t>defensive roles </a:t>
            </a:r>
            <a:r>
              <a:rPr lang="en-US" sz="1000" dirty="0" smtClean="0">
                <a:solidFill>
                  <a:srgbClr val="C00000"/>
                </a:solidFill>
                <a:sym typeface="Wingdings"/>
              </a:rPr>
              <a:t>diagraming the teams </a:t>
            </a:r>
            <a:r>
              <a:rPr lang="en-US" sz="1000" dirty="0">
                <a:solidFill>
                  <a:srgbClr val="C00000"/>
                </a:solidFill>
                <a:sym typeface="Wingdings"/>
              </a:rPr>
              <a:t>defensive </a:t>
            </a:r>
            <a:r>
              <a:rPr lang="en-US" sz="1000" dirty="0" smtClean="0">
                <a:solidFill>
                  <a:srgbClr val="C00000"/>
                </a:solidFill>
                <a:sym typeface="Wingdings"/>
              </a:rPr>
              <a:t>variations </a:t>
            </a:r>
            <a:r>
              <a:rPr lang="en-US" sz="1000" dirty="0">
                <a:solidFill>
                  <a:srgbClr val="C00000"/>
                </a:solidFill>
                <a:sym typeface="Wingdings"/>
              </a:rPr>
              <a:t>in </a:t>
            </a:r>
            <a:r>
              <a:rPr lang="en-US" sz="1000" dirty="0" smtClean="0">
                <a:solidFill>
                  <a:srgbClr val="C00000"/>
                </a:solidFill>
                <a:sym typeface="Wingdings"/>
              </a:rPr>
              <a:t>system of play/tactics/strategy/lines </a:t>
            </a:r>
            <a:r>
              <a:rPr lang="en-US" sz="1000" dirty="0">
                <a:solidFill>
                  <a:srgbClr val="C00000"/>
                </a:solidFill>
                <a:sym typeface="Wingdings"/>
              </a:rPr>
              <a:t>of </a:t>
            </a:r>
            <a:r>
              <a:rPr lang="en-US" sz="1000" dirty="0" smtClean="0">
                <a:solidFill>
                  <a:srgbClr val="C00000"/>
                </a:solidFill>
                <a:sym typeface="Wingdings"/>
              </a:rPr>
              <a:t>confrontation. </a:t>
            </a:r>
            <a:r>
              <a:rPr lang="en-US" sz="1000" dirty="0" smtClean="0">
                <a:solidFill>
                  <a:srgbClr val="C00000"/>
                </a:solidFill>
                <a:sym typeface="Wingdings" pitchFamily="2" charset="2"/>
              </a:rPr>
              <a:t> Include </a:t>
            </a:r>
            <a:r>
              <a:rPr lang="en-US" sz="1000" dirty="0">
                <a:solidFill>
                  <a:srgbClr val="C00000"/>
                </a:solidFill>
                <a:sym typeface="Wingdings" pitchFamily="2" charset="2"/>
              </a:rPr>
              <a:t>Jersey </a:t>
            </a:r>
            <a:r>
              <a:rPr lang="en-US" sz="1000" dirty="0" smtClean="0">
                <a:solidFill>
                  <a:srgbClr val="C00000"/>
                </a:solidFill>
                <a:sym typeface="Wingdings" pitchFamily="2" charset="2"/>
              </a:rPr>
              <a:t>#s both teams: All 11 players of both teams and show the location of the ball. Include any of these variations in your descriptive analysis to follow. </a:t>
            </a:r>
            <a:r>
              <a:rPr lang="en-US" sz="1000" dirty="0" smtClean="0">
                <a:solidFill>
                  <a:srgbClr val="C00000"/>
                </a:solidFill>
                <a:sym typeface="Wingdings"/>
              </a:rPr>
              <a:t>   </a:t>
            </a:r>
          </a:p>
          <a:p>
            <a:pPr eaLnBrk="1" hangingPunct="1"/>
            <a:r>
              <a:rPr lang="en-US" sz="1000" dirty="0">
                <a:solidFill>
                  <a:srgbClr val="C00000"/>
                </a:solidFill>
                <a:sym typeface="Wingdings"/>
              </a:rPr>
              <a:t> </a:t>
            </a:r>
            <a:r>
              <a:rPr lang="en-US" sz="1000" dirty="0" smtClean="0">
                <a:solidFill>
                  <a:srgbClr val="C00000"/>
                </a:solidFill>
                <a:sym typeface="Wingdings"/>
              </a:rPr>
              <a:t>                </a:t>
            </a:r>
            <a:r>
              <a:rPr lang="en-US" sz="1000" b="1" u="sng" dirty="0" smtClean="0">
                <a:solidFill>
                  <a:srgbClr val="C00000"/>
                </a:solidFill>
              </a:rPr>
              <a:t>         </a:t>
            </a:r>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2108979" y="5889992"/>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077963" y="5939503"/>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505291" y="3035231"/>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89865" y="3073100"/>
            <a:ext cx="342899" cy="230832"/>
          </a:xfrm>
          <a:prstGeom prst="rect">
            <a:avLst/>
          </a:prstGeom>
          <a:noFill/>
        </p:spPr>
        <p:txBody>
          <a:bodyPr wrap="square" rtlCol="0">
            <a:spAutoFit/>
          </a:bodyPr>
          <a:lstStyle/>
          <a:p>
            <a:pPr algn="ctr"/>
            <a:r>
              <a:rPr lang="en-US" sz="900" b="1" dirty="0" smtClean="0">
                <a:solidFill>
                  <a:srgbClr val="FF0000"/>
                </a:solidFill>
              </a:rPr>
              <a:t>11</a:t>
            </a:r>
            <a:endParaRPr lang="en-US" sz="900" b="1" dirty="0">
              <a:solidFill>
                <a:srgbClr val="FF0000"/>
              </a:solidFill>
            </a:endParaRPr>
          </a:p>
        </p:txBody>
      </p:sp>
      <p:sp>
        <p:nvSpPr>
          <p:cNvPr id="19" name="Isosceles Triangle 18"/>
          <p:cNvSpPr/>
          <p:nvPr/>
        </p:nvSpPr>
        <p:spPr>
          <a:xfrm rot="19776207">
            <a:off x="1798480" y="3092499"/>
            <a:ext cx="274663" cy="284192"/>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773857" y="3147368"/>
            <a:ext cx="342899" cy="230832"/>
          </a:xfrm>
          <a:prstGeom prst="rect">
            <a:avLst/>
          </a:prstGeom>
          <a:noFill/>
        </p:spPr>
        <p:txBody>
          <a:bodyPr wrap="square" rtlCol="0">
            <a:spAutoFit/>
          </a:bodyPr>
          <a:lstStyle/>
          <a:p>
            <a:pPr algn="ctr"/>
            <a:r>
              <a:rPr lang="en-US" sz="900" b="1" dirty="0" smtClean="0">
                <a:solidFill>
                  <a:srgbClr val="FF0000"/>
                </a:solidFill>
              </a:rPr>
              <a:t>10</a:t>
            </a:r>
            <a:endParaRPr lang="en-US" sz="900" b="1" dirty="0">
              <a:solidFill>
                <a:srgbClr val="FF0000"/>
              </a:solidFill>
            </a:endParaRPr>
          </a:p>
        </p:txBody>
      </p:sp>
      <p:sp>
        <p:nvSpPr>
          <p:cNvPr id="21" name="Isosceles Triangle 20"/>
          <p:cNvSpPr/>
          <p:nvPr/>
        </p:nvSpPr>
        <p:spPr>
          <a:xfrm>
            <a:off x="-752057" y="4585643"/>
            <a:ext cx="304802" cy="397520"/>
          </a:xfrm>
          <a:prstGeom prst="triangle">
            <a:avLst>
              <a:gd name="adj" fmla="val 46512"/>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smtClean="0">
                <a:solidFill>
                  <a:srgbClr val="FF0000"/>
                </a:solidFill>
              </a:rPr>
              <a:t>19</a:t>
            </a:r>
            <a:endParaRPr lang="en-US" sz="900" dirty="0">
              <a:solidFill>
                <a:srgbClr val="FF0000"/>
              </a:solidFill>
            </a:endParaRPr>
          </a:p>
        </p:txBody>
      </p:sp>
      <p:sp>
        <p:nvSpPr>
          <p:cNvPr id="23" name="Isosceles Triangle 22"/>
          <p:cNvSpPr/>
          <p:nvPr/>
        </p:nvSpPr>
        <p:spPr>
          <a:xfrm>
            <a:off x="2561980" y="3705579"/>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549132" y="3743639"/>
            <a:ext cx="342899" cy="230832"/>
          </a:xfrm>
          <a:prstGeom prst="rect">
            <a:avLst/>
          </a:prstGeom>
          <a:noFill/>
        </p:spPr>
        <p:txBody>
          <a:bodyPr wrap="square" rtlCol="0">
            <a:spAutoFit/>
          </a:bodyPr>
          <a:lstStyle/>
          <a:p>
            <a:pPr algn="ctr"/>
            <a:r>
              <a:rPr lang="en-US" sz="900" b="1" dirty="0">
                <a:solidFill>
                  <a:srgbClr val="FF0000"/>
                </a:solidFill>
              </a:rPr>
              <a:t>8</a:t>
            </a:r>
          </a:p>
        </p:txBody>
      </p:sp>
      <p:sp>
        <p:nvSpPr>
          <p:cNvPr id="25" name="Isosceles Triangle 24"/>
          <p:cNvSpPr/>
          <p:nvPr/>
        </p:nvSpPr>
        <p:spPr>
          <a:xfrm rot="20092643">
            <a:off x="2838426" y="320998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2836643" y="3249836"/>
            <a:ext cx="342899" cy="230832"/>
          </a:xfrm>
          <a:prstGeom prst="rect">
            <a:avLst/>
          </a:prstGeom>
          <a:noFill/>
        </p:spPr>
        <p:txBody>
          <a:bodyPr wrap="square" rtlCol="0">
            <a:spAutoFit/>
          </a:bodyPr>
          <a:lstStyle/>
          <a:p>
            <a:pPr algn="ctr"/>
            <a:r>
              <a:rPr lang="en-US" sz="900" b="1" dirty="0">
                <a:solidFill>
                  <a:srgbClr val="FF0000"/>
                </a:solidFill>
              </a:rPr>
              <a:t>7</a:t>
            </a:r>
          </a:p>
        </p:txBody>
      </p:sp>
      <p:sp>
        <p:nvSpPr>
          <p:cNvPr id="27" name="Isosceles Triangle 26"/>
          <p:cNvSpPr/>
          <p:nvPr/>
        </p:nvSpPr>
        <p:spPr>
          <a:xfrm>
            <a:off x="1393795" y="357886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368428" y="3648547"/>
            <a:ext cx="342899" cy="230832"/>
          </a:xfrm>
          <a:prstGeom prst="rect">
            <a:avLst/>
          </a:prstGeom>
          <a:noFill/>
        </p:spPr>
        <p:txBody>
          <a:bodyPr wrap="square" rtlCol="0">
            <a:spAutoFit/>
          </a:bodyPr>
          <a:lstStyle/>
          <a:p>
            <a:pPr algn="ctr"/>
            <a:r>
              <a:rPr lang="en-US" sz="900" b="1" dirty="0">
                <a:solidFill>
                  <a:srgbClr val="FF0000"/>
                </a:solidFill>
              </a:rPr>
              <a:t>6</a:t>
            </a:r>
          </a:p>
        </p:txBody>
      </p:sp>
      <p:sp>
        <p:nvSpPr>
          <p:cNvPr id="29" name="Isosceles Triangle 28"/>
          <p:cNvSpPr/>
          <p:nvPr/>
        </p:nvSpPr>
        <p:spPr>
          <a:xfrm>
            <a:off x="1141733" y="459773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123950" y="4646614"/>
            <a:ext cx="342899" cy="230832"/>
          </a:xfrm>
          <a:prstGeom prst="rect">
            <a:avLst/>
          </a:prstGeom>
          <a:noFill/>
        </p:spPr>
        <p:txBody>
          <a:bodyPr wrap="square" rtlCol="0">
            <a:spAutoFit/>
          </a:bodyPr>
          <a:lstStyle/>
          <a:p>
            <a:pPr algn="ctr"/>
            <a:r>
              <a:rPr lang="en-US" sz="900" b="1" dirty="0">
                <a:solidFill>
                  <a:srgbClr val="FF0000"/>
                </a:solidFill>
              </a:rPr>
              <a:t>5</a:t>
            </a:r>
          </a:p>
        </p:txBody>
      </p:sp>
      <p:sp>
        <p:nvSpPr>
          <p:cNvPr id="31" name="Isosceles Triangle 30"/>
          <p:cNvSpPr/>
          <p:nvPr/>
        </p:nvSpPr>
        <p:spPr>
          <a:xfrm>
            <a:off x="2059581" y="471557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2023259" y="4744782"/>
            <a:ext cx="342899" cy="230832"/>
          </a:xfrm>
          <a:prstGeom prst="rect">
            <a:avLst/>
          </a:prstGeom>
          <a:noFill/>
        </p:spPr>
        <p:txBody>
          <a:bodyPr wrap="square" rtlCol="0">
            <a:spAutoFit/>
          </a:bodyPr>
          <a:lstStyle/>
          <a:p>
            <a:pPr algn="ctr"/>
            <a:r>
              <a:rPr lang="en-US" sz="900" b="1" dirty="0">
                <a:solidFill>
                  <a:srgbClr val="FF0000"/>
                </a:solidFill>
              </a:rPr>
              <a:t>4</a:t>
            </a:r>
          </a:p>
        </p:txBody>
      </p:sp>
      <p:sp>
        <p:nvSpPr>
          <p:cNvPr id="33" name="Isosceles Triangle 32"/>
          <p:cNvSpPr/>
          <p:nvPr/>
        </p:nvSpPr>
        <p:spPr>
          <a:xfrm>
            <a:off x="413409" y="432987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455189" y="4393248"/>
            <a:ext cx="191102" cy="230832"/>
          </a:xfrm>
          <a:prstGeom prst="rect">
            <a:avLst/>
          </a:prstGeom>
          <a:noFill/>
        </p:spPr>
        <p:txBody>
          <a:bodyPr wrap="square" rtlCol="0">
            <a:spAutoFit/>
          </a:bodyPr>
          <a:lstStyle/>
          <a:p>
            <a:pPr algn="ctr"/>
            <a:r>
              <a:rPr lang="en-US" sz="900" b="1" dirty="0">
                <a:solidFill>
                  <a:srgbClr val="FF0000"/>
                </a:solidFill>
              </a:rPr>
              <a:t>3</a:t>
            </a:r>
          </a:p>
        </p:txBody>
      </p:sp>
      <p:sp>
        <p:nvSpPr>
          <p:cNvPr id="35" name="Isosceles Triangle 34"/>
          <p:cNvSpPr/>
          <p:nvPr/>
        </p:nvSpPr>
        <p:spPr>
          <a:xfrm>
            <a:off x="3042210" y="4392429"/>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2961286" y="4456584"/>
            <a:ext cx="342899" cy="230832"/>
          </a:xfrm>
          <a:prstGeom prst="rect">
            <a:avLst/>
          </a:prstGeom>
          <a:noFill/>
        </p:spPr>
        <p:txBody>
          <a:bodyPr wrap="square" rtlCol="0">
            <a:spAutoFit/>
          </a:bodyPr>
          <a:lstStyle/>
          <a:p>
            <a:pPr algn="ctr"/>
            <a:r>
              <a:rPr lang="en-US" sz="900" b="1" dirty="0">
                <a:solidFill>
                  <a:srgbClr val="FF0000"/>
                </a:solidFill>
              </a:rPr>
              <a:t>2</a:t>
            </a:r>
          </a:p>
        </p:txBody>
      </p:sp>
      <p:pic>
        <p:nvPicPr>
          <p:cNvPr id="37" name="Picture 36"/>
          <p:cNvPicPr>
            <a:picLocks noChangeAspect="1"/>
          </p:cNvPicPr>
          <p:nvPr/>
        </p:nvPicPr>
        <p:blipFill>
          <a:blip r:embed="rId2"/>
          <a:stretch>
            <a:fillRect/>
          </a:stretch>
        </p:blipFill>
        <p:spPr>
          <a:xfrm>
            <a:off x="4953000" y="1597054"/>
            <a:ext cx="3813958" cy="50306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43" y="272699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8890" y="234632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6643" y="234632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4110" y="270033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5905" y="2998961"/>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365" y="312119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950" y="410554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4810" y="351948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3920" y="365175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2"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004" y="429026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3" name="Picture 13"/>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02073" y="18288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9430258">
            <a:off x="2012147" y="246832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rot="19615793">
            <a:off x="1967663" y="2517516"/>
            <a:ext cx="474270"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4" name="TextBox 3"/>
          <p:cNvSpPr txBox="1"/>
          <p:nvPr/>
        </p:nvSpPr>
        <p:spPr>
          <a:xfrm>
            <a:off x="1969177" y="1828800"/>
            <a:ext cx="730134" cy="230832"/>
          </a:xfrm>
          <a:prstGeom prst="rect">
            <a:avLst/>
          </a:prstGeom>
          <a:noFill/>
        </p:spPr>
        <p:txBody>
          <a:bodyPr wrap="square" rtlCol="0">
            <a:spAutoFit/>
          </a:bodyPr>
          <a:lstStyle/>
          <a:p>
            <a:pPr algn="ctr"/>
            <a:r>
              <a:rPr lang="en-US" sz="900" dirty="0" smtClean="0"/>
              <a:t>12</a:t>
            </a:r>
            <a:endParaRPr lang="en-US" sz="900" dirty="0"/>
          </a:p>
        </p:txBody>
      </p:sp>
      <p:sp>
        <p:nvSpPr>
          <p:cNvPr id="5" name="TextBox 4"/>
          <p:cNvSpPr txBox="1"/>
          <p:nvPr/>
        </p:nvSpPr>
        <p:spPr>
          <a:xfrm>
            <a:off x="1223983" y="4306588"/>
            <a:ext cx="319065" cy="230832"/>
          </a:xfrm>
          <a:prstGeom prst="rect">
            <a:avLst/>
          </a:prstGeom>
          <a:noFill/>
        </p:spPr>
        <p:txBody>
          <a:bodyPr wrap="square" rtlCol="0">
            <a:spAutoFit/>
          </a:bodyPr>
          <a:lstStyle/>
          <a:p>
            <a:r>
              <a:rPr lang="en-US" sz="900" dirty="0" smtClean="0"/>
              <a:t>18</a:t>
            </a:r>
            <a:endParaRPr lang="en-US" sz="900" dirty="0"/>
          </a:p>
        </p:txBody>
      </p:sp>
      <p:sp>
        <p:nvSpPr>
          <p:cNvPr id="6" name="TextBox 5"/>
          <p:cNvSpPr txBox="1"/>
          <p:nvPr/>
        </p:nvSpPr>
        <p:spPr>
          <a:xfrm>
            <a:off x="2207204" y="3668240"/>
            <a:ext cx="384569" cy="230832"/>
          </a:xfrm>
          <a:prstGeom prst="rect">
            <a:avLst/>
          </a:prstGeom>
          <a:noFill/>
        </p:spPr>
        <p:txBody>
          <a:bodyPr wrap="square" rtlCol="0">
            <a:spAutoFit/>
          </a:bodyPr>
          <a:lstStyle/>
          <a:p>
            <a:r>
              <a:rPr lang="en-US" sz="900" dirty="0" smtClean="0"/>
              <a:t>15</a:t>
            </a:r>
            <a:endParaRPr lang="en-US" sz="900" dirty="0"/>
          </a:p>
        </p:txBody>
      </p:sp>
      <p:sp>
        <p:nvSpPr>
          <p:cNvPr id="7" name="TextBox 6"/>
          <p:cNvSpPr txBox="1"/>
          <p:nvPr/>
        </p:nvSpPr>
        <p:spPr>
          <a:xfrm>
            <a:off x="3727958" y="3518721"/>
            <a:ext cx="348402" cy="230832"/>
          </a:xfrm>
          <a:prstGeom prst="rect">
            <a:avLst/>
          </a:prstGeom>
          <a:noFill/>
        </p:spPr>
        <p:txBody>
          <a:bodyPr wrap="square" rtlCol="0">
            <a:spAutoFit/>
          </a:bodyPr>
          <a:lstStyle/>
          <a:p>
            <a:r>
              <a:rPr lang="en-US" sz="900" dirty="0" smtClean="0"/>
              <a:t>11</a:t>
            </a:r>
            <a:endParaRPr lang="en-US" sz="900" dirty="0"/>
          </a:p>
        </p:txBody>
      </p:sp>
      <p:sp>
        <p:nvSpPr>
          <p:cNvPr id="8" name="TextBox 7"/>
          <p:cNvSpPr txBox="1"/>
          <p:nvPr/>
        </p:nvSpPr>
        <p:spPr>
          <a:xfrm>
            <a:off x="439714" y="4147159"/>
            <a:ext cx="335168" cy="230832"/>
          </a:xfrm>
          <a:prstGeom prst="rect">
            <a:avLst/>
          </a:prstGeom>
          <a:noFill/>
        </p:spPr>
        <p:txBody>
          <a:bodyPr wrap="square" rtlCol="0">
            <a:spAutoFit/>
          </a:bodyPr>
          <a:lstStyle/>
          <a:p>
            <a:r>
              <a:rPr lang="en-US" sz="900" dirty="0" smtClean="0"/>
              <a:t>7</a:t>
            </a:r>
            <a:endParaRPr lang="en-US" sz="900" dirty="0"/>
          </a:p>
        </p:txBody>
      </p:sp>
      <p:sp>
        <p:nvSpPr>
          <p:cNvPr id="9" name="TextBox 8"/>
          <p:cNvSpPr txBox="1"/>
          <p:nvPr/>
        </p:nvSpPr>
        <p:spPr>
          <a:xfrm>
            <a:off x="2730991" y="3025922"/>
            <a:ext cx="514351" cy="230832"/>
          </a:xfrm>
          <a:prstGeom prst="rect">
            <a:avLst/>
          </a:prstGeom>
          <a:noFill/>
        </p:spPr>
        <p:txBody>
          <a:bodyPr wrap="square" rtlCol="0">
            <a:spAutoFit/>
          </a:bodyPr>
          <a:lstStyle/>
          <a:p>
            <a:r>
              <a:rPr lang="en-US" sz="900" dirty="0" smtClean="0"/>
              <a:t>10</a:t>
            </a:r>
            <a:endParaRPr lang="en-US" sz="900" dirty="0"/>
          </a:p>
        </p:txBody>
      </p:sp>
      <p:sp>
        <p:nvSpPr>
          <p:cNvPr id="10" name="TextBox 9"/>
          <p:cNvSpPr txBox="1"/>
          <p:nvPr/>
        </p:nvSpPr>
        <p:spPr>
          <a:xfrm>
            <a:off x="1300963" y="3147368"/>
            <a:ext cx="489733" cy="230832"/>
          </a:xfrm>
          <a:prstGeom prst="rect">
            <a:avLst/>
          </a:prstGeom>
          <a:noFill/>
        </p:spPr>
        <p:txBody>
          <a:bodyPr wrap="square" rtlCol="0">
            <a:spAutoFit/>
          </a:bodyPr>
          <a:lstStyle/>
          <a:p>
            <a:r>
              <a:rPr lang="en-US" sz="900" dirty="0" smtClean="0"/>
              <a:t>2</a:t>
            </a:r>
            <a:endParaRPr lang="en-US" sz="900" dirty="0"/>
          </a:p>
        </p:txBody>
      </p:sp>
      <p:sp>
        <p:nvSpPr>
          <p:cNvPr id="11" name="TextBox 10"/>
          <p:cNvSpPr txBox="1"/>
          <p:nvPr/>
        </p:nvSpPr>
        <p:spPr>
          <a:xfrm>
            <a:off x="579455" y="2726992"/>
            <a:ext cx="506619" cy="230832"/>
          </a:xfrm>
          <a:prstGeom prst="rect">
            <a:avLst/>
          </a:prstGeom>
          <a:noFill/>
        </p:spPr>
        <p:txBody>
          <a:bodyPr wrap="square" rtlCol="0">
            <a:spAutoFit/>
          </a:bodyPr>
          <a:lstStyle/>
          <a:p>
            <a:r>
              <a:rPr lang="en-US" sz="900" dirty="0" smtClean="0"/>
              <a:t>13</a:t>
            </a:r>
            <a:endParaRPr lang="en-US" sz="900" dirty="0"/>
          </a:p>
        </p:txBody>
      </p:sp>
      <p:sp>
        <p:nvSpPr>
          <p:cNvPr id="12" name="TextBox 11"/>
          <p:cNvSpPr txBox="1"/>
          <p:nvPr/>
        </p:nvSpPr>
        <p:spPr>
          <a:xfrm>
            <a:off x="1295400" y="2353146"/>
            <a:ext cx="495296" cy="230832"/>
          </a:xfrm>
          <a:prstGeom prst="rect">
            <a:avLst/>
          </a:prstGeom>
          <a:noFill/>
        </p:spPr>
        <p:txBody>
          <a:bodyPr wrap="square" rtlCol="0">
            <a:spAutoFit/>
          </a:bodyPr>
          <a:lstStyle/>
          <a:p>
            <a:pPr algn="ctr"/>
            <a:r>
              <a:rPr lang="en-US" sz="900" dirty="0" smtClean="0"/>
              <a:t>14</a:t>
            </a:r>
            <a:endParaRPr lang="en-US" sz="900" dirty="0"/>
          </a:p>
        </p:txBody>
      </p:sp>
      <p:sp>
        <p:nvSpPr>
          <p:cNvPr id="13" name="TextBox 12"/>
          <p:cNvSpPr txBox="1"/>
          <p:nvPr/>
        </p:nvSpPr>
        <p:spPr>
          <a:xfrm>
            <a:off x="2699088" y="2346325"/>
            <a:ext cx="514351" cy="230832"/>
          </a:xfrm>
          <a:prstGeom prst="rect">
            <a:avLst/>
          </a:prstGeom>
          <a:noFill/>
        </p:spPr>
        <p:txBody>
          <a:bodyPr wrap="square" rtlCol="0">
            <a:spAutoFit/>
          </a:bodyPr>
          <a:lstStyle/>
          <a:p>
            <a:pPr algn="ctr"/>
            <a:r>
              <a:rPr lang="en-US" sz="900" dirty="0" smtClean="0"/>
              <a:t>4</a:t>
            </a:r>
            <a:endParaRPr lang="en-US" sz="900" dirty="0"/>
          </a:p>
        </p:txBody>
      </p:sp>
      <p:sp>
        <p:nvSpPr>
          <p:cNvPr id="17" name="TextBox 16"/>
          <p:cNvSpPr txBox="1"/>
          <p:nvPr/>
        </p:nvSpPr>
        <p:spPr>
          <a:xfrm>
            <a:off x="3695912" y="2699930"/>
            <a:ext cx="382269" cy="230832"/>
          </a:xfrm>
          <a:prstGeom prst="rect">
            <a:avLst/>
          </a:prstGeom>
          <a:noFill/>
        </p:spPr>
        <p:txBody>
          <a:bodyPr wrap="square" rtlCol="0">
            <a:spAutoFit/>
          </a:bodyPr>
          <a:lstStyle/>
          <a:p>
            <a:r>
              <a:rPr lang="en-US" sz="900" dirty="0" smtClean="0"/>
              <a:t>8</a:t>
            </a:r>
            <a:endParaRPr lang="en-US" sz="900" dirty="0"/>
          </a:p>
        </p:txBody>
      </p:sp>
      <p:pic>
        <p:nvPicPr>
          <p:cNvPr id="717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1259" y="427785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7442" y="469520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8813" y="531899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12674" y="536514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5549" y="529785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84762" y="416802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4290" y="459333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97574" y="351948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50363" y="401803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35762" y="171145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2"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0037760">
            <a:off x="6960951" y="4204160"/>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3"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9930148">
            <a:off x="7629525" y="4801783"/>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43966" y="4795167"/>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5"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8865441">
            <a:off x="5597230" y="3973328"/>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6"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9175" y="4914503"/>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7"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9812" y="4865474"/>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8"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5108" y="5563473"/>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9"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9812" y="5542330"/>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0" name="Picture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4749" y="5581116"/>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1" name="Picture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6165" y="5581116"/>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2"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4241" y="6016704"/>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3" name="Picture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6725" y="2556732"/>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4" name="Picture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29704" y="4384013"/>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5" name="Picture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82967" y="321445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7696200" y="4850792"/>
            <a:ext cx="498638" cy="230832"/>
          </a:xfrm>
          <a:prstGeom prst="rect">
            <a:avLst/>
          </a:prstGeom>
          <a:noFill/>
        </p:spPr>
        <p:txBody>
          <a:bodyPr wrap="square" rtlCol="0">
            <a:spAutoFit/>
          </a:bodyPr>
          <a:lstStyle/>
          <a:p>
            <a:r>
              <a:rPr lang="en-US" sz="900" dirty="0" smtClean="0">
                <a:solidFill>
                  <a:srgbClr val="FF0000"/>
                </a:solidFill>
              </a:rPr>
              <a:t>7</a:t>
            </a:r>
            <a:endParaRPr lang="en-US" sz="900" dirty="0">
              <a:solidFill>
                <a:srgbClr val="FF0000"/>
              </a:solidFill>
            </a:endParaRPr>
          </a:p>
        </p:txBody>
      </p:sp>
      <p:sp>
        <p:nvSpPr>
          <p:cNvPr id="39" name="TextBox 38"/>
          <p:cNvSpPr txBox="1"/>
          <p:nvPr/>
        </p:nvSpPr>
        <p:spPr>
          <a:xfrm>
            <a:off x="7025734" y="4284678"/>
            <a:ext cx="344164" cy="230832"/>
          </a:xfrm>
          <a:prstGeom prst="rect">
            <a:avLst/>
          </a:prstGeom>
          <a:noFill/>
        </p:spPr>
        <p:txBody>
          <a:bodyPr wrap="square" rtlCol="0">
            <a:spAutoFit/>
          </a:bodyPr>
          <a:lstStyle/>
          <a:p>
            <a:r>
              <a:rPr lang="en-US" sz="900" dirty="0" smtClean="0">
                <a:solidFill>
                  <a:srgbClr val="FF0000"/>
                </a:solidFill>
              </a:rPr>
              <a:t>10</a:t>
            </a:r>
            <a:endParaRPr lang="en-US" sz="900" dirty="0">
              <a:solidFill>
                <a:srgbClr val="FF0000"/>
              </a:solidFill>
            </a:endParaRPr>
          </a:p>
        </p:txBody>
      </p:sp>
      <p:sp>
        <p:nvSpPr>
          <p:cNvPr id="40" name="TextBox 39"/>
          <p:cNvSpPr txBox="1"/>
          <p:nvPr/>
        </p:nvSpPr>
        <p:spPr>
          <a:xfrm>
            <a:off x="5634535" y="4031743"/>
            <a:ext cx="541337" cy="230832"/>
          </a:xfrm>
          <a:prstGeom prst="rect">
            <a:avLst/>
          </a:prstGeom>
          <a:noFill/>
        </p:spPr>
        <p:txBody>
          <a:bodyPr wrap="square" rtlCol="0">
            <a:spAutoFit/>
          </a:bodyPr>
          <a:lstStyle/>
          <a:p>
            <a:r>
              <a:rPr lang="en-US" sz="900" dirty="0" smtClean="0">
                <a:solidFill>
                  <a:srgbClr val="FF0000"/>
                </a:solidFill>
              </a:rPr>
              <a:t>19</a:t>
            </a:r>
            <a:endParaRPr lang="en-US" sz="900" dirty="0">
              <a:solidFill>
                <a:srgbClr val="FF0000"/>
              </a:solidFill>
            </a:endParaRPr>
          </a:p>
        </p:txBody>
      </p:sp>
      <p:sp>
        <p:nvSpPr>
          <p:cNvPr id="41" name="TextBox 40"/>
          <p:cNvSpPr txBox="1"/>
          <p:nvPr/>
        </p:nvSpPr>
        <p:spPr>
          <a:xfrm>
            <a:off x="4966687" y="4834080"/>
            <a:ext cx="477063"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42" name="TextBox 41"/>
          <p:cNvSpPr txBox="1"/>
          <p:nvPr/>
        </p:nvSpPr>
        <p:spPr>
          <a:xfrm>
            <a:off x="6149679" y="4914503"/>
            <a:ext cx="341608"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43" name="TextBox 42"/>
          <p:cNvSpPr txBox="1"/>
          <p:nvPr/>
        </p:nvSpPr>
        <p:spPr>
          <a:xfrm>
            <a:off x="6787960" y="4966208"/>
            <a:ext cx="493902"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44" name="TextBox 43"/>
          <p:cNvSpPr txBox="1"/>
          <p:nvPr/>
        </p:nvSpPr>
        <p:spPr>
          <a:xfrm>
            <a:off x="5556664" y="5634719"/>
            <a:ext cx="348771" cy="230832"/>
          </a:xfrm>
          <a:prstGeom prst="rect">
            <a:avLst/>
          </a:prstGeom>
          <a:noFill/>
        </p:spPr>
        <p:txBody>
          <a:bodyPr wrap="square" rtlCol="0">
            <a:spAutoFit/>
          </a:bodyPr>
          <a:lstStyle/>
          <a:p>
            <a:r>
              <a:rPr lang="en-US" sz="900" dirty="0" smtClean="0">
                <a:solidFill>
                  <a:srgbClr val="FF0000"/>
                </a:solidFill>
              </a:rPr>
              <a:t>3</a:t>
            </a:r>
            <a:endParaRPr lang="en-US" sz="900" dirty="0">
              <a:solidFill>
                <a:srgbClr val="FF0000"/>
              </a:solidFill>
            </a:endParaRPr>
          </a:p>
        </p:txBody>
      </p:sp>
      <p:sp>
        <p:nvSpPr>
          <p:cNvPr id="45" name="TextBox 44"/>
          <p:cNvSpPr txBox="1"/>
          <p:nvPr/>
        </p:nvSpPr>
        <p:spPr>
          <a:xfrm>
            <a:off x="6119812" y="5563473"/>
            <a:ext cx="371475"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46" name="TextBox 45"/>
          <p:cNvSpPr txBox="1"/>
          <p:nvPr/>
        </p:nvSpPr>
        <p:spPr>
          <a:xfrm>
            <a:off x="6726938" y="5609624"/>
            <a:ext cx="318778"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47" name="TextBox 46"/>
          <p:cNvSpPr txBox="1"/>
          <p:nvPr/>
        </p:nvSpPr>
        <p:spPr>
          <a:xfrm>
            <a:off x="7230733" y="5638874"/>
            <a:ext cx="372038" cy="230832"/>
          </a:xfrm>
          <a:prstGeom prst="rect">
            <a:avLst/>
          </a:prstGeom>
          <a:noFill/>
        </p:spPr>
        <p:txBody>
          <a:bodyPr wrap="square" rtlCol="0">
            <a:spAutoFit/>
          </a:bodyPr>
          <a:lstStyle/>
          <a:p>
            <a:r>
              <a:rPr lang="en-US" sz="900" dirty="0" smtClean="0">
                <a:solidFill>
                  <a:srgbClr val="FF0000"/>
                </a:solidFill>
              </a:rPr>
              <a:t>2</a:t>
            </a:r>
            <a:endParaRPr lang="en-US" sz="900" dirty="0">
              <a:solidFill>
                <a:srgbClr val="FF0000"/>
              </a:solidFill>
            </a:endParaRPr>
          </a:p>
        </p:txBody>
      </p:sp>
      <p:sp>
        <p:nvSpPr>
          <p:cNvPr id="48" name="TextBox 47"/>
          <p:cNvSpPr txBox="1"/>
          <p:nvPr/>
        </p:nvSpPr>
        <p:spPr>
          <a:xfrm>
            <a:off x="6714749" y="6078294"/>
            <a:ext cx="310985" cy="230832"/>
          </a:xfrm>
          <a:prstGeom prst="rect">
            <a:avLst/>
          </a:prstGeom>
          <a:noFill/>
        </p:spPr>
        <p:txBody>
          <a:bodyPr wrap="square" rtlCol="0">
            <a:spAutoFit/>
          </a:bodyPr>
          <a:lstStyle/>
          <a:p>
            <a:pPr algn="ctr"/>
            <a:r>
              <a:rPr lang="en-US" sz="900" dirty="0" smtClean="0"/>
              <a:t>1</a:t>
            </a:r>
            <a:endParaRPr lang="en-US" sz="900" dirty="0"/>
          </a:p>
        </p:txBody>
      </p:sp>
      <p:sp>
        <p:nvSpPr>
          <p:cNvPr id="49" name="TextBox 48"/>
          <p:cNvSpPr txBox="1"/>
          <p:nvPr/>
        </p:nvSpPr>
        <p:spPr>
          <a:xfrm>
            <a:off x="6870241" y="5318998"/>
            <a:ext cx="411621" cy="230832"/>
          </a:xfrm>
          <a:prstGeom prst="rect">
            <a:avLst/>
          </a:prstGeom>
          <a:noFill/>
        </p:spPr>
        <p:txBody>
          <a:bodyPr wrap="square" rtlCol="0">
            <a:spAutoFit/>
          </a:bodyPr>
          <a:lstStyle/>
          <a:p>
            <a:r>
              <a:rPr lang="en-US" sz="900" dirty="0" smtClean="0"/>
              <a:t>11</a:t>
            </a:r>
            <a:endParaRPr lang="en-US" sz="900" dirty="0"/>
          </a:p>
        </p:txBody>
      </p:sp>
      <p:sp>
        <p:nvSpPr>
          <p:cNvPr id="50" name="TextBox 49"/>
          <p:cNvSpPr txBox="1"/>
          <p:nvPr/>
        </p:nvSpPr>
        <p:spPr>
          <a:xfrm>
            <a:off x="6282890" y="5297855"/>
            <a:ext cx="498369" cy="230832"/>
          </a:xfrm>
          <a:prstGeom prst="rect">
            <a:avLst/>
          </a:prstGeom>
          <a:noFill/>
        </p:spPr>
        <p:txBody>
          <a:bodyPr wrap="square" rtlCol="0">
            <a:spAutoFit/>
          </a:bodyPr>
          <a:lstStyle/>
          <a:p>
            <a:r>
              <a:rPr lang="en-US" sz="900" dirty="0" smtClean="0"/>
              <a:t>15</a:t>
            </a:r>
            <a:endParaRPr lang="en-US" sz="900" dirty="0"/>
          </a:p>
        </p:txBody>
      </p:sp>
      <p:sp>
        <p:nvSpPr>
          <p:cNvPr id="51" name="TextBox 50"/>
          <p:cNvSpPr txBox="1"/>
          <p:nvPr/>
        </p:nvSpPr>
        <p:spPr>
          <a:xfrm>
            <a:off x="5578475" y="5297855"/>
            <a:ext cx="498631" cy="230832"/>
          </a:xfrm>
          <a:prstGeom prst="rect">
            <a:avLst/>
          </a:prstGeom>
          <a:noFill/>
        </p:spPr>
        <p:txBody>
          <a:bodyPr wrap="square" rtlCol="0">
            <a:spAutoFit/>
          </a:bodyPr>
          <a:lstStyle/>
          <a:p>
            <a:r>
              <a:rPr lang="en-US" sz="900" dirty="0" smtClean="0"/>
              <a:t>18</a:t>
            </a:r>
            <a:endParaRPr lang="en-US" sz="900" dirty="0"/>
          </a:p>
        </p:txBody>
      </p:sp>
      <p:sp>
        <p:nvSpPr>
          <p:cNvPr id="53" name="TextBox 52"/>
          <p:cNvSpPr txBox="1"/>
          <p:nvPr/>
        </p:nvSpPr>
        <p:spPr>
          <a:xfrm>
            <a:off x="4942367" y="4590204"/>
            <a:ext cx="439737" cy="230832"/>
          </a:xfrm>
          <a:prstGeom prst="rect">
            <a:avLst/>
          </a:prstGeom>
          <a:noFill/>
        </p:spPr>
        <p:txBody>
          <a:bodyPr wrap="square" rtlCol="0">
            <a:spAutoFit/>
          </a:bodyPr>
          <a:lstStyle/>
          <a:p>
            <a:pPr algn="ctr"/>
            <a:r>
              <a:rPr lang="en-US" sz="900" dirty="0" smtClean="0"/>
              <a:t>7</a:t>
            </a:r>
            <a:endParaRPr lang="en-US" sz="900" dirty="0"/>
          </a:p>
        </p:txBody>
      </p:sp>
      <p:sp>
        <p:nvSpPr>
          <p:cNvPr id="54" name="TextBox 53"/>
          <p:cNvSpPr txBox="1"/>
          <p:nvPr/>
        </p:nvSpPr>
        <p:spPr>
          <a:xfrm>
            <a:off x="5024290" y="4155602"/>
            <a:ext cx="410137" cy="230832"/>
          </a:xfrm>
          <a:prstGeom prst="rect">
            <a:avLst/>
          </a:prstGeom>
          <a:noFill/>
        </p:spPr>
        <p:txBody>
          <a:bodyPr wrap="square" rtlCol="0">
            <a:spAutoFit/>
          </a:bodyPr>
          <a:lstStyle/>
          <a:p>
            <a:pPr algn="ctr"/>
            <a:r>
              <a:rPr lang="en-US" sz="900" dirty="0" smtClean="0"/>
              <a:t>13</a:t>
            </a:r>
            <a:endParaRPr lang="en-US" sz="900" dirty="0"/>
          </a:p>
        </p:txBody>
      </p:sp>
      <p:sp>
        <p:nvSpPr>
          <p:cNvPr id="55" name="TextBox 54"/>
          <p:cNvSpPr txBox="1"/>
          <p:nvPr/>
        </p:nvSpPr>
        <p:spPr>
          <a:xfrm>
            <a:off x="5731050" y="3247909"/>
            <a:ext cx="444822" cy="230832"/>
          </a:xfrm>
          <a:prstGeom prst="rect">
            <a:avLst/>
          </a:prstGeom>
          <a:noFill/>
        </p:spPr>
        <p:txBody>
          <a:bodyPr wrap="square" rtlCol="0">
            <a:spAutoFit/>
          </a:bodyPr>
          <a:lstStyle/>
          <a:p>
            <a:r>
              <a:rPr lang="en-US" sz="900" dirty="0" smtClean="0"/>
              <a:t>14</a:t>
            </a:r>
            <a:endParaRPr lang="en-US" sz="900" dirty="0"/>
          </a:p>
        </p:txBody>
      </p:sp>
      <p:sp>
        <p:nvSpPr>
          <p:cNvPr id="56" name="TextBox 55"/>
          <p:cNvSpPr txBox="1"/>
          <p:nvPr/>
        </p:nvSpPr>
        <p:spPr>
          <a:xfrm>
            <a:off x="6486577" y="3509727"/>
            <a:ext cx="493660" cy="230832"/>
          </a:xfrm>
          <a:prstGeom prst="rect">
            <a:avLst/>
          </a:prstGeom>
          <a:noFill/>
        </p:spPr>
        <p:txBody>
          <a:bodyPr wrap="square" rtlCol="0">
            <a:spAutoFit/>
          </a:bodyPr>
          <a:lstStyle/>
          <a:p>
            <a:pPr algn="ctr"/>
            <a:r>
              <a:rPr lang="en-US" sz="900" dirty="0" smtClean="0"/>
              <a:t>4</a:t>
            </a:r>
            <a:endParaRPr lang="en-US" sz="900" dirty="0"/>
          </a:p>
        </p:txBody>
      </p:sp>
      <p:sp>
        <p:nvSpPr>
          <p:cNvPr id="57" name="TextBox 56"/>
          <p:cNvSpPr txBox="1"/>
          <p:nvPr/>
        </p:nvSpPr>
        <p:spPr>
          <a:xfrm>
            <a:off x="7866275" y="4059431"/>
            <a:ext cx="388791" cy="230832"/>
          </a:xfrm>
          <a:prstGeom prst="rect">
            <a:avLst/>
          </a:prstGeom>
          <a:noFill/>
        </p:spPr>
        <p:txBody>
          <a:bodyPr wrap="square" rtlCol="0">
            <a:spAutoFit/>
          </a:bodyPr>
          <a:lstStyle/>
          <a:p>
            <a:pPr algn="ctr"/>
            <a:r>
              <a:rPr lang="en-US" sz="900" dirty="0" smtClean="0"/>
              <a:t>8</a:t>
            </a:r>
            <a:endParaRPr lang="en-US" sz="900" dirty="0"/>
          </a:p>
        </p:txBody>
      </p:sp>
      <p:sp>
        <p:nvSpPr>
          <p:cNvPr id="59" name="TextBox 58"/>
          <p:cNvSpPr txBox="1"/>
          <p:nvPr/>
        </p:nvSpPr>
        <p:spPr>
          <a:xfrm>
            <a:off x="6704151" y="4274113"/>
            <a:ext cx="448142" cy="230832"/>
          </a:xfrm>
          <a:prstGeom prst="rect">
            <a:avLst/>
          </a:prstGeom>
          <a:noFill/>
        </p:spPr>
        <p:txBody>
          <a:bodyPr wrap="square" rtlCol="0">
            <a:spAutoFit/>
          </a:bodyPr>
          <a:lstStyle/>
          <a:p>
            <a:pPr algn="ctr"/>
            <a:r>
              <a:rPr lang="en-US" sz="900" dirty="0" smtClean="0"/>
              <a:t>10</a:t>
            </a:r>
            <a:endParaRPr lang="en-US" sz="900" dirty="0"/>
          </a:p>
        </p:txBody>
      </p:sp>
      <p:sp>
        <p:nvSpPr>
          <p:cNvPr id="60" name="TextBox 59"/>
          <p:cNvSpPr txBox="1"/>
          <p:nvPr/>
        </p:nvSpPr>
        <p:spPr>
          <a:xfrm>
            <a:off x="6010874" y="4688311"/>
            <a:ext cx="278107" cy="230832"/>
          </a:xfrm>
          <a:prstGeom prst="rect">
            <a:avLst/>
          </a:prstGeom>
          <a:noFill/>
        </p:spPr>
        <p:txBody>
          <a:bodyPr wrap="square" rtlCol="0">
            <a:spAutoFit/>
          </a:bodyPr>
          <a:lstStyle/>
          <a:p>
            <a:pPr algn="ctr"/>
            <a:r>
              <a:rPr lang="en-US" sz="900" dirty="0" smtClean="0"/>
              <a:t>2</a:t>
            </a:r>
            <a:endParaRPr lang="en-US" sz="900" dirty="0"/>
          </a:p>
        </p:txBody>
      </p:sp>
      <p:sp>
        <p:nvSpPr>
          <p:cNvPr id="61" name="TextBox 60"/>
          <p:cNvSpPr txBox="1"/>
          <p:nvPr/>
        </p:nvSpPr>
        <p:spPr>
          <a:xfrm>
            <a:off x="6674241" y="1711457"/>
            <a:ext cx="371475" cy="230832"/>
          </a:xfrm>
          <a:prstGeom prst="rect">
            <a:avLst/>
          </a:prstGeom>
          <a:noFill/>
        </p:spPr>
        <p:txBody>
          <a:bodyPr wrap="square" rtlCol="0">
            <a:spAutoFit/>
          </a:bodyPr>
          <a:lstStyle/>
          <a:p>
            <a:pPr algn="ctr"/>
            <a:r>
              <a:rPr lang="en-US" sz="900" dirty="0" smtClean="0"/>
              <a:t>12</a:t>
            </a:r>
            <a:endParaRPr lang="en-US" sz="900" dirty="0"/>
          </a:p>
        </p:txBody>
      </p:sp>
      <p:cxnSp>
        <p:nvCxnSpPr>
          <p:cNvPr id="63" name="Straight Arrow Connector 62"/>
          <p:cNvCxnSpPr>
            <a:stCxn id="3" idx="0"/>
          </p:cNvCxnSpPr>
          <p:nvPr/>
        </p:nvCxnSpPr>
        <p:spPr>
          <a:xfrm flipH="1" flipV="1">
            <a:off x="1790696" y="2468562"/>
            <a:ext cx="351124" cy="676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97" name="Straight Arrow Connector 7196"/>
          <p:cNvCxnSpPr>
            <a:stCxn id="18" idx="0"/>
            <a:endCxn id="11" idx="1"/>
          </p:cNvCxnSpPr>
          <p:nvPr/>
        </p:nvCxnSpPr>
        <p:spPr>
          <a:xfrm flipH="1" flipV="1">
            <a:off x="579455" y="2842408"/>
            <a:ext cx="81860" cy="2306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99" name="Straight Arrow Connector 7198"/>
          <p:cNvCxnSpPr>
            <a:stCxn id="20" idx="0"/>
          </p:cNvCxnSpPr>
          <p:nvPr/>
        </p:nvCxnSpPr>
        <p:spPr>
          <a:xfrm flipH="1" flipV="1">
            <a:off x="1531126" y="3073100"/>
            <a:ext cx="414181" cy="742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01" name="Straight Arrow Connector 7200"/>
          <p:cNvCxnSpPr/>
          <p:nvPr/>
        </p:nvCxnSpPr>
        <p:spPr>
          <a:xfrm flipH="1" flipV="1">
            <a:off x="2562873" y="3298672"/>
            <a:ext cx="390095" cy="765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03" name="Straight Arrow Connector 7202"/>
          <p:cNvCxnSpPr>
            <a:stCxn id="28" idx="0"/>
          </p:cNvCxnSpPr>
          <p:nvPr/>
        </p:nvCxnSpPr>
        <p:spPr>
          <a:xfrm flipH="1" flipV="1">
            <a:off x="1279004" y="3519488"/>
            <a:ext cx="260874" cy="1290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05" name="Straight Arrow Connector 7204"/>
          <p:cNvCxnSpPr/>
          <p:nvPr/>
        </p:nvCxnSpPr>
        <p:spPr>
          <a:xfrm flipH="1">
            <a:off x="2647470" y="4634138"/>
            <a:ext cx="433648" cy="532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08" name="Straight Arrow Connector 7207"/>
          <p:cNvCxnSpPr/>
          <p:nvPr/>
        </p:nvCxnSpPr>
        <p:spPr>
          <a:xfrm flipV="1">
            <a:off x="2291680" y="4762030"/>
            <a:ext cx="300093" cy="981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11" name="Straight Arrow Connector 7210"/>
          <p:cNvCxnSpPr/>
          <p:nvPr/>
        </p:nvCxnSpPr>
        <p:spPr>
          <a:xfrm flipH="1" flipV="1">
            <a:off x="1841806" y="4827679"/>
            <a:ext cx="285043" cy="6503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13" name="Straight Arrow Connector 7212"/>
          <p:cNvCxnSpPr>
            <a:stCxn id="36" idx="3"/>
          </p:cNvCxnSpPr>
          <p:nvPr/>
        </p:nvCxnSpPr>
        <p:spPr>
          <a:xfrm flipV="1">
            <a:off x="3304185" y="4147159"/>
            <a:ext cx="391727" cy="42484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15" name="Straight Arrow Connector 7214"/>
          <p:cNvCxnSpPr/>
          <p:nvPr/>
        </p:nvCxnSpPr>
        <p:spPr>
          <a:xfrm>
            <a:off x="1368428" y="4782878"/>
            <a:ext cx="369788" cy="208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18" name="Straight Arrow Connector 7217"/>
          <p:cNvCxnSpPr/>
          <p:nvPr/>
        </p:nvCxnSpPr>
        <p:spPr>
          <a:xfrm flipH="1" flipV="1">
            <a:off x="850709" y="4636560"/>
            <a:ext cx="291186" cy="1463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21" name="Straight Arrow Connector 7220"/>
          <p:cNvCxnSpPr/>
          <p:nvPr/>
        </p:nvCxnSpPr>
        <p:spPr>
          <a:xfrm flipH="1">
            <a:off x="2304528" y="3899072"/>
            <a:ext cx="257452" cy="999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25" name="Straight Arrow Connector 7224"/>
          <p:cNvCxnSpPr/>
          <p:nvPr/>
        </p:nvCxnSpPr>
        <p:spPr>
          <a:xfrm flipH="1" flipV="1">
            <a:off x="5382104" y="4140270"/>
            <a:ext cx="365770" cy="159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28" name="Straight Arrow Connector 7227"/>
          <p:cNvCxnSpPr/>
          <p:nvPr/>
        </p:nvCxnSpPr>
        <p:spPr>
          <a:xfrm flipV="1">
            <a:off x="7887943" y="4542102"/>
            <a:ext cx="115151" cy="3942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30" name="Straight Arrow Connector 7229"/>
          <p:cNvCxnSpPr/>
          <p:nvPr/>
        </p:nvCxnSpPr>
        <p:spPr>
          <a:xfrm flipH="1">
            <a:off x="7439620" y="5020561"/>
            <a:ext cx="326302" cy="12212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2" name="Straight Arrow Connector 38911"/>
          <p:cNvCxnSpPr/>
          <p:nvPr/>
        </p:nvCxnSpPr>
        <p:spPr>
          <a:xfrm flipH="1">
            <a:off x="6674241" y="5088334"/>
            <a:ext cx="25398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6" name="Straight Arrow Connector 38915"/>
          <p:cNvCxnSpPr/>
          <p:nvPr/>
        </p:nvCxnSpPr>
        <p:spPr>
          <a:xfrm>
            <a:off x="7086224" y="5088334"/>
            <a:ext cx="26567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8" name="Straight Arrow Connector 38917"/>
          <p:cNvCxnSpPr/>
          <p:nvPr/>
        </p:nvCxnSpPr>
        <p:spPr>
          <a:xfrm flipH="1">
            <a:off x="6733407" y="4504945"/>
            <a:ext cx="352817" cy="2398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20" name="Straight Arrow Connector 38919"/>
          <p:cNvCxnSpPr/>
          <p:nvPr/>
        </p:nvCxnSpPr>
        <p:spPr>
          <a:xfrm flipH="1">
            <a:off x="5885628" y="5029919"/>
            <a:ext cx="366712" cy="93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22" name="Straight Arrow Connector 38921"/>
          <p:cNvCxnSpPr/>
          <p:nvPr/>
        </p:nvCxnSpPr>
        <p:spPr>
          <a:xfrm>
            <a:off x="6320483" y="5029919"/>
            <a:ext cx="35375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27" name="Straight Arrow Connector 38926"/>
          <p:cNvCxnSpPr/>
          <p:nvPr/>
        </p:nvCxnSpPr>
        <p:spPr>
          <a:xfrm>
            <a:off x="5329237" y="4975614"/>
            <a:ext cx="401812" cy="4494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0" name="Straight Arrow Connector 38929"/>
          <p:cNvCxnSpPr>
            <a:stCxn id="41" idx="2"/>
            <a:endCxn id="53" idx="2"/>
          </p:cNvCxnSpPr>
          <p:nvPr/>
        </p:nvCxnSpPr>
        <p:spPr>
          <a:xfrm flipH="1" flipV="1">
            <a:off x="5162236" y="4821036"/>
            <a:ext cx="42983" cy="2438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5" name="Straight Arrow Connector 38934"/>
          <p:cNvCxnSpPr>
            <a:stCxn id="44" idx="1"/>
          </p:cNvCxnSpPr>
          <p:nvPr/>
        </p:nvCxnSpPr>
        <p:spPr>
          <a:xfrm flipH="1" flipV="1">
            <a:off x="5305904" y="5365149"/>
            <a:ext cx="250760" cy="3849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7" name="Straight Arrow Connector 38936"/>
          <p:cNvCxnSpPr/>
          <p:nvPr/>
        </p:nvCxnSpPr>
        <p:spPr>
          <a:xfrm flipV="1">
            <a:off x="5782967" y="5754290"/>
            <a:ext cx="227907" cy="6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9" name="Straight Arrow Connector 38938"/>
          <p:cNvCxnSpPr>
            <a:stCxn id="45" idx="2"/>
          </p:cNvCxnSpPr>
          <p:nvPr/>
        </p:nvCxnSpPr>
        <p:spPr>
          <a:xfrm flipH="1" flipV="1">
            <a:off x="6027442" y="5737304"/>
            <a:ext cx="278108" cy="570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1" name="Straight Arrow Connector 38940"/>
          <p:cNvCxnSpPr/>
          <p:nvPr/>
        </p:nvCxnSpPr>
        <p:spPr>
          <a:xfrm flipV="1">
            <a:off x="6351350" y="5765804"/>
            <a:ext cx="292024" cy="285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4" name="Straight Arrow Connector 38943"/>
          <p:cNvCxnSpPr>
            <a:stCxn id="46" idx="2"/>
          </p:cNvCxnSpPr>
          <p:nvPr/>
        </p:nvCxnSpPr>
        <p:spPr>
          <a:xfrm flipH="1" flipV="1">
            <a:off x="6643374" y="5780054"/>
            <a:ext cx="242953" cy="604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6" name="Straight Arrow Connector 38945"/>
          <p:cNvCxnSpPr>
            <a:endCxn id="7191" idx="1"/>
          </p:cNvCxnSpPr>
          <p:nvPr/>
        </p:nvCxnSpPr>
        <p:spPr>
          <a:xfrm flipV="1">
            <a:off x="6969425" y="5754947"/>
            <a:ext cx="196740" cy="796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9" name="Straight Arrow Connector 38948"/>
          <p:cNvCxnSpPr/>
          <p:nvPr/>
        </p:nvCxnSpPr>
        <p:spPr>
          <a:xfrm flipV="1">
            <a:off x="7460604" y="5335594"/>
            <a:ext cx="471191" cy="4284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51" name="Straight Arrow Connector 38950"/>
          <p:cNvCxnSpPr>
            <a:stCxn id="47" idx="1"/>
            <a:endCxn id="7191" idx="1"/>
          </p:cNvCxnSpPr>
          <p:nvPr/>
        </p:nvCxnSpPr>
        <p:spPr>
          <a:xfrm flipH="1">
            <a:off x="7166165" y="5754290"/>
            <a:ext cx="64568" cy="6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4420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41005" y="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ANALYSIS- FUNCTIONAL GROUPS</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12</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258762" y="1481401"/>
            <a:ext cx="3825875" cy="49381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3" name="TextBox 11"/>
          <p:cNvSpPr txBox="1">
            <a:spLocks noChangeArrowheads="1"/>
          </p:cNvSpPr>
          <p:nvPr/>
        </p:nvSpPr>
        <p:spPr bwMode="auto">
          <a:xfrm>
            <a:off x="4247814" y="2862263"/>
            <a:ext cx="4743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a:t>GROUP </a:t>
            </a:r>
            <a:r>
              <a:rPr lang="en-US" sz="1400" b="1" u="sng" dirty="0" smtClean="0"/>
              <a:t>FUNCTIONS</a:t>
            </a:r>
            <a:r>
              <a:rPr lang="en-US" sz="1400" b="1" dirty="0" smtClean="0"/>
              <a:t>: Midfielders + Backs</a:t>
            </a:r>
            <a:endParaRPr lang="en-US" sz="1400" b="1" dirty="0"/>
          </a:p>
        </p:txBody>
      </p:sp>
      <p:sp>
        <p:nvSpPr>
          <p:cNvPr id="38925" name="TextBox 13"/>
          <p:cNvSpPr txBox="1">
            <a:spLocks noChangeArrowheads="1"/>
          </p:cNvSpPr>
          <p:nvPr/>
        </p:nvSpPr>
        <p:spPr bwMode="auto">
          <a:xfrm>
            <a:off x="4300538" y="4995863"/>
            <a:ext cx="4767262" cy="263149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Backs + Goalkeeper Roles and Functions:</a:t>
            </a:r>
          </a:p>
          <a:p>
            <a:pPr eaLnBrk="1" hangingPunct="1"/>
            <a:r>
              <a:rPr lang="en-US" sz="1100" dirty="0" smtClean="0"/>
              <a:t>#1 U.S. Goalkeeper communicates and organizes back line in positioning and marking situations. </a:t>
            </a:r>
          </a:p>
          <a:p>
            <a:pPr eaLnBrk="1" hangingPunct="1"/>
            <a:endParaRPr lang="en-US" sz="1100" dirty="0"/>
          </a:p>
          <a:p>
            <a:pPr eaLnBrk="1" hangingPunct="1"/>
            <a:r>
              <a:rPr lang="en-US" sz="1100" dirty="0" smtClean="0"/>
              <a:t>#2, #4, #5, #3 Provide cover for #11, #6, #8, #7. Deny dribble/passing  penetration. Win direct long balls into the Turkish forwards and crosses from wide areas. </a:t>
            </a:r>
          </a:p>
          <a:p>
            <a:pPr eaLnBrk="1" hangingPunct="1"/>
            <a:r>
              <a:rPr lang="en-US" sz="1100" dirty="0" smtClean="0"/>
              <a:t>#3 matched up with Turkey #7, #2 with Turkey #11, #4 &amp; #5 match up with</a:t>
            </a:r>
          </a:p>
          <a:p>
            <a:pPr eaLnBrk="1" hangingPunct="1"/>
            <a:r>
              <a:rPr lang="en-US" sz="1100" dirty="0" smtClean="0"/>
              <a:t>Turkey #18 or #15 </a:t>
            </a:r>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p:txBody>
      </p:sp>
      <p:sp>
        <p:nvSpPr>
          <p:cNvPr id="38926" name="TextBox 14"/>
          <p:cNvSpPr txBox="1">
            <a:spLocks noChangeArrowheads="1"/>
          </p:cNvSpPr>
          <p:nvPr/>
        </p:nvSpPr>
        <p:spPr bwMode="auto">
          <a:xfrm>
            <a:off x="4224338" y="4648200"/>
            <a:ext cx="4767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GROUP FUNCTIONS</a:t>
            </a:r>
            <a:r>
              <a:rPr lang="en-US" sz="1400" b="1" dirty="0" smtClean="0"/>
              <a:t>: Backs + Goalkeeper</a:t>
            </a:r>
            <a:endParaRPr lang="en-US" sz="1400" b="1" dirty="0"/>
          </a:p>
        </p:txBody>
      </p:sp>
      <p:sp>
        <p:nvSpPr>
          <p:cNvPr id="38927" name="TextBox 15"/>
          <p:cNvSpPr txBox="1">
            <a:spLocks noChangeArrowheads="1"/>
          </p:cNvSpPr>
          <p:nvPr/>
        </p:nvSpPr>
        <p:spPr bwMode="auto">
          <a:xfrm>
            <a:off x="4332287" y="3201650"/>
            <a:ext cx="4735513" cy="24622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Midfielders + Backs Roles and Functions:</a:t>
            </a:r>
          </a:p>
          <a:p>
            <a:pPr eaLnBrk="1" hangingPunct="1"/>
            <a:r>
              <a:rPr lang="en-US" sz="1100" dirty="0" smtClean="0"/>
              <a:t>#6 &amp; #8 (holding midfielders) take cover position behind #11, #10, #7 and in space in front of the U.S. back line in center channel. #6 &amp; #8 position to cut any passing lanes for penetration and occupy space in front of back line to deny long balls into Turkey #18 or #15.</a:t>
            </a:r>
          </a:p>
          <a:p>
            <a:pPr eaLnBrk="1" hangingPunct="1"/>
            <a:endParaRPr lang="en-US" sz="1100" dirty="0"/>
          </a:p>
          <a:p>
            <a:pPr eaLnBrk="1" hangingPunct="1"/>
            <a:r>
              <a:rPr lang="en-US" sz="1100" dirty="0" smtClean="0"/>
              <a:t>Outside backs #3 and #2 are matched up with Turkey #7 and #11 (outside midfielders)</a:t>
            </a:r>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smtClean="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24" name="TextBox 11"/>
          <p:cNvSpPr txBox="1">
            <a:spLocks noChangeArrowheads="1"/>
          </p:cNvSpPr>
          <p:nvPr/>
        </p:nvSpPr>
        <p:spPr bwMode="auto">
          <a:xfrm>
            <a:off x="4247814" y="1066800"/>
            <a:ext cx="4743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a:t>GROUP </a:t>
            </a:r>
            <a:r>
              <a:rPr lang="en-US" sz="1400" b="1" u="sng" dirty="0" smtClean="0"/>
              <a:t>FUNCTIONS</a:t>
            </a:r>
            <a:r>
              <a:rPr lang="en-US" sz="1400" b="1" dirty="0" smtClean="0"/>
              <a:t>: Midfielders + Forwards</a:t>
            </a:r>
            <a:endParaRPr lang="en-US" sz="1400" b="1" dirty="0"/>
          </a:p>
        </p:txBody>
      </p:sp>
      <p:sp>
        <p:nvSpPr>
          <p:cNvPr id="25" name="TextBox 15"/>
          <p:cNvSpPr txBox="1">
            <a:spLocks noChangeArrowheads="1"/>
          </p:cNvSpPr>
          <p:nvPr/>
        </p:nvSpPr>
        <p:spPr bwMode="auto">
          <a:xfrm>
            <a:off x="4316413" y="1405354"/>
            <a:ext cx="4675187" cy="229293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Midfielders + Forwards Roles and Functions</a:t>
            </a:r>
            <a:r>
              <a:rPr lang="en-US" sz="1100" dirty="0" smtClean="0">
                <a:solidFill>
                  <a:srgbClr val="C00000"/>
                </a:solidFill>
              </a:rPr>
              <a:t>: </a:t>
            </a:r>
            <a:endParaRPr lang="en-US" sz="1100" dirty="0">
              <a:solidFill>
                <a:srgbClr val="C00000"/>
              </a:solidFill>
            </a:endParaRPr>
          </a:p>
          <a:p>
            <a:pPr eaLnBrk="1" hangingPunct="1"/>
            <a:r>
              <a:rPr lang="en-US" sz="1100" dirty="0" smtClean="0"/>
              <a:t>Forward #19 sets line of confrontation about 25 to 30 yards from Turkish goal. Applies pressure to force Turkey #14 to play predictable down their right channel. #11, #10, #7 set line 10 to 15 yards behind #19. #11 matches up with turkey #13 (outside back), #10 matches with Turkey #2 (central midfield), #7 balances line. #11 &amp; #10 anticipate a time to double team with #19 and tackle. </a:t>
            </a:r>
            <a:endParaRPr lang="en-US" sz="1100" dirty="0"/>
          </a:p>
          <a:p>
            <a:pPr eaLnBrk="1" hangingPunct="1"/>
            <a:r>
              <a:rPr lang="en-US" sz="1100" dirty="0" smtClean="0"/>
              <a:t>#11, #10, #7 organize to deny passing penetration.</a:t>
            </a:r>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p:txBody>
      </p:sp>
      <p:sp>
        <p:nvSpPr>
          <p:cNvPr id="13" name="TextBox 12"/>
          <p:cNvSpPr txBox="1"/>
          <p:nvPr/>
        </p:nvSpPr>
        <p:spPr>
          <a:xfrm>
            <a:off x="152400" y="1066800"/>
            <a:ext cx="4038600" cy="507831"/>
          </a:xfrm>
          <a:prstGeom prst="rect">
            <a:avLst/>
          </a:prstGeom>
          <a:noFill/>
        </p:spPr>
        <p:txBody>
          <a:bodyPr wrap="square" rtlCol="0">
            <a:spAutoFit/>
          </a:bodyPr>
          <a:lstStyle/>
          <a:p>
            <a:r>
              <a:rPr lang="en-US" sz="900" dirty="0" smtClean="0">
                <a:solidFill>
                  <a:srgbClr val="C00000"/>
                </a:solidFill>
                <a:latin typeface="Arial"/>
                <a:cs typeface="Arial"/>
              </a:rPr>
              <a:t>Diagram below </a:t>
            </a:r>
            <a:r>
              <a:rPr lang="en-US" sz="900" b="1" u="sng" dirty="0" smtClean="0">
                <a:solidFill>
                  <a:srgbClr val="C00000"/>
                </a:solidFill>
                <a:latin typeface="Arial"/>
                <a:cs typeface="Arial"/>
              </a:rPr>
              <a:t>one</a:t>
            </a:r>
            <a:r>
              <a:rPr lang="en-US" sz="900" dirty="0" smtClean="0">
                <a:solidFill>
                  <a:srgbClr val="C00000"/>
                </a:solidFill>
                <a:latin typeface="Arial"/>
                <a:cs typeface="Arial"/>
              </a:rPr>
              <a:t> of the functional groups using tactical arrows (include ball position &amp; opposition). Describe the Functions of the other two groups in defending</a:t>
            </a:r>
            <a:r>
              <a:rPr lang="en-US" sz="800" dirty="0" smtClean="0">
                <a:solidFill>
                  <a:srgbClr val="C00000"/>
                </a:solidFill>
                <a:latin typeface="Arial"/>
                <a:cs typeface="Arial"/>
              </a:rPr>
              <a:t>.</a:t>
            </a:r>
            <a:endParaRPr lang="en-US" sz="800" dirty="0">
              <a:solidFill>
                <a:srgbClr val="C00000"/>
              </a:solidFill>
              <a:latin typeface="Arial"/>
              <a:cs typeface="Aria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435742">
            <a:off x="1673282" y="2699832"/>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242" y="359648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215348">
            <a:off x="2668808" y="3566582"/>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263524">
            <a:off x="1490719" y="362276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123" y="4146695"/>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147" y="4390599"/>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5715" y="4955977"/>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9295" y="512648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506" y="4973200"/>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242" y="4744612"/>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8"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5850" y="320165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324" y="452596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3692" y="485415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1"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1369" y="337828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2"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4035" y="392924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3"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7762" y="427325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4"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7448" y="445055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5"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725" y="237502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943" y="249726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7"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005" y="3276591"/>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8" name="Picture 22"/>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9299" y="1676400"/>
            <a:ext cx="244475" cy="244475"/>
          </a:xfrm>
          <a:prstGeom prst="rect">
            <a:avLst/>
          </a:prstGeom>
          <a:noFill/>
          <a:ln>
            <a:noFill/>
          </a:ln>
          <a:effectLst/>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8525" y="2747053"/>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425082" y="4880447"/>
            <a:ext cx="374213" cy="230832"/>
          </a:xfrm>
          <a:prstGeom prst="rect">
            <a:avLst/>
          </a:prstGeom>
          <a:noFill/>
        </p:spPr>
        <p:txBody>
          <a:bodyPr wrap="square" rtlCol="0">
            <a:spAutoFit/>
          </a:bodyPr>
          <a:lstStyle/>
          <a:p>
            <a:pPr algn="ctr"/>
            <a:r>
              <a:rPr lang="en-US" sz="900" dirty="0" smtClean="0"/>
              <a:t>18</a:t>
            </a:r>
            <a:endParaRPr lang="en-US" sz="900" dirty="0"/>
          </a:p>
        </p:txBody>
      </p:sp>
      <p:sp>
        <p:nvSpPr>
          <p:cNvPr id="4" name="TextBox 3"/>
          <p:cNvSpPr txBox="1"/>
          <p:nvPr/>
        </p:nvSpPr>
        <p:spPr>
          <a:xfrm>
            <a:off x="441324" y="4500708"/>
            <a:ext cx="430619" cy="230832"/>
          </a:xfrm>
          <a:prstGeom prst="rect">
            <a:avLst/>
          </a:prstGeom>
          <a:noFill/>
        </p:spPr>
        <p:txBody>
          <a:bodyPr wrap="square" rtlCol="0">
            <a:spAutoFit/>
          </a:bodyPr>
          <a:lstStyle/>
          <a:p>
            <a:r>
              <a:rPr lang="en-US" sz="900" dirty="0"/>
              <a:t>7</a:t>
            </a:r>
          </a:p>
        </p:txBody>
      </p:sp>
      <p:sp>
        <p:nvSpPr>
          <p:cNvPr id="5" name="TextBox 4"/>
          <p:cNvSpPr txBox="1"/>
          <p:nvPr/>
        </p:nvSpPr>
        <p:spPr>
          <a:xfrm>
            <a:off x="2045710" y="4450556"/>
            <a:ext cx="467950" cy="230832"/>
          </a:xfrm>
          <a:prstGeom prst="rect">
            <a:avLst/>
          </a:prstGeom>
          <a:noFill/>
        </p:spPr>
        <p:txBody>
          <a:bodyPr wrap="square" rtlCol="0">
            <a:spAutoFit/>
          </a:bodyPr>
          <a:lstStyle/>
          <a:p>
            <a:pPr algn="ctr"/>
            <a:r>
              <a:rPr lang="en-US" sz="900" dirty="0" smtClean="0"/>
              <a:t>15</a:t>
            </a:r>
            <a:endParaRPr lang="en-US" sz="900" dirty="0"/>
          </a:p>
        </p:txBody>
      </p:sp>
      <p:sp>
        <p:nvSpPr>
          <p:cNvPr id="6" name="TextBox 5"/>
          <p:cNvSpPr txBox="1"/>
          <p:nvPr/>
        </p:nvSpPr>
        <p:spPr>
          <a:xfrm>
            <a:off x="3473450" y="3225415"/>
            <a:ext cx="458787" cy="230832"/>
          </a:xfrm>
          <a:prstGeom prst="rect">
            <a:avLst/>
          </a:prstGeom>
          <a:noFill/>
        </p:spPr>
        <p:txBody>
          <a:bodyPr wrap="square" rtlCol="0">
            <a:spAutoFit/>
          </a:bodyPr>
          <a:lstStyle/>
          <a:p>
            <a:pPr algn="ctr"/>
            <a:r>
              <a:rPr lang="en-US" sz="900" dirty="0" smtClean="0"/>
              <a:t>8</a:t>
            </a:r>
            <a:endParaRPr lang="en-US" sz="900" dirty="0"/>
          </a:p>
        </p:txBody>
      </p:sp>
      <p:sp>
        <p:nvSpPr>
          <p:cNvPr id="7" name="TextBox 6"/>
          <p:cNvSpPr txBox="1"/>
          <p:nvPr/>
        </p:nvSpPr>
        <p:spPr>
          <a:xfrm>
            <a:off x="2851370" y="2375024"/>
            <a:ext cx="501430" cy="230832"/>
          </a:xfrm>
          <a:prstGeom prst="rect">
            <a:avLst/>
          </a:prstGeom>
          <a:noFill/>
        </p:spPr>
        <p:txBody>
          <a:bodyPr wrap="square" rtlCol="0">
            <a:spAutoFit/>
          </a:bodyPr>
          <a:lstStyle/>
          <a:p>
            <a:r>
              <a:rPr lang="en-US" sz="900" dirty="0" smtClean="0"/>
              <a:t>4</a:t>
            </a:r>
            <a:endParaRPr lang="en-US" sz="900" dirty="0"/>
          </a:p>
        </p:txBody>
      </p:sp>
      <p:sp>
        <p:nvSpPr>
          <p:cNvPr id="8" name="TextBox 7"/>
          <p:cNvSpPr txBox="1"/>
          <p:nvPr/>
        </p:nvSpPr>
        <p:spPr>
          <a:xfrm>
            <a:off x="639739" y="2490440"/>
            <a:ext cx="708881" cy="230832"/>
          </a:xfrm>
          <a:prstGeom prst="rect">
            <a:avLst/>
          </a:prstGeom>
          <a:noFill/>
        </p:spPr>
        <p:txBody>
          <a:bodyPr wrap="square" rtlCol="0">
            <a:spAutoFit/>
          </a:bodyPr>
          <a:lstStyle/>
          <a:p>
            <a:pPr algn="ctr"/>
            <a:r>
              <a:rPr lang="en-US" sz="900" dirty="0" smtClean="0"/>
              <a:t>14</a:t>
            </a:r>
            <a:endParaRPr lang="en-US" sz="900" dirty="0"/>
          </a:p>
        </p:txBody>
      </p:sp>
      <p:sp>
        <p:nvSpPr>
          <p:cNvPr id="9" name="TextBox 8"/>
          <p:cNvSpPr txBox="1"/>
          <p:nvPr/>
        </p:nvSpPr>
        <p:spPr>
          <a:xfrm>
            <a:off x="197654" y="3262872"/>
            <a:ext cx="487339" cy="230832"/>
          </a:xfrm>
          <a:prstGeom prst="rect">
            <a:avLst/>
          </a:prstGeom>
          <a:noFill/>
        </p:spPr>
        <p:txBody>
          <a:bodyPr wrap="square" rtlCol="0">
            <a:spAutoFit/>
          </a:bodyPr>
          <a:lstStyle/>
          <a:p>
            <a:r>
              <a:rPr lang="en-US" sz="900" dirty="0" smtClean="0"/>
              <a:t>13</a:t>
            </a:r>
            <a:endParaRPr lang="en-US" sz="900" dirty="0"/>
          </a:p>
        </p:txBody>
      </p:sp>
      <p:sp>
        <p:nvSpPr>
          <p:cNvPr id="10" name="TextBox 9"/>
          <p:cNvSpPr txBox="1"/>
          <p:nvPr/>
        </p:nvSpPr>
        <p:spPr>
          <a:xfrm>
            <a:off x="1573399" y="3385109"/>
            <a:ext cx="542018" cy="230832"/>
          </a:xfrm>
          <a:prstGeom prst="rect">
            <a:avLst/>
          </a:prstGeom>
          <a:noFill/>
        </p:spPr>
        <p:txBody>
          <a:bodyPr wrap="square" rtlCol="0">
            <a:spAutoFit/>
          </a:bodyPr>
          <a:lstStyle/>
          <a:p>
            <a:r>
              <a:rPr lang="en-US" sz="900" dirty="0" smtClean="0"/>
              <a:t>2</a:t>
            </a:r>
            <a:endParaRPr lang="en-US" sz="900" dirty="0"/>
          </a:p>
        </p:txBody>
      </p:sp>
      <p:sp>
        <p:nvSpPr>
          <p:cNvPr id="11" name="TextBox 10"/>
          <p:cNvSpPr txBox="1"/>
          <p:nvPr/>
        </p:nvSpPr>
        <p:spPr>
          <a:xfrm>
            <a:off x="2470546" y="3924925"/>
            <a:ext cx="534997" cy="230832"/>
          </a:xfrm>
          <a:prstGeom prst="rect">
            <a:avLst/>
          </a:prstGeom>
          <a:noFill/>
        </p:spPr>
        <p:txBody>
          <a:bodyPr wrap="square" rtlCol="0">
            <a:spAutoFit/>
          </a:bodyPr>
          <a:lstStyle/>
          <a:p>
            <a:pPr algn="ctr"/>
            <a:r>
              <a:rPr lang="en-US" sz="900" dirty="0" smtClean="0"/>
              <a:t>10</a:t>
            </a:r>
            <a:endParaRPr lang="en-US" sz="900" dirty="0"/>
          </a:p>
        </p:txBody>
      </p:sp>
      <p:sp>
        <p:nvSpPr>
          <p:cNvPr id="12" name="TextBox 11"/>
          <p:cNvSpPr txBox="1"/>
          <p:nvPr/>
        </p:nvSpPr>
        <p:spPr>
          <a:xfrm>
            <a:off x="3580605" y="4286897"/>
            <a:ext cx="458787" cy="230832"/>
          </a:xfrm>
          <a:prstGeom prst="rect">
            <a:avLst/>
          </a:prstGeom>
          <a:noFill/>
        </p:spPr>
        <p:txBody>
          <a:bodyPr wrap="square" rtlCol="0">
            <a:spAutoFit/>
          </a:bodyPr>
          <a:lstStyle/>
          <a:p>
            <a:pPr algn="ctr"/>
            <a:r>
              <a:rPr lang="en-US" sz="900" dirty="0" smtClean="0"/>
              <a:t>11</a:t>
            </a:r>
            <a:endParaRPr lang="en-US" sz="900" dirty="0"/>
          </a:p>
        </p:txBody>
      </p:sp>
      <p:sp>
        <p:nvSpPr>
          <p:cNvPr id="14" name="TextBox 13"/>
          <p:cNvSpPr txBox="1"/>
          <p:nvPr/>
        </p:nvSpPr>
        <p:spPr>
          <a:xfrm>
            <a:off x="1733606" y="2785319"/>
            <a:ext cx="442136" cy="230832"/>
          </a:xfrm>
          <a:prstGeom prst="rect">
            <a:avLst/>
          </a:prstGeom>
          <a:noFill/>
        </p:spPr>
        <p:txBody>
          <a:bodyPr wrap="square" rtlCol="0">
            <a:spAutoFit/>
          </a:bodyPr>
          <a:lstStyle/>
          <a:p>
            <a:r>
              <a:rPr lang="en-US" sz="900" dirty="0" smtClean="0">
                <a:solidFill>
                  <a:srgbClr val="FF0000"/>
                </a:solidFill>
              </a:rPr>
              <a:t>19</a:t>
            </a:r>
            <a:endParaRPr lang="en-US" sz="900" dirty="0">
              <a:solidFill>
                <a:srgbClr val="FF0000"/>
              </a:solidFill>
            </a:endParaRPr>
          </a:p>
        </p:txBody>
      </p:sp>
      <p:sp>
        <p:nvSpPr>
          <p:cNvPr id="16" name="TextBox 15"/>
          <p:cNvSpPr txBox="1"/>
          <p:nvPr/>
        </p:nvSpPr>
        <p:spPr>
          <a:xfrm>
            <a:off x="363242" y="3658071"/>
            <a:ext cx="365125"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7" name="TextBox 16"/>
          <p:cNvSpPr txBox="1"/>
          <p:nvPr/>
        </p:nvSpPr>
        <p:spPr>
          <a:xfrm>
            <a:off x="1519300" y="3693022"/>
            <a:ext cx="405623" cy="230832"/>
          </a:xfrm>
          <a:prstGeom prst="rect">
            <a:avLst/>
          </a:prstGeom>
          <a:noFill/>
        </p:spPr>
        <p:txBody>
          <a:bodyPr wrap="square" rtlCol="0">
            <a:spAutoFit/>
          </a:bodyPr>
          <a:lstStyle/>
          <a:p>
            <a:r>
              <a:rPr lang="en-US" sz="900" dirty="0" smtClean="0">
                <a:solidFill>
                  <a:srgbClr val="FF0000"/>
                </a:solidFill>
              </a:rPr>
              <a:t>10</a:t>
            </a:r>
            <a:endParaRPr lang="en-US" sz="900" dirty="0">
              <a:solidFill>
                <a:srgbClr val="FF0000"/>
              </a:solidFill>
            </a:endParaRPr>
          </a:p>
        </p:txBody>
      </p:sp>
      <p:sp>
        <p:nvSpPr>
          <p:cNvPr id="18" name="TextBox 17"/>
          <p:cNvSpPr txBox="1"/>
          <p:nvPr/>
        </p:nvSpPr>
        <p:spPr>
          <a:xfrm>
            <a:off x="2630938" y="3647909"/>
            <a:ext cx="414568"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19" name="TextBox 18"/>
          <p:cNvSpPr txBox="1"/>
          <p:nvPr/>
        </p:nvSpPr>
        <p:spPr>
          <a:xfrm>
            <a:off x="1116418" y="4205341"/>
            <a:ext cx="447177" cy="230832"/>
          </a:xfrm>
          <a:prstGeom prst="rect">
            <a:avLst/>
          </a:prstGeom>
          <a:noFill/>
        </p:spPr>
        <p:txBody>
          <a:bodyPr wrap="square" rtlCol="0">
            <a:spAutoFit/>
          </a:bodyPr>
          <a:lstStyle/>
          <a:p>
            <a:r>
              <a:rPr lang="en-US" sz="900" dirty="0" smtClean="0">
                <a:solidFill>
                  <a:srgbClr val="FF0000"/>
                </a:solidFill>
              </a:rPr>
              <a:t>6</a:t>
            </a:r>
            <a:endParaRPr lang="en-US" sz="900" dirty="0">
              <a:solidFill>
                <a:srgbClr val="FF0000"/>
              </a:solidFill>
            </a:endParaRPr>
          </a:p>
        </p:txBody>
      </p:sp>
      <p:sp>
        <p:nvSpPr>
          <p:cNvPr id="20" name="TextBox 19"/>
          <p:cNvSpPr txBox="1"/>
          <p:nvPr/>
        </p:nvSpPr>
        <p:spPr>
          <a:xfrm>
            <a:off x="2423138" y="4436173"/>
            <a:ext cx="456587" cy="230832"/>
          </a:xfrm>
          <a:prstGeom prst="rect">
            <a:avLst/>
          </a:prstGeom>
          <a:noFill/>
        </p:spPr>
        <p:txBody>
          <a:bodyPr wrap="square" rtlCol="0">
            <a:spAutoFit/>
          </a:bodyPr>
          <a:lstStyle/>
          <a:p>
            <a:r>
              <a:rPr lang="en-US" sz="900" dirty="0">
                <a:solidFill>
                  <a:srgbClr val="FF0000"/>
                </a:solidFill>
              </a:rPr>
              <a:t>8</a:t>
            </a:r>
          </a:p>
        </p:txBody>
      </p:sp>
      <p:sp>
        <p:nvSpPr>
          <p:cNvPr id="21" name="TextBox 20"/>
          <p:cNvSpPr txBox="1"/>
          <p:nvPr/>
        </p:nvSpPr>
        <p:spPr>
          <a:xfrm>
            <a:off x="414779" y="4806202"/>
            <a:ext cx="508701" cy="230832"/>
          </a:xfrm>
          <a:prstGeom prst="rect">
            <a:avLst/>
          </a:prstGeom>
          <a:noFill/>
        </p:spPr>
        <p:txBody>
          <a:bodyPr wrap="square" rtlCol="0">
            <a:spAutoFit/>
          </a:bodyPr>
          <a:lstStyle/>
          <a:p>
            <a:r>
              <a:rPr lang="en-US" sz="900" dirty="0">
                <a:solidFill>
                  <a:srgbClr val="FF0000"/>
                </a:solidFill>
              </a:rPr>
              <a:t>3</a:t>
            </a:r>
          </a:p>
        </p:txBody>
      </p:sp>
      <p:sp>
        <p:nvSpPr>
          <p:cNvPr id="22" name="TextBox 21"/>
          <p:cNvSpPr txBox="1"/>
          <p:nvPr/>
        </p:nvSpPr>
        <p:spPr>
          <a:xfrm>
            <a:off x="1166013" y="5037034"/>
            <a:ext cx="365213" cy="230832"/>
          </a:xfrm>
          <a:prstGeom prst="rect">
            <a:avLst/>
          </a:prstGeom>
          <a:noFill/>
        </p:spPr>
        <p:txBody>
          <a:bodyPr wrap="square" rtlCol="0">
            <a:spAutoFit/>
          </a:bodyPr>
          <a:lstStyle/>
          <a:p>
            <a:r>
              <a:rPr lang="en-US" sz="900" dirty="0">
                <a:solidFill>
                  <a:srgbClr val="FF0000"/>
                </a:solidFill>
              </a:rPr>
              <a:t>5</a:t>
            </a:r>
          </a:p>
        </p:txBody>
      </p:sp>
      <p:sp>
        <p:nvSpPr>
          <p:cNvPr id="23" name="TextBox 22"/>
          <p:cNvSpPr txBox="1"/>
          <p:nvPr/>
        </p:nvSpPr>
        <p:spPr>
          <a:xfrm>
            <a:off x="1844408" y="5152450"/>
            <a:ext cx="419366" cy="230832"/>
          </a:xfrm>
          <a:prstGeom prst="rect">
            <a:avLst/>
          </a:prstGeom>
          <a:noFill/>
        </p:spPr>
        <p:txBody>
          <a:bodyPr wrap="square" rtlCol="0">
            <a:spAutoFit/>
          </a:bodyPr>
          <a:lstStyle/>
          <a:p>
            <a:r>
              <a:rPr lang="en-US" sz="900" dirty="0" smtClean="0">
                <a:solidFill>
                  <a:srgbClr val="FF0000"/>
                </a:solidFill>
              </a:rPr>
              <a:t>4</a:t>
            </a:r>
            <a:endParaRPr lang="en-US" sz="900" dirty="0">
              <a:solidFill>
                <a:srgbClr val="FF0000"/>
              </a:solidFill>
            </a:endParaRPr>
          </a:p>
        </p:txBody>
      </p:sp>
      <p:sp>
        <p:nvSpPr>
          <p:cNvPr id="26" name="TextBox 25"/>
          <p:cNvSpPr txBox="1"/>
          <p:nvPr/>
        </p:nvSpPr>
        <p:spPr>
          <a:xfrm>
            <a:off x="2738044" y="4973200"/>
            <a:ext cx="462356"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cxnSp>
        <p:nvCxnSpPr>
          <p:cNvPr id="28" name="Straight Arrow Connector 27"/>
          <p:cNvCxnSpPr/>
          <p:nvPr/>
        </p:nvCxnSpPr>
        <p:spPr>
          <a:xfrm flipH="1" flipV="1">
            <a:off x="1166013" y="2643678"/>
            <a:ext cx="611975" cy="2313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363243" y="3521067"/>
            <a:ext cx="122237" cy="2524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568951" y="3743588"/>
            <a:ext cx="405774" cy="561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1072123" y="3752336"/>
            <a:ext cx="545069" cy="648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1799295" y="3693022"/>
            <a:ext cx="464479" cy="917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2279685" y="3693022"/>
            <a:ext cx="506030" cy="786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2968277" y="3591788"/>
            <a:ext cx="580344" cy="1405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19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19299" y="5867400"/>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2012164" y="5928990"/>
            <a:ext cx="391604" cy="230832"/>
          </a:xfrm>
          <a:prstGeom prst="rect">
            <a:avLst/>
          </a:prstGeom>
          <a:noFill/>
        </p:spPr>
        <p:txBody>
          <a:bodyPr wrap="square" rtlCol="0">
            <a:spAutoFit/>
          </a:bodyPr>
          <a:lstStyle/>
          <a:p>
            <a:pPr algn="ctr"/>
            <a:r>
              <a:rPr lang="en-US" sz="900" dirty="0" smtClean="0"/>
              <a:t>1</a:t>
            </a:r>
            <a:endParaRPr lang="en-US" sz="900" dirty="0"/>
          </a:p>
        </p:txBody>
      </p:sp>
    </p:spTree>
    <p:extLst>
      <p:ext uri="{BB962C8B-B14F-4D97-AF65-F5344CB8AC3E}">
        <p14:creationId xmlns:p14="http://schemas.microsoft.com/office/powerpoint/2010/main" val="2668249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37214" y="-4572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ANALYSIS BY REGIONS</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13</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79375"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8" name="TextBox 14"/>
          <p:cNvSpPr txBox="1">
            <a:spLocks noChangeArrowheads="1"/>
          </p:cNvSpPr>
          <p:nvPr/>
        </p:nvSpPr>
        <p:spPr bwMode="auto">
          <a:xfrm>
            <a:off x="4233863" y="1550987"/>
            <a:ext cx="4833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Use a diagram and an explanation below to describe  the positioning of the U.S. U17MNT team in order to defend the opponent and the ball in position </a:t>
            </a:r>
            <a:r>
              <a:rPr lang="en-US" sz="1000" dirty="0" smtClean="0">
                <a:solidFill>
                  <a:srgbClr val="C00000"/>
                </a:solidFill>
                <a:sym typeface="Wingdings"/>
              </a:rPr>
              <a:t> Include the opposition, numbers and positioning in relation to the ball/opponent/team mates.</a:t>
            </a:r>
            <a:endParaRPr lang="en-US" sz="1000" dirty="0">
              <a:solidFill>
                <a:srgbClr val="C00000"/>
              </a:solidFill>
            </a:endParaRPr>
          </a:p>
        </p:txBody>
      </p:sp>
      <p:sp>
        <p:nvSpPr>
          <p:cNvPr id="38926" name="TextBox 14"/>
          <p:cNvSpPr txBox="1">
            <a:spLocks noChangeArrowheads="1"/>
          </p:cNvSpPr>
          <p:nvPr/>
        </p:nvSpPr>
        <p:spPr bwMode="auto">
          <a:xfrm>
            <a:off x="4244974" y="1293812"/>
            <a:ext cx="4822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ATTACKING HALF: Confronting the opponent</a:t>
            </a:r>
            <a:endParaRPr lang="en-US" sz="1400" b="1" u="sng"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3" name="TextBox 2"/>
          <p:cNvSpPr txBox="1"/>
          <p:nvPr/>
        </p:nvSpPr>
        <p:spPr>
          <a:xfrm>
            <a:off x="3810000" y="1905000"/>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cxnSp>
        <p:nvCxnSpPr>
          <p:cNvPr id="5" name="Straight Arrow Connector 4"/>
          <p:cNvCxnSpPr/>
          <p:nvPr/>
        </p:nvCxnSpPr>
        <p:spPr>
          <a:xfrm flipH="1">
            <a:off x="3886200" y="2101334"/>
            <a:ext cx="76200"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0" y="4724400"/>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20" name="TextBox 14"/>
          <p:cNvSpPr txBox="1">
            <a:spLocks noChangeArrowheads="1"/>
          </p:cNvSpPr>
          <p:nvPr/>
        </p:nvSpPr>
        <p:spPr bwMode="auto">
          <a:xfrm>
            <a:off x="4287391" y="1066800"/>
            <a:ext cx="483393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300" dirty="0" smtClean="0">
                <a:solidFill>
                  <a:srgbClr val="C00000"/>
                </a:solidFill>
                <a:sym typeface="Wingdings" pitchFamily="2" charset="2"/>
              </a:rPr>
              <a:t>Diagram the following</a:t>
            </a:r>
            <a:r>
              <a:rPr lang="en-US" sz="1300" dirty="0" smtClean="0">
                <a:solidFill>
                  <a:srgbClr val="FF0000"/>
                </a:solidFill>
                <a:sym typeface="Wingdings" pitchFamily="2" charset="2"/>
              </a:rPr>
              <a:t>:</a:t>
            </a:r>
            <a:endParaRPr lang="en-US" sz="1300" dirty="0">
              <a:solidFill>
                <a:srgbClr val="FF0000"/>
              </a:solidFill>
            </a:endParaRPr>
          </a:p>
        </p:txBody>
      </p:sp>
      <p:sp>
        <p:nvSpPr>
          <p:cNvPr id="4" name="TextBox 3"/>
          <p:cNvSpPr txBox="1"/>
          <p:nvPr/>
        </p:nvSpPr>
        <p:spPr>
          <a:xfrm>
            <a:off x="4495800" y="2209800"/>
            <a:ext cx="4267200" cy="2308324"/>
          </a:xfrm>
          <a:prstGeom prst="rect">
            <a:avLst/>
          </a:prstGeom>
          <a:noFill/>
          <a:ln>
            <a:solidFill>
              <a:schemeClr val="tx2">
                <a:lumMod val="60000"/>
                <a:lumOff val="40000"/>
              </a:schemeClr>
            </a:solidFill>
          </a:ln>
        </p:spPr>
        <p:txBody>
          <a:bodyPr wrap="square" rtlCol="0">
            <a:spAutoFit/>
          </a:bodyPr>
          <a:lstStyle/>
          <a:p>
            <a:r>
              <a:rPr lang="en-US" sz="1200" dirty="0" smtClean="0"/>
              <a:t>U.S. Forward #19 takes high position while pressuring not allowing #14 Turkey to rotate ball to Turkish GK or #4. Making play predictable.</a:t>
            </a:r>
          </a:p>
          <a:p>
            <a:endParaRPr lang="en-US" sz="1200" dirty="0"/>
          </a:p>
          <a:p>
            <a:r>
              <a:rPr lang="en-US" sz="1200" dirty="0" smtClean="0"/>
              <a:t>U.S. #10 pressures # 10 Turkey, U.S. #7 pressures #8 Turkey, U.S. #2 is closing down Turkey #11</a:t>
            </a:r>
            <a:r>
              <a:rPr lang="en-US" sz="1200" dirty="0"/>
              <a:t> </a:t>
            </a:r>
            <a:r>
              <a:rPr lang="en-US" sz="1200" dirty="0" smtClean="0"/>
              <a:t>anticipating pass.</a:t>
            </a:r>
          </a:p>
          <a:p>
            <a:endParaRPr lang="en-US" sz="1200" dirty="0"/>
          </a:p>
          <a:p>
            <a:r>
              <a:rPr lang="en-US" sz="1200" dirty="0" smtClean="0"/>
              <a:t>U.S. #6 &amp; #8 are positioned in center channel anticipating long ball into Turkey #11, #15, or #18. </a:t>
            </a:r>
          </a:p>
          <a:p>
            <a:endParaRPr lang="en-US" sz="1200" dirty="0"/>
          </a:p>
          <a:p>
            <a:r>
              <a:rPr lang="en-US" sz="1200" dirty="0" smtClean="0"/>
              <a:t>U.S. #3, #5, #4 are matched up on Turkey Forwards #18 and #15 anticipating long direct pass.</a:t>
            </a:r>
          </a:p>
          <a:p>
            <a:endParaRPr lang="en-US" sz="1200"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580790">
            <a:off x="3399613" y="203279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16035">
            <a:off x="2967185" y="266599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2074" y="2953810"/>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2819" y="4473724"/>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9612" y="3951287"/>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79473">
            <a:off x="1408629" y="4663190"/>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2318" y="465534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6101">
            <a:off x="1737518" y="3382019"/>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38583">
            <a:off x="1234115" y="273346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87180">
            <a:off x="2732493" y="3436786"/>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2"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7432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7377" y="166052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4"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0712" y="213663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5"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7432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6"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3754" y="298767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7"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499" y="266599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8"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9613" y="349155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9"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89969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0081" y="448468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1"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8344" y="414416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2" name="Picture 22"/>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2949" y="141605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90712" y="1422871"/>
            <a:ext cx="547688" cy="230832"/>
          </a:xfrm>
          <a:prstGeom prst="rect">
            <a:avLst/>
          </a:prstGeom>
          <a:noFill/>
        </p:spPr>
        <p:txBody>
          <a:bodyPr wrap="square" rtlCol="0">
            <a:spAutoFit/>
          </a:bodyPr>
          <a:lstStyle/>
          <a:p>
            <a:pPr algn="ctr"/>
            <a:r>
              <a:rPr lang="en-US" sz="900" dirty="0" smtClean="0"/>
              <a:t>12</a:t>
            </a:r>
            <a:endParaRPr lang="en-US" sz="900" dirty="0"/>
          </a:p>
        </p:txBody>
      </p:sp>
      <p:sp>
        <p:nvSpPr>
          <p:cNvPr id="7" name="TextBox 6"/>
          <p:cNvSpPr txBox="1"/>
          <p:nvPr/>
        </p:nvSpPr>
        <p:spPr>
          <a:xfrm>
            <a:off x="3877377" y="1653703"/>
            <a:ext cx="313623" cy="230832"/>
          </a:xfrm>
          <a:prstGeom prst="rect">
            <a:avLst/>
          </a:prstGeom>
          <a:noFill/>
        </p:spPr>
        <p:txBody>
          <a:bodyPr wrap="square" rtlCol="0">
            <a:spAutoFit/>
          </a:bodyPr>
          <a:lstStyle/>
          <a:p>
            <a:r>
              <a:rPr lang="en-US" sz="900" dirty="0" smtClean="0"/>
              <a:t>14</a:t>
            </a:r>
            <a:endParaRPr lang="en-US" sz="900" dirty="0"/>
          </a:p>
        </p:txBody>
      </p:sp>
      <p:sp>
        <p:nvSpPr>
          <p:cNvPr id="8" name="TextBox 7"/>
          <p:cNvSpPr txBox="1"/>
          <p:nvPr/>
        </p:nvSpPr>
        <p:spPr>
          <a:xfrm>
            <a:off x="1893352" y="2136635"/>
            <a:ext cx="483670" cy="230832"/>
          </a:xfrm>
          <a:prstGeom prst="rect">
            <a:avLst/>
          </a:prstGeom>
          <a:noFill/>
        </p:spPr>
        <p:txBody>
          <a:bodyPr wrap="square" rtlCol="0">
            <a:spAutoFit/>
          </a:bodyPr>
          <a:lstStyle/>
          <a:p>
            <a:r>
              <a:rPr lang="en-US" sz="900" dirty="0" smtClean="0"/>
              <a:t>4</a:t>
            </a:r>
            <a:endParaRPr lang="en-US" sz="900" dirty="0"/>
          </a:p>
        </p:txBody>
      </p:sp>
      <p:sp>
        <p:nvSpPr>
          <p:cNvPr id="9" name="TextBox 8"/>
          <p:cNvSpPr txBox="1"/>
          <p:nvPr/>
        </p:nvSpPr>
        <p:spPr>
          <a:xfrm>
            <a:off x="3924300" y="2743200"/>
            <a:ext cx="363091" cy="230832"/>
          </a:xfrm>
          <a:prstGeom prst="rect">
            <a:avLst/>
          </a:prstGeom>
          <a:noFill/>
        </p:spPr>
        <p:txBody>
          <a:bodyPr wrap="square" rtlCol="0">
            <a:spAutoFit/>
          </a:bodyPr>
          <a:lstStyle/>
          <a:p>
            <a:r>
              <a:rPr lang="en-US" sz="900" dirty="0" smtClean="0"/>
              <a:t>8</a:t>
            </a:r>
            <a:endParaRPr lang="en-US" sz="900" dirty="0"/>
          </a:p>
        </p:txBody>
      </p:sp>
      <p:sp>
        <p:nvSpPr>
          <p:cNvPr id="10" name="TextBox 9"/>
          <p:cNvSpPr txBox="1"/>
          <p:nvPr/>
        </p:nvSpPr>
        <p:spPr>
          <a:xfrm>
            <a:off x="3014219" y="2679636"/>
            <a:ext cx="636181" cy="230832"/>
          </a:xfrm>
          <a:prstGeom prst="rect">
            <a:avLst/>
          </a:prstGeom>
          <a:noFill/>
        </p:spPr>
        <p:txBody>
          <a:bodyPr wrap="square" rtlCol="0">
            <a:spAutoFit/>
          </a:bodyPr>
          <a:lstStyle/>
          <a:p>
            <a:pPr algn="ctr"/>
            <a:r>
              <a:rPr lang="en-US" sz="900" dirty="0" smtClean="0"/>
              <a:t>10</a:t>
            </a:r>
            <a:endParaRPr lang="en-US" sz="900" dirty="0"/>
          </a:p>
        </p:txBody>
      </p:sp>
      <p:sp>
        <p:nvSpPr>
          <p:cNvPr id="11" name="TextBox 10"/>
          <p:cNvSpPr txBox="1"/>
          <p:nvPr/>
        </p:nvSpPr>
        <p:spPr>
          <a:xfrm>
            <a:off x="1773754" y="2978463"/>
            <a:ext cx="390802" cy="230832"/>
          </a:xfrm>
          <a:prstGeom prst="rect">
            <a:avLst/>
          </a:prstGeom>
          <a:noFill/>
        </p:spPr>
        <p:txBody>
          <a:bodyPr wrap="square" rtlCol="0">
            <a:spAutoFit/>
          </a:bodyPr>
          <a:lstStyle/>
          <a:p>
            <a:r>
              <a:rPr lang="en-US" sz="900" dirty="0" smtClean="0"/>
              <a:t>2</a:t>
            </a:r>
            <a:endParaRPr lang="en-US" sz="900" dirty="0"/>
          </a:p>
        </p:txBody>
      </p:sp>
      <p:sp>
        <p:nvSpPr>
          <p:cNvPr id="12" name="TextBox 11"/>
          <p:cNvSpPr txBox="1"/>
          <p:nvPr/>
        </p:nvSpPr>
        <p:spPr>
          <a:xfrm>
            <a:off x="533400" y="2743200"/>
            <a:ext cx="625475" cy="230832"/>
          </a:xfrm>
          <a:prstGeom prst="rect">
            <a:avLst/>
          </a:prstGeom>
          <a:noFill/>
        </p:spPr>
        <p:txBody>
          <a:bodyPr wrap="square" rtlCol="0">
            <a:spAutoFit/>
          </a:bodyPr>
          <a:lstStyle/>
          <a:p>
            <a:r>
              <a:rPr lang="en-US" sz="900" dirty="0" smtClean="0"/>
              <a:t>13</a:t>
            </a:r>
            <a:endParaRPr lang="en-US" sz="900" dirty="0"/>
          </a:p>
        </p:txBody>
      </p:sp>
      <p:sp>
        <p:nvSpPr>
          <p:cNvPr id="13" name="TextBox 12"/>
          <p:cNvSpPr txBox="1"/>
          <p:nvPr/>
        </p:nvSpPr>
        <p:spPr>
          <a:xfrm>
            <a:off x="2438400" y="4150990"/>
            <a:ext cx="476656" cy="230832"/>
          </a:xfrm>
          <a:prstGeom prst="rect">
            <a:avLst/>
          </a:prstGeom>
          <a:noFill/>
        </p:spPr>
        <p:txBody>
          <a:bodyPr wrap="square" rtlCol="0">
            <a:spAutoFit/>
          </a:bodyPr>
          <a:lstStyle/>
          <a:p>
            <a:pPr algn="ctr"/>
            <a:r>
              <a:rPr lang="en-US" sz="900" dirty="0" smtClean="0"/>
              <a:t>15</a:t>
            </a:r>
            <a:endParaRPr lang="en-US" sz="900" dirty="0"/>
          </a:p>
        </p:txBody>
      </p:sp>
      <p:sp>
        <p:nvSpPr>
          <p:cNvPr id="14" name="TextBox 13"/>
          <p:cNvSpPr txBox="1"/>
          <p:nvPr/>
        </p:nvSpPr>
        <p:spPr>
          <a:xfrm>
            <a:off x="3332309" y="3505200"/>
            <a:ext cx="381000" cy="230832"/>
          </a:xfrm>
          <a:prstGeom prst="rect">
            <a:avLst/>
          </a:prstGeom>
          <a:noFill/>
        </p:spPr>
        <p:txBody>
          <a:bodyPr wrap="square" rtlCol="0">
            <a:spAutoFit/>
          </a:bodyPr>
          <a:lstStyle/>
          <a:p>
            <a:pPr algn="ctr"/>
            <a:r>
              <a:rPr lang="en-US" sz="900" dirty="0" smtClean="0"/>
              <a:t>11</a:t>
            </a:r>
            <a:endParaRPr lang="en-US" sz="900" dirty="0"/>
          </a:p>
        </p:txBody>
      </p:sp>
      <p:sp>
        <p:nvSpPr>
          <p:cNvPr id="15" name="TextBox 14"/>
          <p:cNvSpPr txBox="1"/>
          <p:nvPr/>
        </p:nvSpPr>
        <p:spPr>
          <a:xfrm>
            <a:off x="914400" y="3899694"/>
            <a:ext cx="449263" cy="230832"/>
          </a:xfrm>
          <a:prstGeom prst="rect">
            <a:avLst/>
          </a:prstGeom>
          <a:noFill/>
        </p:spPr>
        <p:txBody>
          <a:bodyPr wrap="square" rtlCol="0">
            <a:spAutoFit/>
          </a:bodyPr>
          <a:lstStyle/>
          <a:p>
            <a:r>
              <a:rPr lang="en-US" sz="900" dirty="0" smtClean="0"/>
              <a:t>7</a:t>
            </a:r>
            <a:endParaRPr lang="en-US" sz="900" dirty="0"/>
          </a:p>
        </p:txBody>
      </p:sp>
      <p:sp>
        <p:nvSpPr>
          <p:cNvPr id="16" name="TextBox 15"/>
          <p:cNvSpPr txBox="1"/>
          <p:nvPr/>
        </p:nvSpPr>
        <p:spPr>
          <a:xfrm>
            <a:off x="1773754" y="4473724"/>
            <a:ext cx="603268" cy="230832"/>
          </a:xfrm>
          <a:prstGeom prst="rect">
            <a:avLst/>
          </a:prstGeom>
          <a:noFill/>
        </p:spPr>
        <p:txBody>
          <a:bodyPr wrap="square" rtlCol="0">
            <a:spAutoFit/>
          </a:bodyPr>
          <a:lstStyle/>
          <a:p>
            <a:pPr algn="ctr"/>
            <a:r>
              <a:rPr lang="en-US" sz="900" dirty="0" smtClean="0"/>
              <a:t>18</a:t>
            </a:r>
            <a:endParaRPr lang="en-US" sz="900" dirty="0"/>
          </a:p>
        </p:txBody>
      </p:sp>
      <p:sp>
        <p:nvSpPr>
          <p:cNvPr id="17" name="TextBox 16"/>
          <p:cNvSpPr txBox="1"/>
          <p:nvPr/>
        </p:nvSpPr>
        <p:spPr>
          <a:xfrm rot="1164482">
            <a:off x="3376981" y="2136635"/>
            <a:ext cx="410387"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18" name="TextBox 17"/>
          <p:cNvSpPr txBox="1"/>
          <p:nvPr/>
        </p:nvSpPr>
        <p:spPr>
          <a:xfrm>
            <a:off x="3877377" y="2978463"/>
            <a:ext cx="410014"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19" name="TextBox 18"/>
          <p:cNvSpPr txBox="1"/>
          <p:nvPr/>
        </p:nvSpPr>
        <p:spPr>
          <a:xfrm>
            <a:off x="2975343" y="2717624"/>
            <a:ext cx="385393"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22" name="TextBox 21"/>
          <p:cNvSpPr txBox="1"/>
          <p:nvPr/>
        </p:nvSpPr>
        <p:spPr>
          <a:xfrm>
            <a:off x="1111507" y="2795052"/>
            <a:ext cx="610339"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23" name="TextBox 22"/>
          <p:cNvSpPr txBox="1"/>
          <p:nvPr/>
        </p:nvSpPr>
        <p:spPr>
          <a:xfrm>
            <a:off x="1610498" y="3443609"/>
            <a:ext cx="587484"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24" name="TextBox 23"/>
          <p:cNvSpPr txBox="1"/>
          <p:nvPr/>
        </p:nvSpPr>
        <p:spPr>
          <a:xfrm>
            <a:off x="2746669" y="3490281"/>
            <a:ext cx="356889"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25" name="TextBox 24"/>
          <p:cNvSpPr txBox="1"/>
          <p:nvPr/>
        </p:nvSpPr>
        <p:spPr>
          <a:xfrm>
            <a:off x="3379234" y="4015110"/>
            <a:ext cx="445096"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26" name="TextBox 25"/>
          <p:cNvSpPr txBox="1"/>
          <p:nvPr/>
        </p:nvSpPr>
        <p:spPr>
          <a:xfrm>
            <a:off x="2735573" y="4535314"/>
            <a:ext cx="445680"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27" name="TextBox 26"/>
          <p:cNvSpPr txBox="1"/>
          <p:nvPr/>
        </p:nvSpPr>
        <p:spPr>
          <a:xfrm>
            <a:off x="1959822" y="4710508"/>
            <a:ext cx="530115"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28" name="TextBox 27"/>
          <p:cNvSpPr txBox="1"/>
          <p:nvPr/>
        </p:nvSpPr>
        <p:spPr>
          <a:xfrm>
            <a:off x="1395092" y="4729163"/>
            <a:ext cx="392197"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9449" y="6035676"/>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1849792" y="6107695"/>
            <a:ext cx="629527" cy="230832"/>
          </a:xfrm>
          <a:prstGeom prst="rect">
            <a:avLst/>
          </a:prstGeom>
          <a:noFill/>
        </p:spPr>
        <p:txBody>
          <a:bodyPr wrap="square" rtlCol="0">
            <a:spAutoFit/>
          </a:bodyPr>
          <a:lstStyle/>
          <a:p>
            <a:pPr algn="ctr"/>
            <a:r>
              <a:rPr lang="en-US" sz="900" dirty="0" smtClean="0"/>
              <a:t>1</a:t>
            </a:r>
            <a:endParaRPr lang="en-US" sz="900" dirty="0"/>
          </a:p>
        </p:txBody>
      </p:sp>
    </p:spTree>
    <p:extLst>
      <p:ext uri="{BB962C8B-B14F-4D97-AF65-F5344CB8AC3E}">
        <p14:creationId xmlns:p14="http://schemas.microsoft.com/office/powerpoint/2010/main" val="2301490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4809" y="-4572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ANALYSIS BY REGIONS</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14</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152914"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9" name="TextBox 14"/>
          <p:cNvSpPr txBox="1">
            <a:spLocks noChangeArrowheads="1"/>
          </p:cNvSpPr>
          <p:nvPr/>
        </p:nvSpPr>
        <p:spPr bwMode="auto">
          <a:xfrm>
            <a:off x="4298681" y="1660267"/>
            <a:ext cx="483393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Use a diagram and an explanation below to describe the positioning of the U.S. U17MNT when defending the ball in location </a:t>
            </a:r>
            <a:r>
              <a:rPr lang="en-US" sz="1000" dirty="0" smtClean="0">
                <a:solidFill>
                  <a:srgbClr val="C00000"/>
                </a:solidFill>
                <a:sym typeface="Wingdings"/>
              </a:rPr>
              <a:t>. Include the entire team in this diagram plus the </a:t>
            </a:r>
            <a:r>
              <a:rPr lang="en-US" sz="1000" dirty="0">
                <a:solidFill>
                  <a:srgbClr val="C00000"/>
                </a:solidFill>
                <a:sym typeface="Wingdings"/>
              </a:rPr>
              <a:t>opposition, numbers and positioning in relation to the </a:t>
            </a:r>
            <a:r>
              <a:rPr lang="en-US" sz="1000" dirty="0" smtClean="0">
                <a:solidFill>
                  <a:srgbClr val="C00000"/>
                </a:solidFill>
                <a:sym typeface="Wingdings"/>
              </a:rPr>
              <a:t>ball/opponent/team mates.</a:t>
            </a:r>
            <a:endParaRPr lang="en-US" sz="1000" dirty="0">
              <a:solidFill>
                <a:srgbClr val="C00000"/>
              </a:solidFill>
            </a:endParaRPr>
          </a:p>
          <a:p>
            <a:pPr eaLnBrk="1" hangingPunct="1"/>
            <a:endParaRPr lang="en-US" sz="1000" dirty="0">
              <a:solidFill>
                <a:srgbClr val="C00000"/>
              </a:solidFill>
            </a:endParaRPr>
          </a:p>
        </p:txBody>
      </p:sp>
      <p:sp>
        <p:nvSpPr>
          <p:cNvPr id="21" name="TextBox 20"/>
          <p:cNvSpPr txBox="1"/>
          <p:nvPr/>
        </p:nvSpPr>
        <p:spPr>
          <a:xfrm>
            <a:off x="0" y="4724400"/>
            <a:ext cx="304800" cy="646331"/>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cxnSp>
        <p:nvCxnSpPr>
          <p:cNvPr id="22" name="Straight Arrow Connector 21"/>
          <p:cNvCxnSpPr/>
          <p:nvPr/>
        </p:nvCxnSpPr>
        <p:spPr>
          <a:xfrm>
            <a:off x="228600" y="5257800"/>
            <a:ext cx="76200"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4"/>
          <p:cNvSpPr txBox="1">
            <a:spLocks noChangeArrowheads="1"/>
          </p:cNvSpPr>
          <p:nvPr/>
        </p:nvSpPr>
        <p:spPr bwMode="auto">
          <a:xfrm>
            <a:off x="4287391" y="1066800"/>
            <a:ext cx="483393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300" dirty="0" smtClean="0">
                <a:solidFill>
                  <a:srgbClr val="C00000"/>
                </a:solidFill>
                <a:sym typeface="Wingdings" pitchFamily="2" charset="2"/>
              </a:rPr>
              <a:t>Diagram the following</a:t>
            </a:r>
            <a:r>
              <a:rPr lang="en-US" sz="1300" dirty="0" smtClean="0">
                <a:solidFill>
                  <a:srgbClr val="FF0000"/>
                </a:solidFill>
                <a:sym typeface="Wingdings" pitchFamily="2" charset="2"/>
              </a:rPr>
              <a:t>: </a:t>
            </a:r>
            <a:endParaRPr lang="en-US" sz="1300" dirty="0">
              <a:solidFill>
                <a:srgbClr val="FF0000"/>
              </a:solidFill>
            </a:endParaRPr>
          </a:p>
        </p:txBody>
      </p:sp>
      <p:sp>
        <p:nvSpPr>
          <p:cNvPr id="18" name="TextBox 11"/>
          <p:cNvSpPr txBox="1">
            <a:spLocks noChangeArrowheads="1"/>
          </p:cNvSpPr>
          <p:nvPr/>
        </p:nvSpPr>
        <p:spPr bwMode="auto">
          <a:xfrm>
            <a:off x="4298680" y="1371600"/>
            <a:ext cx="47577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DEFENDING HALF: Defending the box</a:t>
            </a:r>
            <a:endParaRPr lang="en-US" sz="1400" b="1" u="sng" dirty="0"/>
          </a:p>
        </p:txBody>
      </p:sp>
      <p:sp>
        <p:nvSpPr>
          <p:cNvPr id="23" name="TextBox 22"/>
          <p:cNvSpPr txBox="1"/>
          <p:nvPr/>
        </p:nvSpPr>
        <p:spPr>
          <a:xfrm>
            <a:off x="4495800" y="2362200"/>
            <a:ext cx="4343400" cy="5170646"/>
          </a:xfrm>
          <a:prstGeom prst="rect">
            <a:avLst/>
          </a:prstGeom>
          <a:noFill/>
          <a:ln>
            <a:solidFill>
              <a:schemeClr val="accent1"/>
            </a:solidFill>
          </a:ln>
        </p:spPr>
        <p:txBody>
          <a:bodyPr wrap="square" rtlCol="0">
            <a:spAutoFit/>
          </a:bodyPr>
          <a:lstStyle/>
          <a:p>
            <a:r>
              <a:rPr lang="en-US" sz="1200" dirty="0" smtClean="0"/>
              <a:t>U.S. #3 Pressures ball in left channel. #5 provides cover. U.S. #4 Matches up with Turkey #18. U.S. #2 balances back line and matches up with Turkey #15. Back Line is anticipating cross or entry pass.</a:t>
            </a:r>
            <a:endParaRPr lang="en-US" sz="1200" dirty="0"/>
          </a:p>
          <a:p>
            <a:endParaRPr lang="en-US" sz="1200" dirty="0" smtClean="0"/>
          </a:p>
          <a:p>
            <a:r>
              <a:rPr lang="en-US" sz="1200" dirty="0" smtClean="0"/>
              <a:t>U.S. #6 Applies pressure from the back side to Turkey #7 with the ball.</a:t>
            </a:r>
          </a:p>
          <a:p>
            <a:r>
              <a:rPr lang="en-US" sz="1200" dirty="0" smtClean="0"/>
              <a:t>U.S. #10 Matches up with Turkey #10</a:t>
            </a:r>
          </a:p>
          <a:p>
            <a:r>
              <a:rPr lang="en-US" sz="1200" dirty="0" smtClean="0"/>
              <a:t>U.S. #8 is positioned in front of back line anticipating cross or entry pass and has #11 as possible marking responsibility. </a:t>
            </a:r>
            <a:endParaRPr lang="en-US" sz="1200"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90" y="549116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22" y="521751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037" y="5586007"/>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0646" y="559683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332" y="4530780"/>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672" y="500279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766" y="4902327"/>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999" y="392642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5762" y="3896831"/>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1797" y="3436143"/>
            <a:ext cx="36512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1296" y="326725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 y="480117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13" y="361315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18236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1"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0712" y="413067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2"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5762" y="351173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3" name="Picture 19"/>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2949" y="155713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4"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2823" y="532704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5"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1874" y="473471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68788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7"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9118" y="517979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9729" y="4801170"/>
            <a:ext cx="522804" cy="230832"/>
          </a:xfrm>
          <a:prstGeom prst="rect">
            <a:avLst/>
          </a:prstGeom>
          <a:noFill/>
        </p:spPr>
        <p:txBody>
          <a:bodyPr wrap="square" rtlCol="0">
            <a:spAutoFit/>
          </a:bodyPr>
          <a:lstStyle/>
          <a:p>
            <a:pPr algn="ctr"/>
            <a:r>
              <a:rPr lang="en-US" sz="900" dirty="0" smtClean="0"/>
              <a:t>7</a:t>
            </a:r>
            <a:endParaRPr lang="en-US" sz="900" dirty="0"/>
          </a:p>
        </p:txBody>
      </p:sp>
      <p:sp>
        <p:nvSpPr>
          <p:cNvPr id="4" name="TextBox 3"/>
          <p:cNvSpPr txBox="1"/>
          <p:nvPr/>
        </p:nvSpPr>
        <p:spPr>
          <a:xfrm>
            <a:off x="92112" y="4189312"/>
            <a:ext cx="517450" cy="230832"/>
          </a:xfrm>
          <a:prstGeom prst="rect">
            <a:avLst/>
          </a:prstGeom>
          <a:noFill/>
        </p:spPr>
        <p:txBody>
          <a:bodyPr wrap="square" rtlCol="0">
            <a:spAutoFit/>
          </a:bodyPr>
          <a:lstStyle/>
          <a:p>
            <a:pPr algn="ctr"/>
            <a:r>
              <a:rPr lang="en-US" sz="900" dirty="0" smtClean="0"/>
              <a:t>13</a:t>
            </a:r>
            <a:endParaRPr lang="en-US" sz="900" dirty="0"/>
          </a:p>
        </p:txBody>
      </p:sp>
      <p:sp>
        <p:nvSpPr>
          <p:cNvPr id="5" name="TextBox 4"/>
          <p:cNvSpPr txBox="1"/>
          <p:nvPr/>
        </p:nvSpPr>
        <p:spPr>
          <a:xfrm>
            <a:off x="426169" y="3619971"/>
            <a:ext cx="487362" cy="230832"/>
          </a:xfrm>
          <a:prstGeom prst="rect">
            <a:avLst/>
          </a:prstGeom>
          <a:noFill/>
        </p:spPr>
        <p:txBody>
          <a:bodyPr wrap="square" rtlCol="0">
            <a:spAutoFit/>
          </a:bodyPr>
          <a:lstStyle/>
          <a:p>
            <a:pPr algn="ctr"/>
            <a:r>
              <a:rPr lang="en-US" sz="900" dirty="0" smtClean="0"/>
              <a:t>4</a:t>
            </a:r>
            <a:endParaRPr lang="en-US" sz="900" dirty="0"/>
          </a:p>
        </p:txBody>
      </p:sp>
      <p:sp>
        <p:nvSpPr>
          <p:cNvPr id="6" name="TextBox 5"/>
          <p:cNvSpPr txBox="1"/>
          <p:nvPr/>
        </p:nvSpPr>
        <p:spPr>
          <a:xfrm>
            <a:off x="1617735" y="3267259"/>
            <a:ext cx="488949" cy="230832"/>
          </a:xfrm>
          <a:prstGeom prst="rect">
            <a:avLst/>
          </a:prstGeom>
          <a:noFill/>
        </p:spPr>
        <p:txBody>
          <a:bodyPr wrap="square" rtlCol="0">
            <a:spAutoFit/>
          </a:bodyPr>
          <a:lstStyle/>
          <a:p>
            <a:pPr algn="ctr"/>
            <a:r>
              <a:rPr lang="en-US" sz="900" dirty="0" smtClean="0"/>
              <a:t>14</a:t>
            </a:r>
            <a:endParaRPr lang="en-US" sz="900" dirty="0"/>
          </a:p>
        </p:txBody>
      </p:sp>
      <p:sp>
        <p:nvSpPr>
          <p:cNvPr id="7" name="TextBox 6"/>
          <p:cNvSpPr txBox="1"/>
          <p:nvPr/>
        </p:nvSpPr>
        <p:spPr>
          <a:xfrm>
            <a:off x="2925762" y="3498091"/>
            <a:ext cx="503238" cy="230832"/>
          </a:xfrm>
          <a:prstGeom prst="rect">
            <a:avLst/>
          </a:prstGeom>
          <a:noFill/>
        </p:spPr>
        <p:txBody>
          <a:bodyPr wrap="square" rtlCol="0">
            <a:spAutoFit/>
          </a:bodyPr>
          <a:lstStyle/>
          <a:p>
            <a:r>
              <a:rPr lang="en-US" sz="900" dirty="0" smtClean="0"/>
              <a:t>8</a:t>
            </a:r>
            <a:endParaRPr lang="en-US" sz="900" dirty="0"/>
          </a:p>
        </p:txBody>
      </p:sp>
      <p:sp>
        <p:nvSpPr>
          <p:cNvPr id="8" name="TextBox 7"/>
          <p:cNvSpPr txBox="1"/>
          <p:nvPr/>
        </p:nvSpPr>
        <p:spPr>
          <a:xfrm>
            <a:off x="1731296" y="4119563"/>
            <a:ext cx="526128" cy="230832"/>
          </a:xfrm>
          <a:prstGeom prst="rect">
            <a:avLst/>
          </a:prstGeom>
          <a:noFill/>
        </p:spPr>
        <p:txBody>
          <a:bodyPr wrap="square" rtlCol="0">
            <a:spAutoFit/>
          </a:bodyPr>
          <a:lstStyle/>
          <a:p>
            <a:pPr algn="ctr"/>
            <a:r>
              <a:rPr lang="en-US" sz="900" dirty="0" smtClean="0"/>
              <a:t>2</a:t>
            </a:r>
            <a:endParaRPr lang="en-US" sz="900" dirty="0"/>
          </a:p>
        </p:txBody>
      </p:sp>
      <p:sp>
        <p:nvSpPr>
          <p:cNvPr id="9" name="TextBox 8"/>
          <p:cNvSpPr txBox="1"/>
          <p:nvPr/>
        </p:nvSpPr>
        <p:spPr>
          <a:xfrm>
            <a:off x="2257424" y="5186620"/>
            <a:ext cx="333376" cy="230832"/>
          </a:xfrm>
          <a:prstGeom prst="rect">
            <a:avLst/>
          </a:prstGeom>
          <a:noFill/>
        </p:spPr>
        <p:txBody>
          <a:bodyPr wrap="square" rtlCol="0">
            <a:spAutoFit/>
          </a:bodyPr>
          <a:lstStyle/>
          <a:p>
            <a:pPr algn="ctr"/>
            <a:r>
              <a:rPr lang="en-US" sz="900" dirty="0" smtClean="0"/>
              <a:t>15</a:t>
            </a:r>
            <a:endParaRPr lang="en-US" sz="900" dirty="0"/>
          </a:p>
        </p:txBody>
      </p:sp>
      <p:sp>
        <p:nvSpPr>
          <p:cNvPr id="10" name="TextBox 9"/>
          <p:cNvSpPr txBox="1"/>
          <p:nvPr/>
        </p:nvSpPr>
        <p:spPr>
          <a:xfrm>
            <a:off x="2106684" y="4766147"/>
            <a:ext cx="561976" cy="230832"/>
          </a:xfrm>
          <a:prstGeom prst="rect">
            <a:avLst/>
          </a:prstGeom>
          <a:noFill/>
        </p:spPr>
        <p:txBody>
          <a:bodyPr wrap="square" rtlCol="0">
            <a:spAutoFit/>
          </a:bodyPr>
          <a:lstStyle/>
          <a:p>
            <a:pPr algn="ctr"/>
            <a:r>
              <a:rPr lang="en-US" sz="900" dirty="0" smtClean="0"/>
              <a:t>11</a:t>
            </a:r>
            <a:endParaRPr lang="en-US" sz="900" dirty="0"/>
          </a:p>
        </p:txBody>
      </p:sp>
      <p:sp>
        <p:nvSpPr>
          <p:cNvPr id="11" name="TextBox 10"/>
          <p:cNvSpPr txBox="1"/>
          <p:nvPr/>
        </p:nvSpPr>
        <p:spPr>
          <a:xfrm>
            <a:off x="708781" y="4679950"/>
            <a:ext cx="503312" cy="230832"/>
          </a:xfrm>
          <a:prstGeom prst="rect">
            <a:avLst/>
          </a:prstGeom>
          <a:noFill/>
        </p:spPr>
        <p:txBody>
          <a:bodyPr wrap="square" rtlCol="0">
            <a:spAutoFit/>
          </a:bodyPr>
          <a:lstStyle/>
          <a:p>
            <a:pPr algn="ctr"/>
            <a:r>
              <a:rPr lang="en-US" sz="900" dirty="0" smtClean="0"/>
              <a:t>10</a:t>
            </a:r>
            <a:endParaRPr lang="en-US" sz="900" dirty="0"/>
          </a:p>
        </p:txBody>
      </p:sp>
      <p:sp>
        <p:nvSpPr>
          <p:cNvPr id="12" name="TextBox 11"/>
          <p:cNvSpPr txBox="1"/>
          <p:nvPr/>
        </p:nvSpPr>
        <p:spPr>
          <a:xfrm>
            <a:off x="1462881" y="5327049"/>
            <a:ext cx="366712" cy="230832"/>
          </a:xfrm>
          <a:prstGeom prst="rect">
            <a:avLst/>
          </a:prstGeom>
          <a:noFill/>
        </p:spPr>
        <p:txBody>
          <a:bodyPr wrap="square" rtlCol="0">
            <a:spAutoFit/>
          </a:bodyPr>
          <a:lstStyle/>
          <a:p>
            <a:pPr algn="ctr"/>
            <a:r>
              <a:rPr lang="en-US" sz="900" dirty="0" smtClean="0"/>
              <a:t>18</a:t>
            </a:r>
            <a:endParaRPr lang="en-US" sz="900" dirty="0"/>
          </a:p>
        </p:txBody>
      </p:sp>
      <p:sp>
        <p:nvSpPr>
          <p:cNvPr id="14" name="TextBox 13"/>
          <p:cNvSpPr txBox="1"/>
          <p:nvPr/>
        </p:nvSpPr>
        <p:spPr>
          <a:xfrm>
            <a:off x="380093" y="3981312"/>
            <a:ext cx="412031"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5" name="TextBox 14"/>
          <p:cNvSpPr txBox="1"/>
          <p:nvPr/>
        </p:nvSpPr>
        <p:spPr>
          <a:xfrm>
            <a:off x="205128" y="4584958"/>
            <a:ext cx="442081"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16" name="TextBox 15"/>
          <p:cNvSpPr txBox="1"/>
          <p:nvPr/>
        </p:nvSpPr>
        <p:spPr>
          <a:xfrm>
            <a:off x="254332" y="5279101"/>
            <a:ext cx="357944"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sp>
        <p:nvSpPr>
          <p:cNvPr id="17" name="TextBox 16"/>
          <p:cNvSpPr txBox="1"/>
          <p:nvPr/>
        </p:nvSpPr>
        <p:spPr>
          <a:xfrm>
            <a:off x="708781" y="5509933"/>
            <a:ext cx="451903"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24" name="TextBox 23"/>
          <p:cNvSpPr txBox="1"/>
          <p:nvPr/>
        </p:nvSpPr>
        <p:spPr>
          <a:xfrm>
            <a:off x="1629234" y="5625349"/>
            <a:ext cx="346537"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25" name="TextBox 24"/>
          <p:cNvSpPr txBox="1"/>
          <p:nvPr/>
        </p:nvSpPr>
        <p:spPr>
          <a:xfrm>
            <a:off x="2344735" y="5627721"/>
            <a:ext cx="431728"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26" name="TextBox 25"/>
          <p:cNvSpPr txBox="1"/>
          <p:nvPr/>
        </p:nvSpPr>
        <p:spPr>
          <a:xfrm>
            <a:off x="792124" y="4979193"/>
            <a:ext cx="490834"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27" name="TextBox 26"/>
          <p:cNvSpPr txBox="1"/>
          <p:nvPr/>
        </p:nvSpPr>
        <p:spPr>
          <a:xfrm>
            <a:off x="1354201" y="5096217"/>
            <a:ext cx="512890"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28" name="TextBox 27"/>
          <p:cNvSpPr txBox="1"/>
          <p:nvPr/>
        </p:nvSpPr>
        <p:spPr>
          <a:xfrm>
            <a:off x="1779823" y="3495727"/>
            <a:ext cx="445627"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29" name="TextBox 28"/>
          <p:cNvSpPr txBox="1"/>
          <p:nvPr/>
        </p:nvSpPr>
        <p:spPr>
          <a:xfrm>
            <a:off x="2878026" y="3973041"/>
            <a:ext cx="503238"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60" y="6155511"/>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980237" y="1557139"/>
            <a:ext cx="525463" cy="230832"/>
          </a:xfrm>
          <a:prstGeom prst="rect">
            <a:avLst/>
          </a:prstGeom>
          <a:noFill/>
        </p:spPr>
        <p:txBody>
          <a:bodyPr wrap="square" rtlCol="0">
            <a:spAutoFit/>
          </a:bodyPr>
          <a:lstStyle/>
          <a:p>
            <a:r>
              <a:rPr lang="en-US" sz="900" dirty="0" smtClean="0"/>
              <a:t>12</a:t>
            </a:r>
            <a:endParaRPr lang="en-US" sz="900" dirty="0"/>
          </a:p>
        </p:txBody>
      </p:sp>
      <p:sp>
        <p:nvSpPr>
          <p:cNvPr id="31" name="TextBox 30"/>
          <p:cNvSpPr txBox="1"/>
          <p:nvPr/>
        </p:nvSpPr>
        <p:spPr>
          <a:xfrm>
            <a:off x="1997245" y="6215429"/>
            <a:ext cx="353347" cy="234177"/>
          </a:xfrm>
          <a:prstGeom prst="rect">
            <a:avLst/>
          </a:prstGeom>
          <a:noFill/>
        </p:spPr>
        <p:txBody>
          <a:bodyPr wrap="square" rtlCol="0">
            <a:spAutoFit/>
          </a:bodyPr>
          <a:lstStyle/>
          <a:p>
            <a:pPr algn="ctr"/>
            <a:r>
              <a:rPr lang="en-US" sz="900" dirty="0" smtClean="0"/>
              <a:t>1</a:t>
            </a:r>
            <a:endParaRPr lang="en-US" sz="900" dirty="0"/>
          </a:p>
        </p:txBody>
      </p:sp>
    </p:spTree>
    <p:extLst>
      <p:ext uri="{BB962C8B-B14F-4D97-AF65-F5344CB8AC3E}">
        <p14:creationId xmlns:p14="http://schemas.microsoft.com/office/powerpoint/2010/main" val="1271559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772" y="-4572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RE-STARTS</a:t>
            </a:r>
            <a:endParaRPr lang="en-US" i="1" dirty="0" smtClean="0">
              <a:solidFill>
                <a:schemeClr val="tx1"/>
              </a:solidFill>
              <a:latin typeface="Gothic 13 Std" pitchFamily="1" charset="0"/>
              <a:ea typeface="ＭＳ Ｐゴシック" pitchFamily="1" charset="-128"/>
              <a:cs typeface="Gothic 13 Std" pitchFamily="1" charset="0"/>
            </a:endParaRP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15</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101120" y="1227655"/>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7" name="TextBox 2"/>
          <p:cNvSpPr txBox="1">
            <a:spLocks noChangeArrowheads="1"/>
          </p:cNvSpPr>
          <p:nvPr/>
        </p:nvSpPr>
        <p:spPr bwMode="auto">
          <a:xfrm>
            <a:off x="95250" y="849313"/>
            <a:ext cx="8035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b="1" dirty="0"/>
              <a:t>TEAM: </a:t>
            </a:r>
            <a:r>
              <a:rPr lang="en-US" sz="1100" b="1" dirty="0" smtClean="0">
                <a:solidFill>
                  <a:srgbClr val="C00000"/>
                </a:solidFill>
              </a:rPr>
              <a:t>U.S. U17MNT  </a:t>
            </a:r>
            <a:r>
              <a:rPr lang="en-US" sz="1100" b="1" dirty="0" smtClean="0"/>
              <a:t> </a:t>
            </a:r>
            <a:r>
              <a:rPr lang="en-US" sz="1100" b="1" dirty="0"/>
              <a:t>DATE: </a:t>
            </a:r>
            <a:r>
              <a:rPr lang="en-US" sz="1100" b="1" dirty="0" smtClean="0"/>
              <a:t>_Jan 25, 2014___________    </a:t>
            </a:r>
            <a:r>
              <a:rPr lang="en-US" sz="1100" b="1" dirty="0"/>
              <a:t>ANALYSIS </a:t>
            </a:r>
            <a:r>
              <a:rPr lang="en-US" sz="1100" b="1" dirty="0" smtClean="0"/>
              <a:t>BY: Karl Smith</a:t>
            </a:r>
            <a:endParaRPr lang="en-US" sz="1100" b="1"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7" name="TextBox 4"/>
          <p:cNvSpPr txBox="1">
            <a:spLocks noChangeArrowheads="1"/>
          </p:cNvSpPr>
          <p:nvPr/>
        </p:nvSpPr>
        <p:spPr bwMode="auto">
          <a:xfrm>
            <a:off x="4301320" y="1140023"/>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RE-STARTS:</a:t>
            </a:r>
            <a:endParaRPr lang="en-US" sz="1400" b="1" u="sng" dirty="0"/>
          </a:p>
        </p:txBody>
      </p:sp>
      <p:sp>
        <p:nvSpPr>
          <p:cNvPr id="14" name="TextBox 16"/>
          <p:cNvSpPr txBox="1">
            <a:spLocks noChangeArrowheads="1"/>
          </p:cNvSpPr>
          <p:nvPr/>
        </p:nvSpPr>
        <p:spPr bwMode="auto">
          <a:xfrm>
            <a:off x="4292222" y="1447800"/>
            <a:ext cx="48768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marL="171450" indent="-171450" eaLnBrk="1" hangingPunct="1">
              <a:buFont typeface="Wingdings"/>
              <a:buChar char=""/>
            </a:pPr>
            <a:r>
              <a:rPr lang="en-US" sz="1000" dirty="0" smtClean="0">
                <a:solidFill>
                  <a:srgbClr val="C00000"/>
                </a:solidFill>
                <a:sym typeface="Wingdings" pitchFamily="2" charset="2"/>
              </a:rPr>
              <a:t>Diagram the organization for </a:t>
            </a:r>
            <a:r>
              <a:rPr lang="en-US" sz="1000" b="1" dirty="0" smtClean="0">
                <a:solidFill>
                  <a:srgbClr val="C00000"/>
                </a:solidFill>
                <a:sym typeface="Wingdings" pitchFamily="2" charset="2"/>
              </a:rPr>
              <a:t>defending a corner kick</a:t>
            </a:r>
            <a:r>
              <a:rPr lang="en-US" sz="1000" dirty="0" smtClean="0">
                <a:solidFill>
                  <a:srgbClr val="C00000"/>
                </a:solidFill>
                <a:sym typeface="Wingdings" pitchFamily="2" charset="2"/>
              </a:rPr>
              <a:t>. </a:t>
            </a:r>
            <a:r>
              <a:rPr lang="en-US" sz="1000" u="sng" dirty="0" smtClean="0">
                <a:solidFill>
                  <a:srgbClr val="C00000"/>
                </a:solidFill>
                <a:sym typeface="Wingdings" pitchFamily="2" charset="2"/>
              </a:rPr>
              <a:t>Place </a:t>
            </a:r>
            <a:r>
              <a:rPr lang="en-US" sz="1000" u="sng" dirty="0">
                <a:solidFill>
                  <a:srgbClr val="C00000"/>
                </a:solidFill>
                <a:sym typeface="Wingdings" pitchFamily="2" charset="2"/>
              </a:rPr>
              <a:t>the ball </a:t>
            </a:r>
            <a:r>
              <a:rPr lang="en-US" sz="1000" dirty="0">
                <a:solidFill>
                  <a:srgbClr val="C00000"/>
                </a:solidFill>
                <a:sym typeface="Wingdings" pitchFamily="2" charset="2"/>
              </a:rPr>
              <a:t>and </a:t>
            </a:r>
            <a:r>
              <a:rPr lang="en-US" sz="1000" u="sng" dirty="0">
                <a:solidFill>
                  <a:srgbClr val="C00000"/>
                </a:solidFill>
                <a:sym typeface="Wingdings" pitchFamily="2" charset="2"/>
              </a:rPr>
              <a:t>all 11 players </a:t>
            </a:r>
            <a:r>
              <a:rPr lang="en-US" sz="1000" dirty="0">
                <a:solidFill>
                  <a:srgbClr val="C00000"/>
                </a:solidFill>
                <a:sym typeface="Wingdings" pitchFamily="2" charset="2"/>
              </a:rPr>
              <a:t>on the </a:t>
            </a:r>
            <a:r>
              <a:rPr lang="en-US" sz="1000" dirty="0" smtClean="0">
                <a:solidFill>
                  <a:srgbClr val="C00000"/>
                </a:solidFill>
                <a:sym typeface="Wingdings" pitchFamily="2" charset="2"/>
              </a:rPr>
              <a:t>field and opposition (numbers)   </a:t>
            </a:r>
            <a:r>
              <a:rPr lang="en-US" sz="1000" dirty="0">
                <a:solidFill>
                  <a:srgbClr val="C00000"/>
                </a:solidFill>
                <a:sym typeface="Wingdings" pitchFamily="2" charset="2"/>
              </a:rPr>
              <a:t>Describe the general structure in the space provided below - including the opposition</a:t>
            </a:r>
            <a:r>
              <a:rPr lang="en-US" sz="1000" dirty="0" smtClean="0">
                <a:solidFill>
                  <a:srgbClr val="C00000"/>
                </a:solidFill>
                <a:sym typeface="Wingdings" pitchFamily="2" charset="2"/>
              </a:rPr>
              <a:t>, </a:t>
            </a:r>
            <a:r>
              <a:rPr lang="en-US" sz="1000" dirty="0">
                <a:solidFill>
                  <a:srgbClr val="C00000"/>
                </a:solidFill>
                <a:sym typeface="Wingdings" pitchFamily="2" charset="2"/>
              </a:rPr>
              <a:t>matchups, service areas/targets and descriptive analysis of the play off ball </a:t>
            </a:r>
            <a:r>
              <a:rPr lang="en-US" sz="1000" dirty="0" smtClean="0">
                <a:solidFill>
                  <a:srgbClr val="C00000"/>
                </a:solidFill>
                <a:sym typeface="Wingdings" pitchFamily="2" charset="2"/>
              </a:rPr>
              <a:t>by the opposition to </a:t>
            </a:r>
            <a:r>
              <a:rPr lang="en-US" sz="1000" dirty="0">
                <a:solidFill>
                  <a:srgbClr val="C00000"/>
                </a:solidFill>
                <a:sym typeface="Wingdings" pitchFamily="2" charset="2"/>
              </a:rPr>
              <a:t>create opportunities. Describe any tactical variations from this </a:t>
            </a:r>
            <a:r>
              <a:rPr lang="en-US" sz="1000" dirty="0" smtClean="0">
                <a:solidFill>
                  <a:srgbClr val="C00000"/>
                </a:solidFill>
                <a:sym typeface="Wingdings" pitchFamily="2" charset="2"/>
              </a:rPr>
              <a:t>organization by the opposition and how the U.S. U17MNT solved these demands. </a:t>
            </a:r>
            <a:endParaRPr lang="en-US" sz="1000" dirty="0">
              <a:solidFill>
                <a:srgbClr val="C00000"/>
              </a:solidFill>
              <a:sym typeface="Wingdings" pitchFamily="2" charset="2"/>
            </a:endParaRPr>
          </a:p>
          <a:p>
            <a:pPr marL="171450" indent="-171450" eaLnBrk="1" hangingPunct="1">
              <a:buFont typeface="Wingdings"/>
              <a:buChar char=""/>
            </a:pPr>
            <a:endParaRPr lang="en-US" sz="1000" dirty="0" smtClean="0">
              <a:solidFill>
                <a:srgbClr val="C00000"/>
              </a:solidFill>
              <a:sym typeface="Wingdings" pitchFamily="2" charset="2"/>
            </a:endParaRPr>
          </a:p>
        </p:txBody>
      </p:sp>
      <p:sp>
        <p:nvSpPr>
          <p:cNvPr id="15" name="TextBox 14"/>
          <p:cNvSpPr txBox="1"/>
          <p:nvPr/>
        </p:nvSpPr>
        <p:spPr>
          <a:xfrm>
            <a:off x="4533901" y="2463462"/>
            <a:ext cx="4343400" cy="5355312"/>
          </a:xfrm>
          <a:prstGeom prst="rect">
            <a:avLst/>
          </a:prstGeom>
          <a:noFill/>
          <a:ln>
            <a:solidFill>
              <a:schemeClr val="accent1"/>
            </a:solidFill>
          </a:ln>
        </p:spPr>
        <p:txBody>
          <a:bodyPr wrap="square" rtlCol="0">
            <a:spAutoFit/>
          </a:bodyPr>
          <a:lstStyle/>
          <a:p>
            <a:r>
              <a:rPr lang="en-US" sz="1200" dirty="0" smtClean="0"/>
              <a:t>Turkey #10 is on the ball. #2 jogs to ball to give possible short passing option. U.S #10 and #8 close down area to eliminate short option. </a:t>
            </a:r>
          </a:p>
          <a:p>
            <a:endParaRPr lang="en-US" sz="1200" dirty="0"/>
          </a:p>
          <a:p>
            <a:r>
              <a:rPr lang="en-US" sz="1200" dirty="0" smtClean="0"/>
              <a:t>U.S. Match ups #5 on #4 Turkey, #2 on #8 Turkey, #4 on #11 Turkey, #3 on #18 Turkey, #7 on #14 Turkey. </a:t>
            </a:r>
          </a:p>
          <a:p>
            <a:endParaRPr lang="en-US" sz="1200" dirty="0"/>
          </a:p>
          <a:p>
            <a:r>
              <a:rPr lang="en-US" sz="1200" dirty="0" smtClean="0"/>
              <a:t>Turkey #4, #14, #8 make runs toward the 6 yard box. #18 and #11 delay run in behind 12 yards from goal. Ball is served to front edge of 6 yard box to #4 who flicks ball on to #11. #11 Shoots ball over goal.</a:t>
            </a:r>
            <a:endParaRPr lang="en-US" sz="1200"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436967">
            <a:off x="1958765" y="5212556"/>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9835" y="573767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895600"/>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865" y="5574906"/>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0870" y="5463120"/>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1642" y="5807133"/>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7004" y="5661713"/>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904638">
            <a:off x="1090978" y="541972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347331">
            <a:off x="2406680" y="6217750"/>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620003">
            <a:off x="1455565" y="600990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792672">
            <a:off x="1447800" y="6229720"/>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933" y="389572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2"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006" y="383381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3" name="Picture 15"/>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71686" y="177590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4"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6672" y="538956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5186" y="548337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6"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7004" y="545967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4529" y="579244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8"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910" y="573966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9449" y="48768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38956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91"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24" y="612180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62" y="6357580"/>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9449" y="6180654"/>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952167" y="1801743"/>
            <a:ext cx="514837" cy="230832"/>
          </a:xfrm>
          <a:prstGeom prst="rect">
            <a:avLst/>
          </a:prstGeom>
          <a:noFill/>
        </p:spPr>
        <p:txBody>
          <a:bodyPr wrap="square" rtlCol="0">
            <a:spAutoFit/>
          </a:bodyPr>
          <a:lstStyle/>
          <a:p>
            <a:pPr algn="ctr"/>
            <a:r>
              <a:rPr lang="en-US" sz="900" dirty="0" smtClean="0"/>
              <a:t>12</a:t>
            </a:r>
            <a:endParaRPr lang="en-US" sz="900" dirty="0"/>
          </a:p>
        </p:txBody>
      </p:sp>
      <p:sp>
        <p:nvSpPr>
          <p:cNvPr id="4" name="TextBox 3"/>
          <p:cNvSpPr txBox="1"/>
          <p:nvPr/>
        </p:nvSpPr>
        <p:spPr>
          <a:xfrm>
            <a:off x="1063081" y="5459673"/>
            <a:ext cx="420919"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5" name="TextBox 4"/>
          <p:cNvSpPr txBox="1"/>
          <p:nvPr/>
        </p:nvSpPr>
        <p:spPr>
          <a:xfrm>
            <a:off x="1983932" y="5228841"/>
            <a:ext cx="348514"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6" name="TextBox 5"/>
          <p:cNvSpPr txBox="1"/>
          <p:nvPr/>
        </p:nvSpPr>
        <p:spPr>
          <a:xfrm>
            <a:off x="2467004" y="5459490"/>
            <a:ext cx="291477" cy="230832"/>
          </a:xfrm>
          <a:prstGeom prst="rect">
            <a:avLst/>
          </a:prstGeom>
          <a:noFill/>
        </p:spPr>
        <p:txBody>
          <a:bodyPr wrap="square" rtlCol="0">
            <a:spAutoFit/>
          </a:bodyPr>
          <a:lstStyle/>
          <a:p>
            <a:pPr algn="ctr"/>
            <a:r>
              <a:rPr lang="en-US" sz="900" dirty="0" smtClean="0"/>
              <a:t>8</a:t>
            </a:r>
            <a:endParaRPr lang="en-US" sz="900" dirty="0"/>
          </a:p>
        </p:txBody>
      </p:sp>
      <p:sp>
        <p:nvSpPr>
          <p:cNvPr id="7" name="TextBox 6"/>
          <p:cNvSpPr txBox="1"/>
          <p:nvPr/>
        </p:nvSpPr>
        <p:spPr>
          <a:xfrm>
            <a:off x="1836064" y="5739665"/>
            <a:ext cx="357860" cy="230832"/>
          </a:xfrm>
          <a:prstGeom prst="rect">
            <a:avLst/>
          </a:prstGeom>
          <a:noFill/>
        </p:spPr>
        <p:txBody>
          <a:bodyPr wrap="square" rtlCol="0">
            <a:spAutoFit/>
          </a:bodyPr>
          <a:lstStyle/>
          <a:p>
            <a:pPr algn="ctr"/>
            <a:r>
              <a:rPr lang="en-US" sz="900" dirty="0" smtClean="0"/>
              <a:t>14</a:t>
            </a:r>
            <a:endParaRPr lang="en-US" sz="900" dirty="0"/>
          </a:p>
        </p:txBody>
      </p:sp>
      <p:sp>
        <p:nvSpPr>
          <p:cNvPr id="8" name="TextBox 7"/>
          <p:cNvSpPr txBox="1"/>
          <p:nvPr/>
        </p:nvSpPr>
        <p:spPr>
          <a:xfrm>
            <a:off x="1929179" y="6274272"/>
            <a:ext cx="470751" cy="230832"/>
          </a:xfrm>
          <a:prstGeom prst="rect">
            <a:avLst/>
          </a:prstGeom>
          <a:noFill/>
        </p:spPr>
        <p:txBody>
          <a:bodyPr wrap="square" rtlCol="0">
            <a:spAutoFit/>
          </a:bodyPr>
          <a:lstStyle/>
          <a:p>
            <a:pPr algn="ctr"/>
            <a:r>
              <a:rPr lang="en-US" sz="900" dirty="0" smtClean="0"/>
              <a:t>1</a:t>
            </a:r>
            <a:endParaRPr lang="en-US" sz="900" dirty="0"/>
          </a:p>
        </p:txBody>
      </p:sp>
      <p:sp>
        <p:nvSpPr>
          <p:cNvPr id="9" name="TextBox 8"/>
          <p:cNvSpPr txBox="1"/>
          <p:nvPr/>
        </p:nvSpPr>
        <p:spPr>
          <a:xfrm>
            <a:off x="1524805" y="6278538"/>
            <a:ext cx="292131"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10" name="TextBox 9"/>
          <p:cNvSpPr txBox="1"/>
          <p:nvPr/>
        </p:nvSpPr>
        <p:spPr>
          <a:xfrm>
            <a:off x="1534206" y="6071498"/>
            <a:ext cx="311259" cy="230832"/>
          </a:xfrm>
          <a:prstGeom prst="rect">
            <a:avLst/>
          </a:prstGeom>
          <a:noFill/>
        </p:spPr>
        <p:txBody>
          <a:bodyPr wrap="square" rtlCol="0">
            <a:spAutoFit/>
          </a:bodyPr>
          <a:lstStyle/>
          <a:p>
            <a:pPr algn="ctr"/>
            <a:r>
              <a:rPr lang="en-US" sz="900" dirty="0">
                <a:solidFill>
                  <a:srgbClr val="FF0000"/>
                </a:solidFill>
              </a:rPr>
              <a:t>6</a:t>
            </a:r>
          </a:p>
        </p:txBody>
      </p:sp>
      <p:sp>
        <p:nvSpPr>
          <p:cNvPr id="11" name="TextBox 10"/>
          <p:cNvSpPr txBox="1"/>
          <p:nvPr/>
        </p:nvSpPr>
        <p:spPr>
          <a:xfrm>
            <a:off x="2438100" y="6278059"/>
            <a:ext cx="349283"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2" name="TextBox 11"/>
          <p:cNvSpPr txBox="1"/>
          <p:nvPr/>
        </p:nvSpPr>
        <p:spPr>
          <a:xfrm>
            <a:off x="1788813" y="4892178"/>
            <a:ext cx="605097" cy="230832"/>
          </a:xfrm>
          <a:prstGeom prst="rect">
            <a:avLst/>
          </a:prstGeom>
          <a:noFill/>
        </p:spPr>
        <p:txBody>
          <a:bodyPr wrap="square" rtlCol="0">
            <a:spAutoFit/>
          </a:bodyPr>
          <a:lstStyle/>
          <a:p>
            <a:pPr algn="ctr"/>
            <a:r>
              <a:rPr lang="en-US" sz="900" dirty="0" smtClean="0"/>
              <a:t>15</a:t>
            </a:r>
            <a:endParaRPr lang="en-US" sz="900" dirty="0"/>
          </a:p>
        </p:txBody>
      </p:sp>
      <p:sp>
        <p:nvSpPr>
          <p:cNvPr id="13" name="TextBox 12"/>
          <p:cNvSpPr txBox="1"/>
          <p:nvPr/>
        </p:nvSpPr>
        <p:spPr>
          <a:xfrm>
            <a:off x="1786672" y="5381962"/>
            <a:ext cx="285014" cy="230832"/>
          </a:xfrm>
          <a:prstGeom prst="rect">
            <a:avLst/>
          </a:prstGeom>
          <a:noFill/>
        </p:spPr>
        <p:txBody>
          <a:bodyPr wrap="square" rtlCol="0">
            <a:spAutoFit/>
          </a:bodyPr>
          <a:lstStyle/>
          <a:p>
            <a:pPr algn="ctr"/>
            <a:r>
              <a:rPr lang="en-US" sz="900" dirty="0" smtClean="0"/>
              <a:t>4</a:t>
            </a:r>
            <a:endParaRPr lang="en-US" sz="900" dirty="0"/>
          </a:p>
        </p:txBody>
      </p:sp>
      <p:sp>
        <p:nvSpPr>
          <p:cNvPr id="16" name="TextBox 15"/>
          <p:cNvSpPr txBox="1"/>
          <p:nvPr/>
        </p:nvSpPr>
        <p:spPr>
          <a:xfrm>
            <a:off x="2329004" y="5838719"/>
            <a:ext cx="331819" cy="230832"/>
          </a:xfrm>
          <a:prstGeom prst="rect">
            <a:avLst/>
          </a:prstGeom>
          <a:noFill/>
        </p:spPr>
        <p:txBody>
          <a:bodyPr wrap="square" rtlCol="0">
            <a:spAutoFit/>
          </a:bodyPr>
          <a:lstStyle/>
          <a:p>
            <a:pPr algn="ctr"/>
            <a:r>
              <a:rPr lang="en-US" sz="900" dirty="0" smtClean="0"/>
              <a:t>11</a:t>
            </a:r>
            <a:endParaRPr lang="en-US" sz="900" dirty="0"/>
          </a:p>
        </p:txBody>
      </p:sp>
      <p:sp>
        <p:nvSpPr>
          <p:cNvPr id="18" name="TextBox 17"/>
          <p:cNvSpPr txBox="1"/>
          <p:nvPr/>
        </p:nvSpPr>
        <p:spPr>
          <a:xfrm>
            <a:off x="2091361" y="5459490"/>
            <a:ext cx="422645" cy="230832"/>
          </a:xfrm>
          <a:prstGeom prst="rect">
            <a:avLst/>
          </a:prstGeom>
          <a:noFill/>
        </p:spPr>
        <p:txBody>
          <a:bodyPr wrap="square" rtlCol="0">
            <a:spAutoFit/>
          </a:bodyPr>
          <a:lstStyle/>
          <a:p>
            <a:pPr algn="ctr"/>
            <a:r>
              <a:rPr lang="en-US" sz="900" dirty="0" smtClean="0"/>
              <a:t>18</a:t>
            </a:r>
            <a:endParaRPr lang="en-US" sz="900" dirty="0"/>
          </a:p>
        </p:txBody>
      </p:sp>
      <p:sp>
        <p:nvSpPr>
          <p:cNvPr id="19" name="TextBox 18"/>
          <p:cNvSpPr txBox="1"/>
          <p:nvPr/>
        </p:nvSpPr>
        <p:spPr>
          <a:xfrm>
            <a:off x="1753969" y="5817132"/>
            <a:ext cx="268288"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20" name="TextBox 19"/>
          <p:cNvSpPr txBox="1"/>
          <p:nvPr/>
        </p:nvSpPr>
        <p:spPr>
          <a:xfrm>
            <a:off x="2477181" y="5704148"/>
            <a:ext cx="318123"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21" name="TextBox 20"/>
          <p:cNvSpPr txBox="1"/>
          <p:nvPr/>
        </p:nvSpPr>
        <p:spPr>
          <a:xfrm>
            <a:off x="2144285" y="5887370"/>
            <a:ext cx="348824"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22" name="TextBox 21"/>
          <p:cNvSpPr txBox="1"/>
          <p:nvPr/>
        </p:nvSpPr>
        <p:spPr>
          <a:xfrm>
            <a:off x="1680945" y="5574906"/>
            <a:ext cx="341312"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23" name="TextBox 22"/>
          <p:cNvSpPr txBox="1"/>
          <p:nvPr/>
        </p:nvSpPr>
        <p:spPr>
          <a:xfrm>
            <a:off x="2109582" y="5661713"/>
            <a:ext cx="395318"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sp>
        <p:nvSpPr>
          <p:cNvPr id="24" name="TextBox 23"/>
          <p:cNvSpPr txBox="1"/>
          <p:nvPr/>
        </p:nvSpPr>
        <p:spPr>
          <a:xfrm>
            <a:off x="541337" y="5386950"/>
            <a:ext cx="381000" cy="230832"/>
          </a:xfrm>
          <a:prstGeom prst="rect">
            <a:avLst/>
          </a:prstGeom>
          <a:noFill/>
        </p:spPr>
        <p:txBody>
          <a:bodyPr wrap="square" rtlCol="0">
            <a:spAutoFit/>
          </a:bodyPr>
          <a:lstStyle/>
          <a:p>
            <a:pPr algn="ctr"/>
            <a:r>
              <a:rPr lang="en-US" sz="900" dirty="0" smtClean="0"/>
              <a:t>2</a:t>
            </a:r>
            <a:endParaRPr lang="en-US" sz="900" dirty="0"/>
          </a:p>
        </p:txBody>
      </p:sp>
      <p:sp>
        <p:nvSpPr>
          <p:cNvPr id="25" name="TextBox 24"/>
          <p:cNvSpPr txBox="1"/>
          <p:nvPr/>
        </p:nvSpPr>
        <p:spPr>
          <a:xfrm>
            <a:off x="1772" y="6135452"/>
            <a:ext cx="356080" cy="230832"/>
          </a:xfrm>
          <a:prstGeom prst="rect">
            <a:avLst/>
          </a:prstGeom>
          <a:noFill/>
        </p:spPr>
        <p:txBody>
          <a:bodyPr wrap="square" rtlCol="0">
            <a:spAutoFit/>
          </a:bodyPr>
          <a:lstStyle/>
          <a:p>
            <a:pPr algn="ctr"/>
            <a:r>
              <a:rPr lang="en-US" sz="900" dirty="0" smtClean="0"/>
              <a:t>10</a:t>
            </a:r>
            <a:endParaRPr lang="en-US" sz="900" dirty="0"/>
          </a:p>
        </p:txBody>
      </p:sp>
      <p:sp>
        <p:nvSpPr>
          <p:cNvPr id="26" name="TextBox 25"/>
          <p:cNvSpPr txBox="1"/>
          <p:nvPr/>
        </p:nvSpPr>
        <p:spPr>
          <a:xfrm>
            <a:off x="1484000" y="3881161"/>
            <a:ext cx="468167" cy="230832"/>
          </a:xfrm>
          <a:prstGeom prst="rect">
            <a:avLst/>
          </a:prstGeom>
          <a:noFill/>
        </p:spPr>
        <p:txBody>
          <a:bodyPr wrap="square" rtlCol="0">
            <a:spAutoFit/>
          </a:bodyPr>
          <a:lstStyle/>
          <a:p>
            <a:r>
              <a:rPr lang="en-US" sz="900" dirty="0" smtClean="0"/>
              <a:t>13</a:t>
            </a:r>
            <a:endParaRPr lang="en-US" sz="900" dirty="0"/>
          </a:p>
        </p:txBody>
      </p:sp>
      <p:sp>
        <p:nvSpPr>
          <p:cNvPr id="27" name="TextBox 26"/>
          <p:cNvSpPr txBox="1"/>
          <p:nvPr/>
        </p:nvSpPr>
        <p:spPr>
          <a:xfrm>
            <a:off x="2494913" y="3833813"/>
            <a:ext cx="337216" cy="230832"/>
          </a:xfrm>
          <a:prstGeom prst="rect">
            <a:avLst/>
          </a:prstGeom>
          <a:noFill/>
        </p:spPr>
        <p:txBody>
          <a:bodyPr wrap="square" rtlCol="0">
            <a:spAutoFit/>
          </a:bodyPr>
          <a:lstStyle/>
          <a:p>
            <a:r>
              <a:rPr lang="en-US" sz="900" dirty="0"/>
              <a:t>7</a:t>
            </a:r>
          </a:p>
        </p:txBody>
      </p:sp>
    </p:spTree>
    <p:extLst>
      <p:ext uri="{BB962C8B-B14F-4D97-AF65-F5344CB8AC3E}">
        <p14:creationId xmlns:p14="http://schemas.microsoft.com/office/powerpoint/2010/main" val="2553386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775" y="-4572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 DEFENDING- RE-STARTS</a:t>
            </a:r>
            <a:endParaRPr lang="en-US" i="1" dirty="0" smtClean="0">
              <a:solidFill>
                <a:schemeClr val="tx1"/>
              </a:solidFill>
              <a:latin typeface="Gothic 13 Std" pitchFamily="1" charset="0"/>
              <a:ea typeface="ＭＳ Ｐゴシック" pitchFamily="1" charset="-128"/>
              <a:cs typeface="Gothic 13 Std" pitchFamily="1" charset="0"/>
            </a:endParaRP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16</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79375"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7" name="TextBox 2"/>
          <p:cNvSpPr txBox="1">
            <a:spLocks noChangeArrowheads="1"/>
          </p:cNvSpPr>
          <p:nvPr/>
        </p:nvSpPr>
        <p:spPr bwMode="auto">
          <a:xfrm>
            <a:off x="95250" y="849313"/>
            <a:ext cx="8035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b="1" dirty="0"/>
              <a:t>TEAM: </a:t>
            </a:r>
            <a:r>
              <a:rPr lang="en-US" sz="1100" b="1" dirty="0" smtClean="0">
                <a:solidFill>
                  <a:srgbClr val="C00000"/>
                </a:solidFill>
              </a:rPr>
              <a:t>U.S. U17MNT   </a:t>
            </a:r>
            <a:r>
              <a:rPr lang="en-US" sz="1100" b="1" dirty="0" smtClean="0"/>
              <a:t> DATE</a:t>
            </a:r>
            <a:r>
              <a:rPr lang="en-US" sz="1100" b="1" dirty="0"/>
              <a:t>: </a:t>
            </a:r>
            <a:r>
              <a:rPr lang="en-US" sz="1100" b="1" dirty="0" smtClean="0"/>
              <a:t>Jan 25, 2014</a:t>
            </a:r>
            <a:r>
              <a:rPr lang="en-US" sz="1100" b="1" dirty="0" smtClean="0"/>
              <a:t>         </a:t>
            </a:r>
            <a:r>
              <a:rPr lang="en-US" sz="1100" b="1" dirty="0"/>
              <a:t>ANALYSIS </a:t>
            </a:r>
            <a:r>
              <a:rPr lang="en-US" sz="1100" b="1" dirty="0" err="1"/>
              <a:t>BY</a:t>
            </a:r>
            <a:r>
              <a:rPr lang="en-US" sz="1100" b="1" dirty="0" err="1" smtClean="0"/>
              <a:t>:_Karl</a:t>
            </a:r>
            <a:r>
              <a:rPr lang="en-US" sz="1100" b="1" dirty="0" smtClean="0"/>
              <a:t> </a:t>
            </a:r>
            <a:r>
              <a:rPr lang="en-US" sz="1100" b="1" dirty="0" err="1" smtClean="0"/>
              <a:t>SMith</a:t>
            </a:r>
            <a:r>
              <a:rPr lang="en-US" sz="1100" b="1" dirty="0" smtClean="0"/>
              <a:t>_</a:t>
            </a:r>
            <a:endParaRPr lang="en-US" sz="1100" b="1"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7" name="TextBox 4"/>
          <p:cNvSpPr txBox="1">
            <a:spLocks noChangeArrowheads="1"/>
          </p:cNvSpPr>
          <p:nvPr/>
        </p:nvSpPr>
        <p:spPr bwMode="auto">
          <a:xfrm>
            <a:off x="4267200" y="1092299"/>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RE-STARTS:</a:t>
            </a:r>
            <a:endParaRPr lang="en-US" sz="1400" b="1" u="sng" dirty="0"/>
          </a:p>
        </p:txBody>
      </p:sp>
      <p:sp>
        <p:nvSpPr>
          <p:cNvPr id="14" name="TextBox 16"/>
          <p:cNvSpPr txBox="1">
            <a:spLocks noChangeArrowheads="1"/>
          </p:cNvSpPr>
          <p:nvPr/>
        </p:nvSpPr>
        <p:spPr bwMode="auto">
          <a:xfrm>
            <a:off x="4219575" y="1192649"/>
            <a:ext cx="48768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endParaRPr lang="en-US" sz="1000" dirty="0" smtClean="0">
              <a:solidFill>
                <a:srgbClr val="C00000"/>
              </a:solidFill>
              <a:sym typeface="Wingdings" pitchFamily="2" charset="2"/>
            </a:endParaRPr>
          </a:p>
          <a:p>
            <a:pPr marL="171450" indent="-171450" eaLnBrk="1" hangingPunct="1">
              <a:buFont typeface="Wingdings"/>
              <a:buChar char=""/>
            </a:pPr>
            <a:r>
              <a:rPr lang="en-US" sz="1000" dirty="0" smtClean="0">
                <a:solidFill>
                  <a:srgbClr val="C00000"/>
                </a:solidFill>
                <a:sym typeface="Wingdings"/>
              </a:rPr>
              <a:t>Diagram the organization to defend a </a:t>
            </a:r>
            <a:r>
              <a:rPr lang="en-US" sz="1000" b="1" dirty="0" smtClean="0">
                <a:solidFill>
                  <a:srgbClr val="C00000"/>
                </a:solidFill>
                <a:sym typeface="Wingdings"/>
              </a:rPr>
              <a:t>central free kick</a:t>
            </a:r>
            <a:r>
              <a:rPr lang="en-US" sz="1000" dirty="0" smtClean="0">
                <a:solidFill>
                  <a:srgbClr val="C00000"/>
                </a:solidFill>
                <a:sym typeface="Wingdings"/>
              </a:rPr>
              <a:t>.  </a:t>
            </a:r>
            <a:r>
              <a:rPr lang="en-US" sz="1000" u="sng" dirty="0">
                <a:solidFill>
                  <a:srgbClr val="C00000"/>
                </a:solidFill>
                <a:sym typeface="Wingdings" pitchFamily="2" charset="2"/>
              </a:rPr>
              <a:t>Place the ball </a:t>
            </a:r>
            <a:r>
              <a:rPr lang="en-US" sz="1000" dirty="0">
                <a:solidFill>
                  <a:srgbClr val="C00000"/>
                </a:solidFill>
                <a:sym typeface="Wingdings" pitchFamily="2" charset="2"/>
              </a:rPr>
              <a:t>and </a:t>
            </a:r>
            <a:r>
              <a:rPr lang="en-US" sz="1000" u="sng" dirty="0">
                <a:solidFill>
                  <a:srgbClr val="C00000"/>
                </a:solidFill>
                <a:sym typeface="Wingdings" pitchFamily="2" charset="2"/>
              </a:rPr>
              <a:t>all 11 players </a:t>
            </a:r>
            <a:r>
              <a:rPr lang="en-US" sz="1000" dirty="0">
                <a:solidFill>
                  <a:srgbClr val="C00000"/>
                </a:solidFill>
                <a:sym typeface="Wingdings" pitchFamily="2" charset="2"/>
              </a:rPr>
              <a:t>on the field and opposition (numbers)   Describe the general structure in the space provided below - including the opposition, matchups, service areas/targets and descriptive analysis of the play off ball by the opposition to create </a:t>
            </a:r>
            <a:r>
              <a:rPr lang="en-US" sz="1000" dirty="0" smtClean="0">
                <a:solidFill>
                  <a:srgbClr val="C00000"/>
                </a:solidFill>
                <a:sym typeface="Wingdings" pitchFamily="2" charset="2"/>
              </a:rPr>
              <a:t>opportunities and any </a:t>
            </a:r>
            <a:r>
              <a:rPr lang="en-US" sz="1000" dirty="0">
                <a:solidFill>
                  <a:srgbClr val="C00000"/>
                </a:solidFill>
                <a:sym typeface="Wingdings" pitchFamily="2" charset="2"/>
              </a:rPr>
              <a:t>tactical variations from this organization by the </a:t>
            </a:r>
            <a:r>
              <a:rPr lang="en-US" sz="1000" dirty="0" smtClean="0">
                <a:solidFill>
                  <a:srgbClr val="C00000"/>
                </a:solidFill>
                <a:sym typeface="Wingdings" pitchFamily="2" charset="2"/>
              </a:rPr>
              <a:t>opposition and how U.S. U17MNT solved these demands. </a:t>
            </a:r>
            <a:endParaRPr lang="en-US" sz="1000" dirty="0" smtClean="0">
              <a:solidFill>
                <a:srgbClr val="C00000"/>
              </a:solidFill>
              <a:sym typeface="Wingdings"/>
            </a:endParaRPr>
          </a:p>
        </p:txBody>
      </p:sp>
      <p:sp>
        <p:nvSpPr>
          <p:cNvPr id="15" name="TextBox 14"/>
          <p:cNvSpPr txBox="1"/>
          <p:nvPr/>
        </p:nvSpPr>
        <p:spPr>
          <a:xfrm>
            <a:off x="4495800" y="2362200"/>
            <a:ext cx="4343400" cy="6463308"/>
          </a:xfrm>
          <a:prstGeom prst="rect">
            <a:avLst/>
          </a:prstGeom>
          <a:noFill/>
          <a:ln>
            <a:solidFill>
              <a:schemeClr val="accent1"/>
            </a:solidFill>
          </a:ln>
        </p:spPr>
        <p:txBody>
          <a:bodyPr wrap="square" rtlCol="0">
            <a:spAutoFit/>
          </a:bodyPr>
          <a:lstStyle/>
          <a:p>
            <a:r>
              <a:rPr lang="en-US" sz="1200" dirty="0" smtClean="0"/>
              <a:t>Turkey #10 is on the ball. </a:t>
            </a:r>
          </a:p>
          <a:p>
            <a:endParaRPr lang="en-US" sz="1200" dirty="0"/>
          </a:p>
          <a:p>
            <a:r>
              <a:rPr lang="en-US" sz="1200" dirty="0" smtClean="0"/>
              <a:t>Turkey #14, #11, # 18 set line at top of penalty box. #18 is in line with the far post. #2 &amp; #7 are at the top of the penalty arch. #15 is positioned near the center circle.</a:t>
            </a:r>
          </a:p>
          <a:p>
            <a:endParaRPr lang="en-US" sz="1200" dirty="0"/>
          </a:p>
          <a:p>
            <a:r>
              <a:rPr lang="en-US" sz="1200" dirty="0" smtClean="0"/>
              <a:t>U.S. #7 matches up with #14, U.S. #2 matches up #11. U.S. #4 matches up with #18. U.S. #3, #5, #6 are positioned at the top of penalty box to the near post in anticipation of cross. U.S. </a:t>
            </a:r>
            <a:r>
              <a:rPr lang="en-US" sz="1200" dirty="0" smtClean="0"/>
              <a:t>#8 Matches up with #2 at top of arch. U.S. #11 matches up with #7.</a:t>
            </a:r>
          </a:p>
          <a:p>
            <a:endParaRPr lang="en-US" sz="1200" dirty="0"/>
          </a:p>
          <a:p>
            <a:r>
              <a:rPr lang="en-US" sz="1200" dirty="0" smtClean="0"/>
              <a:t>Turkey #18, #11, #14 all make runs to back edge of 6 yard box. Ball is served quickly to back edge of the 6 yard box. </a:t>
            </a:r>
          </a:p>
          <a:p>
            <a:endParaRPr lang="en-US" sz="1200" dirty="0"/>
          </a:p>
          <a:p>
            <a:r>
              <a:rPr lang="en-US" sz="1200" dirty="0" smtClean="0"/>
              <a:t>U.S. outnumber Turkey in penalty area to clear ball.  </a:t>
            </a:r>
            <a:endParaRPr lang="en-US" sz="1200"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386" y="3852863"/>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0014" y="4582633"/>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3623" y="510222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1977" y="510222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6852" y="5279231"/>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4289" y="5595051"/>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7389" y="5595051"/>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3192" y="557847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2875" y="557847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9912" y="557847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504160" y="4251325"/>
            <a:ext cx="228600" cy="228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04"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7219" y="3579849"/>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0888" y="3457612"/>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895" y="3549649"/>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452" y="4460395"/>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8"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0712" y="491290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9"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6325" y="491290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10"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2060" y="545623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11"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545623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12"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542607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4506433"/>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835275" y="3549650"/>
            <a:ext cx="334962" cy="230832"/>
          </a:xfrm>
          <a:prstGeom prst="rect">
            <a:avLst/>
          </a:prstGeom>
          <a:noFill/>
        </p:spPr>
        <p:txBody>
          <a:bodyPr wrap="square" rtlCol="0">
            <a:spAutoFit/>
          </a:bodyPr>
          <a:lstStyle/>
          <a:p>
            <a:pPr algn="ctr"/>
            <a:r>
              <a:rPr lang="en-US" sz="900" dirty="0" smtClean="0"/>
              <a:t>8</a:t>
            </a:r>
            <a:endParaRPr lang="en-US" sz="900" dirty="0"/>
          </a:p>
        </p:txBody>
      </p:sp>
      <p:pic>
        <p:nvPicPr>
          <p:cNvPr id="1331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12949" y="6155512"/>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109912" y="5670550"/>
            <a:ext cx="365125"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6" name="TextBox 5"/>
          <p:cNvSpPr txBox="1"/>
          <p:nvPr/>
        </p:nvSpPr>
        <p:spPr>
          <a:xfrm>
            <a:off x="2713037" y="5640065"/>
            <a:ext cx="311815" cy="230832"/>
          </a:xfrm>
          <a:prstGeom prst="rect">
            <a:avLst/>
          </a:prstGeom>
          <a:noFill/>
        </p:spPr>
        <p:txBody>
          <a:bodyPr wrap="square" rtlCol="0">
            <a:spAutoFit/>
          </a:bodyPr>
          <a:lstStyle/>
          <a:p>
            <a:pPr algn="ctr"/>
            <a:r>
              <a:rPr lang="en-US" sz="900" dirty="0">
                <a:solidFill>
                  <a:srgbClr val="FF0000"/>
                </a:solidFill>
              </a:rPr>
              <a:t>2</a:t>
            </a:r>
          </a:p>
        </p:txBody>
      </p:sp>
      <p:sp>
        <p:nvSpPr>
          <p:cNvPr id="7" name="TextBox 6"/>
          <p:cNvSpPr txBox="1"/>
          <p:nvPr/>
        </p:nvSpPr>
        <p:spPr>
          <a:xfrm>
            <a:off x="2384424" y="5670550"/>
            <a:ext cx="351761"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8" name="TextBox 7"/>
          <p:cNvSpPr txBox="1"/>
          <p:nvPr/>
        </p:nvSpPr>
        <p:spPr>
          <a:xfrm>
            <a:off x="1911977" y="5670550"/>
            <a:ext cx="358037"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9" name="TextBox 8"/>
          <p:cNvSpPr txBox="1"/>
          <p:nvPr/>
        </p:nvSpPr>
        <p:spPr>
          <a:xfrm>
            <a:off x="1364289" y="5656641"/>
            <a:ext cx="420687"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sp>
        <p:nvSpPr>
          <p:cNvPr id="10" name="TextBox 9"/>
          <p:cNvSpPr txBox="1"/>
          <p:nvPr/>
        </p:nvSpPr>
        <p:spPr>
          <a:xfrm>
            <a:off x="1510256" y="5347643"/>
            <a:ext cx="438316"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11" name="TextBox 10"/>
          <p:cNvSpPr txBox="1"/>
          <p:nvPr/>
        </p:nvSpPr>
        <p:spPr>
          <a:xfrm>
            <a:off x="1911977" y="5157382"/>
            <a:ext cx="365125"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2" name="TextBox 11"/>
          <p:cNvSpPr txBox="1"/>
          <p:nvPr/>
        </p:nvSpPr>
        <p:spPr>
          <a:xfrm>
            <a:off x="2302060" y="4658833"/>
            <a:ext cx="380815" cy="230832"/>
          </a:xfrm>
          <a:prstGeom prst="rect">
            <a:avLst/>
          </a:prstGeom>
          <a:noFill/>
        </p:spPr>
        <p:txBody>
          <a:bodyPr wrap="square" rtlCol="0">
            <a:spAutoFit/>
          </a:bodyPr>
          <a:lstStyle/>
          <a:p>
            <a:r>
              <a:rPr lang="en-US" sz="900" dirty="0" smtClean="0">
                <a:solidFill>
                  <a:srgbClr val="FF0000"/>
                </a:solidFill>
              </a:rPr>
              <a:t>10</a:t>
            </a:r>
            <a:endParaRPr lang="en-US" sz="900" dirty="0">
              <a:solidFill>
                <a:srgbClr val="FF0000"/>
              </a:solidFill>
            </a:endParaRPr>
          </a:p>
        </p:txBody>
      </p:sp>
      <p:sp>
        <p:nvSpPr>
          <p:cNvPr id="13" name="TextBox 12"/>
          <p:cNvSpPr txBox="1"/>
          <p:nvPr/>
        </p:nvSpPr>
        <p:spPr>
          <a:xfrm>
            <a:off x="2590800" y="5157381"/>
            <a:ext cx="327948"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16" name="TextBox 15"/>
          <p:cNvSpPr txBox="1"/>
          <p:nvPr/>
        </p:nvSpPr>
        <p:spPr>
          <a:xfrm>
            <a:off x="1830386" y="3899694"/>
            <a:ext cx="368300"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18" name="TextBox 17"/>
          <p:cNvSpPr txBox="1"/>
          <p:nvPr/>
        </p:nvSpPr>
        <p:spPr>
          <a:xfrm>
            <a:off x="404923" y="4249093"/>
            <a:ext cx="410240" cy="230832"/>
          </a:xfrm>
          <a:prstGeom prst="rect">
            <a:avLst/>
          </a:prstGeom>
          <a:noFill/>
        </p:spPr>
        <p:txBody>
          <a:bodyPr wrap="square" rtlCol="0">
            <a:spAutoFit/>
          </a:bodyPr>
          <a:lstStyle/>
          <a:p>
            <a:pPr algn="ctr"/>
            <a:r>
              <a:rPr lang="en-US" sz="900" dirty="0" smtClean="0"/>
              <a:t>10</a:t>
            </a:r>
            <a:endParaRPr lang="en-US" sz="900" dirty="0"/>
          </a:p>
        </p:txBody>
      </p:sp>
      <p:sp>
        <p:nvSpPr>
          <p:cNvPr id="19" name="TextBox 18"/>
          <p:cNvSpPr txBox="1"/>
          <p:nvPr/>
        </p:nvSpPr>
        <p:spPr>
          <a:xfrm>
            <a:off x="2075047" y="6182923"/>
            <a:ext cx="454026" cy="230832"/>
          </a:xfrm>
          <a:prstGeom prst="rect">
            <a:avLst/>
          </a:prstGeom>
          <a:noFill/>
        </p:spPr>
        <p:txBody>
          <a:bodyPr wrap="square" rtlCol="0">
            <a:spAutoFit/>
          </a:bodyPr>
          <a:lstStyle/>
          <a:p>
            <a:r>
              <a:rPr lang="en-US" sz="900" dirty="0" smtClean="0"/>
              <a:t>1</a:t>
            </a:r>
            <a:endParaRPr lang="en-US" sz="900" dirty="0"/>
          </a:p>
        </p:txBody>
      </p:sp>
      <p:sp>
        <p:nvSpPr>
          <p:cNvPr id="21" name="TextBox 20"/>
          <p:cNvSpPr txBox="1"/>
          <p:nvPr/>
        </p:nvSpPr>
        <p:spPr>
          <a:xfrm>
            <a:off x="680927" y="3592090"/>
            <a:ext cx="486440" cy="230832"/>
          </a:xfrm>
          <a:prstGeom prst="rect">
            <a:avLst/>
          </a:prstGeom>
          <a:noFill/>
        </p:spPr>
        <p:txBody>
          <a:bodyPr wrap="square" rtlCol="0">
            <a:spAutoFit/>
          </a:bodyPr>
          <a:lstStyle/>
          <a:p>
            <a:pPr algn="ctr"/>
            <a:r>
              <a:rPr lang="en-US" sz="900" dirty="0" smtClean="0"/>
              <a:t>13</a:t>
            </a:r>
            <a:endParaRPr lang="en-US" sz="900" dirty="0"/>
          </a:p>
        </p:txBody>
      </p:sp>
      <p:sp>
        <p:nvSpPr>
          <p:cNvPr id="22" name="TextBox 21"/>
          <p:cNvSpPr txBox="1"/>
          <p:nvPr/>
        </p:nvSpPr>
        <p:spPr>
          <a:xfrm>
            <a:off x="2985035" y="5425809"/>
            <a:ext cx="427037" cy="230832"/>
          </a:xfrm>
          <a:prstGeom prst="rect">
            <a:avLst/>
          </a:prstGeom>
          <a:noFill/>
        </p:spPr>
        <p:txBody>
          <a:bodyPr wrap="square" rtlCol="0">
            <a:spAutoFit/>
          </a:bodyPr>
          <a:lstStyle/>
          <a:p>
            <a:pPr algn="ctr"/>
            <a:r>
              <a:rPr lang="en-US" sz="900" dirty="0" smtClean="0"/>
              <a:t>14</a:t>
            </a:r>
            <a:endParaRPr lang="en-US" sz="900" dirty="0"/>
          </a:p>
        </p:txBody>
      </p:sp>
      <p:sp>
        <p:nvSpPr>
          <p:cNvPr id="23" name="TextBox 22"/>
          <p:cNvSpPr txBox="1"/>
          <p:nvPr/>
        </p:nvSpPr>
        <p:spPr>
          <a:xfrm>
            <a:off x="2234868" y="5450543"/>
            <a:ext cx="410977" cy="230832"/>
          </a:xfrm>
          <a:prstGeom prst="rect">
            <a:avLst/>
          </a:prstGeom>
          <a:noFill/>
        </p:spPr>
        <p:txBody>
          <a:bodyPr wrap="square" rtlCol="0">
            <a:spAutoFit/>
          </a:bodyPr>
          <a:lstStyle/>
          <a:p>
            <a:pPr algn="ctr"/>
            <a:r>
              <a:rPr lang="en-US" sz="900" dirty="0" smtClean="0"/>
              <a:t>18</a:t>
            </a:r>
            <a:endParaRPr lang="en-US" sz="900" dirty="0"/>
          </a:p>
        </p:txBody>
      </p:sp>
      <p:sp>
        <p:nvSpPr>
          <p:cNvPr id="24" name="TextBox 23"/>
          <p:cNvSpPr txBox="1"/>
          <p:nvPr/>
        </p:nvSpPr>
        <p:spPr>
          <a:xfrm>
            <a:off x="2590799" y="5456237"/>
            <a:ext cx="394235" cy="230832"/>
          </a:xfrm>
          <a:prstGeom prst="rect">
            <a:avLst/>
          </a:prstGeom>
          <a:noFill/>
        </p:spPr>
        <p:txBody>
          <a:bodyPr wrap="square" rtlCol="0">
            <a:spAutoFit/>
          </a:bodyPr>
          <a:lstStyle/>
          <a:p>
            <a:r>
              <a:rPr lang="en-US" sz="900" dirty="0" smtClean="0"/>
              <a:t>11</a:t>
            </a:r>
            <a:endParaRPr lang="en-US" sz="900" dirty="0"/>
          </a:p>
        </p:txBody>
      </p:sp>
      <p:sp>
        <p:nvSpPr>
          <p:cNvPr id="25" name="TextBox 24"/>
          <p:cNvSpPr txBox="1"/>
          <p:nvPr/>
        </p:nvSpPr>
        <p:spPr>
          <a:xfrm>
            <a:off x="2277102" y="4910053"/>
            <a:ext cx="422128" cy="230832"/>
          </a:xfrm>
          <a:prstGeom prst="rect">
            <a:avLst/>
          </a:prstGeom>
          <a:noFill/>
        </p:spPr>
        <p:txBody>
          <a:bodyPr wrap="square" rtlCol="0">
            <a:spAutoFit/>
          </a:bodyPr>
          <a:lstStyle/>
          <a:p>
            <a:pPr algn="ctr"/>
            <a:r>
              <a:rPr lang="en-US" sz="900" dirty="0" smtClean="0"/>
              <a:t>2</a:t>
            </a:r>
            <a:endParaRPr lang="en-US" sz="900" dirty="0"/>
          </a:p>
        </p:txBody>
      </p:sp>
      <p:sp>
        <p:nvSpPr>
          <p:cNvPr id="26" name="TextBox 25"/>
          <p:cNvSpPr txBox="1"/>
          <p:nvPr/>
        </p:nvSpPr>
        <p:spPr>
          <a:xfrm>
            <a:off x="1938429" y="3448520"/>
            <a:ext cx="554038" cy="230832"/>
          </a:xfrm>
          <a:prstGeom prst="rect">
            <a:avLst/>
          </a:prstGeom>
          <a:noFill/>
        </p:spPr>
        <p:txBody>
          <a:bodyPr wrap="square" rtlCol="0">
            <a:spAutoFit/>
          </a:bodyPr>
          <a:lstStyle/>
          <a:p>
            <a:r>
              <a:rPr lang="en-US" sz="900" dirty="0" smtClean="0"/>
              <a:t>4</a:t>
            </a:r>
            <a:endParaRPr lang="en-US" sz="900" dirty="0"/>
          </a:p>
        </p:txBody>
      </p:sp>
      <p:sp>
        <p:nvSpPr>
          <p:cNvPr id="27" name="TextBox 26"/>
          <p:cNvSpPr txBox="1"/>
          <p:nvPr/>
        </p:nvSpPr>
        <p:spPr>
          <a:xfrm>
            <a:off x="2069950" y="4467216"/>
            <a:ext cx="395621" cy="230832"/>
          </a:xfrm>
          <a:prstGeom prst="rect">
            <a:avLst/>
          </a:prstGeom>
          <a:noFill/>
        </p:spPr>
        <p:txBody>
          <a:bodyPr wrap="square" rtlCol="0">
            <a:spAutoFit/>
          </a:bodyPr>
          <a:lstStyle/>
          <a:p>
            <a:pPr algn="ctr"/>
            <a:r>
              <a:rPr lang="en-US" sz="900" dirty="0" smtClean="0"/>
              <a:t>15</a:t>
            </a:r>
            <a:endParaRPr lang="en-US" sz="900" dirty="0"/>
          </a:p>
        </p:txBody>
      </p:sp>
      <p:sp>
        <p:nvSpPr>
          <p:cNvPr id="28" name="TextBox 27"/>
          <p:cNvSpPr txBox="1"/>
          <p:nvPr/>
        </p:nvSpPr>
        <p:spPr>
          <a:xfrm>
            <a:off x="1827213" y="4907199"/>
            <a:ext cx="307974" cy="230832"/>
          </a:xfrm>
          <a:prstGeom prst="rect">
            <a:avLst/>
          </a:prstGeom>
          <a:noFill/>
        </p:spPr>
        <p:txBody>
          <a:bodyPr wrap="square" rtlCol="0">
            <a:spAutoFit/>
          </a:bodyPr>
          <a:lstStyle/>
          <a:p>
            <a:pPr algn="ctr"/>
            <a:r>
              <a:rPr lang="en-US" sz="900" dirty="0" smtClean="0"/>
              <a:t>7</a:t>
            </a:r>
            <a:endParaRPr lang="en-US" sz="900" dirty="0"/>
          </a:p>
        </p:txBody>
      </p:sp>
      <p:pic>
        <p:nvPicPr>
          <p:cNvPr id="13316"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2301" y="177742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1932853" y="1777424"/>
            <a:ext cx="639321" cy="230832"/>
          </a:xfrm>
          <a:prstGeom prst="rect">
            <a:avLst/>
          </a:prstGeom>
          <a:noFill/>
        </p:spPr>
        <p:txBody>
          <a:bodyPr wrap="square" rtlCol="0">
            <a:spAutoFit/>
          </a:bodyPr>
          <a:lstStyle/>
          <a:p>
            <a:r>
              <a:rPr lang="en-US" sz="900" dirty="0" smtClean="0"/>
              <a:t>12</a:t>
            </a:r>
            <a:endParaRPr lang="en-US" sz="900" dirty="0"/>
          </a:p>
        </p:txBody>
      </p:sp>
    </p:spTree>
    <p:extLst>
      <p:ext uri="{BB962C8B-B14F-4D97-AF65-F5344CB8AC3E}">
        <p14:creationId xmlns:p14="http://schemas.microsoft.com/office/powerpoint/2010/main" val="1999594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52400" y="-5715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III: U.S. U17MNT- Style of Play</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17</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79375"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7" name="TextBox 2"/>
          <p:cNvSpPr txBox="1">
            <a:spLocks noChangeArrowheads="1"/>
          </p:cNvSpPr>
          <p:nvPr/>
        </p:nvSpPr>
        <p:spPr bwMode="auto">
          <a:xfrm>
            <a:off x="95250" y="849313"/>
            <a:ext cx="8035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b="1" dirty="0"/>
              <a:t>TEAM: </a:t>
            </a:r>
            <a:r>
              <a:rPr lang="en-US" sz="1100" b="1" dirty="0" smtClean="0">
                <a:solidFill>
                  <a:srgbClr val="C00000"/>
                </a:solidFill>
              </a:rPr>
              <a:t>U.S. U17MNT  </a:t>
            </a:r>
            <a:r>
              <a:rPr lang="en-US" sz="1100" b="1" dirty="0" smtClean="0"/>
              <a:t> DATE</a:t>
            </a:r>
            <a:r>
              <a:rPr lang="en-US" sz="1100" b="1" dirty="0"/>
              <a:t>: </a:t>
            </a:r>
            <a:r>
              <a:rPr lang="en-US" sz="1100" b="1" dirty="0"/>
              <a:t>J</a:t>
            </a:r>
            <a:r>
              <a:rPr lang="en-US" sz="1100" b="1" dirty="0" smtClean="0"/>
              <a:t>an 25, 2014</a:t>
            </a:r>
            <a:r>
              <a:rPr lang="en-US" sz="1100" b="1" dirty="0" smtClean="0"/>
              <a:t>___         </a:t>
            </a:r>
            <a:r>
              <a:rPr lang="en-US" sz="1100" b="1" dirty="0"/>
              <a:t>ANALYSIS </a:t>
            </a:r>
            <a:r>
              <a:rPr lang="en-US" sz="1100" b="1" dirty="0" err="1"/>
              <a:t>BY</a:t>
            </a:r>
            <a:r>
              <a:rPr lang="en-US" sz="1100" b="1" dirty="0" err="1" smtClean="0"/>
              <a:t>:_Karl</a:t>
            </a:r>
            <a:r>
              <a:rPr lang="en-US" sz="1100" b="1" dirty="0" smtClean="0"/>
              <a:t> Smith_</a:t>
            </a:r>
            <a:endParaRPr lang="en-US" sz="1100" b="1"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7" name="TextBox 4"/>
          <p:cNvSpPr txBox="1">
            <a:spLocks noChangeArrowheads="1"/>
          </p:cNvSpPr>
          <p:nvPr/>
        </p:nvSpPr>
        <p:spPr bwMode="auto">
          <a:xfrm>
            <a:off x="4267200" y="1092299"/>
            <a:ext cx="4267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U.S. U17MNT Style of Play:</a:t>
            </a:r>
            <a:endParaRPr lang="en-US" sz="1400" b="1" u="sng" dirty="0"/>
          </a:p>
        </p:txBody>
      </p:sp>
      <p:sp>
        <p:nvSpPr>
          <p:cNvPr id="14" name="TextBox 16"/>
          <p:cNvSpPr txBox="1">
            <a:spLocks noChangeArrowheads="1"/>
          </p:cNvSpPr>
          <p:nvPr/>
        </p:nvSpPr>
        <p:spPr bwMode="auto">
          <a:xfrm>
            <a:off x="4267200" y="1422698"/>
            <a:ext cx="4876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Define and describe U.S. U17 MNT Style of Play a Tactical </a:t>
            </a:r>
            <a:r>
              <a:rPr lang="en-US" sz="1000" dirty="0" smtClean="0">
                <a:solidFill>
                  <a:srgbClr val="C00000"/>
                </a:solidFill>
                <a:sym typeface="Wingdings"/>
              </a:rPr>
              <a:t>diagram(s) may assist you in your answer.</a:t>
            </a:r>
            <a:r>
              <a:rPr lang="en-US" sz="1000" dirty="0" smtClean="0">
                <a:solidFill>
                  <a:srgbClr val="C00000"/>
                </a:solidFill>
                <a:sym typeface="Wingdings" pitchFamily="2" charset="2"/>
              </a:rPr>
              <a:t> </a:t>
            </a:r>
            <a:endParaRPr lang="en-US" sz="1000" dirty="0" smtClean="0">
              <a:solidFill>
                <a:srgbClr val="C00000"/>
              </a:solidFill>
              <a:sym typeface="Wingdings"/>
            </a:endParaRPr>
          </a:p>
        </p:txBody>
      </p:sp>
      <p:sp>
        <p:nvSpPr>
          <p:cNvPr id="10" name="TextBox 13"/>
          <p:cNvSpPr txBox="1">
            <a:spLocks noChangeArrowheads="1"/>
          </p:cNvSpPr>
          <p:nvPr/>
        </p:nvSpPr>
        <p:spPr bwMode="auto">
          <a:xfrm>
            <a:off x="4257675" y="1905000"/>
            <a:ext cx="4573588" cy="33085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920000"/>
                </a:solidFill>
              </a:rPr>
              <a:t>U.S. U17MNT Style of Play:</a:t>
            </a:r>
          </a:p>
          <a:p>
            <a:pPr eaLnBrk="1" hangingPunct="1"/>
            <a:endParaRPr lang="en-US" sz="1100" dirty="0"/>
          </a:p>
          <a:p>
            <a:pPr eaLnBrk="1" hangingPunct="1"/>
            <a:r>
              <a:rPr lang="en-US" sz="1100" dirty="0" smtClean="0"/>
              <a:t>Pro-Active possession based playing style. Controlled and patient build up in defensive end. Used possession to move defense to find entries into the attacking end of field.</a:t>
            </a:r>
          </a:p>
          <a:p>
            <a:pPr eaLnBrk="1" hangingPunct="1"/>
            <a:endParaRPr lang="en-US" sz="1100" dirty="0"/>
          </a:p>
          <a:p>
            <a:pPr eaLnBrk="1" hangingPunct="1"/>
            <a:r>
              <a:rPr lang="en-US" sz="1100" dirty="0" smtClean="0"/>
              <a:t>Entering the attacking half, U.S. uses quick combinations and dribble penetration to get ball in wide areas to creating crossing opportunities and looked to break down defense with individual skill and combinations in center channel.</a:t>
            </a:r>
          </a:p>
          <a:p>
            <a:pPr eaLnBrk="1" hangingPunct="1"/>
            <a:endParaRPr lang="en-US" sz="1100" dirty="0"/>
          </a:p>
          <a:p>
            <a:pPr eaLnBrk="1" hangingPunct="1"/>
            <a:r>
              <a:rPr lang="en-US" sz="1100" dirty="0" smtClean="0"/>
              <a:t>Pro-Active defending designed to make Turkey play predictable and win ball in middle 1/3 of field or occasionally in U.S. attacking 1/3.</a:t>
            </a:r>
          </a:p>
          <a:p>
            <a:pPr eaLnBrk="1" hangingPunct="1"/>
            <a:endParaRPr lang="en-US" sz="1100" dirty="0"/>
          </a:p>
          <a:p>
            <a:pPr eaLnBrk="1" hangingPunct="1"/>
            <a:r>
              <a:rPr lang="en-US" sz="1100" dirty="0" smtClean="0"/>
              <a:t>Imposed U.S. style on Turkish side. </a:t>
            </a:r>
            <a:endParaRPr lang="en-US" sz="1100" dirty="0" smtClean="0"/>
          </a:p>
          <a:p>
            <a:pPr eaLnBrk="1" hangingPunct="1"/>
            <a:endParaRPr lang="en-US" sz="1100" dirty="0"/>
          </a:p>
          <a:p>
            <a:pPr eaLnBrk="1" hangingPunct="1"/>
            <a:endParaRPr lang="en-US" sz="1100" dirty="0" smtClean="0"/>
          </a:p>
          <a:p>
            <a:pPr eaLnBrk="1" hangingPunct="1"/>
            <a:endParaRPr lang="en-US" sz="1100" dirty="0" smtClean="0"/>
          </a:p>
          <a:p>
            <a:pPr eaLnBrk="1" hangingPunct="1"/>
            <a:endParaRPr lang="en-US" sz="110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94" y="278264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23" y="2561784"/>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1525" y="3226171"/>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587" y="3237201"/>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3391" y="4316506"/>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2110" y="5151880"/>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810" y="521359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80" y="4414184"/>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8906" y="424866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4018" y="4155395"/>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0094" y="6150880"/>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910094" y="6150880"/>
            <a:ext cx="371475" cy="230832"/>
          </a:xfrm>
          <a:prstGeom prst="rect">
            <a:avLst/>
          </a:prstGeom>
          <a:noFill/>
        </p:spPr>
        <p:txBody>
          <a:bodyPr wrap="square" rtlCol="0">
            <a:spAutoFit/>
          </a:bodyPr>
          <a:lstStyle/>
          <a:p>
            <a:pPr algn="ctr"/>
            <a:r>
              <a:rPr lang="en-US" sz="900" dirty="0" smtClean="0"/>
              <a:t>1</a:t>
            </a:r>
            <a:endParaRPr lang="en-US" sz="900" dirty="0"/>
          </a:p>
        </p:txBody>
      </p:sp>
      <p:sp>
        <p:nvSpPr>
          <p:cNvPr id="4" name="TextBox 3"/>
          <p:cNvSpPr txBox="1"/>
          <p:nvPr/>
        </p:nvSpPr>
        <p:spPr>
          <a:xfrm>
            <a:off x="9837" y="2854206"/>
            <a:ext cx="503238"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5" name="TextBox 4"/>
          <p:cNvSpPr txBox="1"/>
          <p:nvPr/>
        </p:nvSpPr>
        <p:spPr>
          <a:xfrm>
            <a:off x="1939774" y="2623374"/>
            <a:ext cx="365125"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6" name="TextBox 5"/>
          <p:cNvSpPr txBox="1"/>
          <p:nvPr/>
        </p:nvSpPr>
        <p:spPr>
          <a:xfrm>
            <a:off x="1869777" y="3298791"/>
            <a:ext cx="528306"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7" name="TextBox 6"/>
          <p:cNvSpPr txBox="1"/>
          <p:nvPr/>
        </p:nvSpPr>
        <p:spPr>
          <a:xfrm>
            <a:off x="3764291" y="3285555"/>
            <a:ext cx="365125" cy="230832"/>
          </a:xfrm>
          <a:prstGeom prst="rect">
            <a:avLst/>
          </a:prstGeom>
          <a:noFill/>
        </p:spPr>
        <p:txBody>
          <a:bodyPr wrap="square" rtlCol="0">
            <a:spAutoFit/>
          </a:bodyPr>
          <a:lstStyle/>
          <a:p>
            <a:r>
              <a:rPr lang="en-US" sz="900" dirty="0">
                <a:solidFill>
                  <a:srgbClr val="FF0000"/>
                </a:solidFill>
              </a:rPr>
              <a:t>7</a:t>
            </a:r>
          </a:p>
        </p:txBody>
      </p:sp>
      <p:sp>
        <p:nvSpPr>
          <p:cNvPr id="8" name="TextBox 7"/>
          <p:cNvSpPr txBox="1"/>
          <p:nvPr/>
        </p:nvSpPr>
        <p:spPr>
          <a:xfrm>
            <a:off x="1361443" y="4332401"/>
            <a:ext cx="508334"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9" name="TextBox 8"/>
          <p:cNvSpPr txBox="1"/>
          <p:nvPr/>
        </p:nvSpPr>
        <p:spPr>
          <a:xfrm>
            <a:off x="2456044" y="4194839"/>
            <a:ext cx="513982"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11" name="TextBox 10"/>
          <p:cNvSpPr txBox="1"/>
          <p:nvPr/>
        </p:nvSpPr>
        <p:spPr>
          <a:xfrm>
            <a:off x="3550625" y="4410124"/>
            <a:ext cx="430655"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13" name="TextBox 12"/>
          <p:cNvSpPr txBox="1"/>
          <p:nvPr/>
        </p:nvSpPr>
        <p:spPr>
          <a:xfrm>
            <a:off x="2698858" y="5218584"/>
            <a:ext cx="487365"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15" name="TextBox 14"/>
          <p:cNvSpPr txBox="1"/>
          <p:nvPr/>
        </p:nvSpPr>
        <p:spPr>
          <a:xfrm>
            <a:off x="999087" y="5334000"/>
            <a:ext cx="405848"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16" name="TextBox 15"/>
          <p:cNvSpPr txBox="1"/>
          <p:nvPr/>
        </p:nvSpPr>
        <p:spPr>
          <a:xfrm>
            <a:off x="121443" y="4489169"/>
            <a:ext cx="533400"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pic>
        <p:nvPicPr>
          <p:cNvPr id="1024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8750" y="5998480"/>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Arrow Connector 18"/>
          <p:cNvCxnSpPr>
            <a:stCxn id="10243" idx="0"/>
          </p:cNvCxnSpPr>
          <p:nvPr/>
        </p:nvCxnSpPr>
        <p:spPr>
          <a:xfrm flipH="1" flipV="1">
            <a:off x="1404935" y="5505892"/>
            <a:ext cx="660015" cy="492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5" idx="3"/>
          </p:cNvCxnSpPr>
          <p:nvPr/>
        </p:nvCxnSpPr>
        <p:spPr>
          <a:xfrm flipV="1">
            <a:off x="1404935" y="5390604"/>
            <a:ext cx="1377175" cy="588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223" idx="0"/>
          </p:cNvCxnSpPr>
          <p:nvPr/>
        </p:nvCxnSpPr>
        <p:spPr>
          <a:xfrm flipH="1" flipV="1">
            <a:off x="2782110" y="4509407"/>
            <a:ext cx="182563" cy="64247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1" idx="1"/>
          </p:cNvCxnSpPr>
          <p:nvPr/>
        </p:nvCxnSpPr>
        <p:spPr>
          <a:xfrm>
            <a:off x="2899143" y="4410124"/>
            <a:ext cx="651482" cy="1154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3147235" y="4670518"/>
            <a:ext cx="436156" cy="548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404019" y="4310255"/>
            <a:ext cx="2378091" cy="90832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261456" y="3136657"/>
            <a:ext cx="126686" cy="11798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226" idx="0"/>
          </p:cNvCxnSpPr>
          <p:nvPr/>
        </p:nvCxnSpPr>
        <p:spPr>
          <a:xfrm flipH="1" flipV="1">
            <a:off x="1143000" y="3136657"/>
            <a:ext cx="488469" cy="1112008"/>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6" idx="0"/>
          </p:cNvCxnSpPr>
          <p:nvPr/>
        </p:nvCxnSpPr>
        <p:spPr>
          <a:xfrm flipH="1" flipV="1">
            <a:off x="762000" y="1981200"/>
            <a:ext cx="1371930" cy="1317591"/>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44019" y="3085038"/>
            <a:ext cx="59579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654843" y="1981200"/>
            <a:ext cx="384967" cy="9884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159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57978" y="2207568"/>
            <a:ext cx="4524270" cy="3964632"/>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914" name="Title 1"/>
          <p:cNvSpPr>
            <a:spLocks noGrp="1"/>
          </p:cNvSpPr>
          <p:nvPr>
            <p:ph type="title"/>
          </p:nvPr>
        </p:nvSpPr>
        <p:spPr>
          <a:xfrm>
            <a:off x="43345" y="-304800"/>
            <a:ext cx="91440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TEAM PERFORMANCE</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2</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79375" y="1246188"/>
            <a:ext cx="4111625" cy="5307012"/>
          </a:xfrm>
          <a:prstGeom prst="rect">
            <a:avLst/>
          </a:prstGeom>
          <a:solidFill>
            <a:schemeClr val="tx1"/>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38920" name="TextBox 14"/>
          <p:cNvSpPr txBox="1">
            <a:spLocks noChangeArrowheads="1"/>
          </p:cNvSpPr>
          <p:nvPr/>
        </p:nvSpPr>
        <p:spPr bwMode="auto">
          <a:xfrm>
            <a:off x="4221645" y="1346330"/>
            <a:ext cx="4965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Place </a:t>
            </a:r>
            <a:r>
              <a:rPr lang="en-US" sz="1000" dirty="0">
                <a:solidFill>
                  <a:srgbClr val="C00000"/>
                </a:solidFill>
                <a:sym typeface="Wingdings" pitchFamily="2" charset="2"/>
              </a:rPr>
              <a:t>the </a:t>
            </a:r>
            <a:r>
              <a:rPr lang="en-US" sz="1000" b="1" dirty="0" smtClean="0">
                <a:solidFill>
                  <a:srgbClr val="C00000"/>
                </a:solidFill>
                <a:sym typeface="Wingdings" pitchFamily="2" charset="2"/>
              </a:rPr>
              <a:t>U.S. starting </a:t>
            </a:r>
            <a:r>
              <a:rPr lang="en-US" sz="1000" b="1" dirty="0">
                <a:solidFill>
                  <a:srgbClr val="C00000"/>
                </a:solidFill>
                <a:sym typeface="Wingdings" pitchFamily="2" charset="2"/>
              </a:rPr>
              <a:t>line-up </a:t>
            </a:r>
            <a:r>
              <a:rPr lang="en-US" sz="1000" dirty="0">
                <a:solidFill>
                  <a:srgbClr val="C00000"/>
                </a:solidFill>
                <a:sym typeface="Wingdings" pitchFamily="2" charset="2"/>
              </a:rPr>
              <a:t>into the field diagram.  </a:t>
            </a:r>
            <a:endParaRPr lang="en-US" sz="1000" dirty="0" smtClean="0">
              <a:solidFill>
                <a:srgbClr val="C00000"/>
              </a:solidFill>
              <a:sym typeface="Wingdings" pitchFamily="2" charset="2"/>
            </a:endParaRPr>
          </a:p>
          <a:p>
            <a:pPr eaLnBrk="1" hangingPunct="1"/>
            <a:r>
              <a:rPr lang="en-US" sz="1000" dirty="0">
                <a:solidFill>
                  <a:srgbClr val="C00000"/>
                </a:solidFill>
                <a:sym typeface="Wingdings" pitchFamily="2" charset="2"/>
              </a:rPr>
              <a:t> </a:t>
            </a:r>
            <a:r>
              <a:rPr lang="en-US" sz="1000" dirty="0" smtClean="0">
                <a:solidFill>
                  <a:srgbClr val="C00000"/>
                </a:solidFill>
                <a:sym typeface="Wingdings" pitchFamily="2" charset="2"/>
              </a:rPr>
              <a:t>     </a:t>
            </a:r>
            <a:r>
              <a:rPr lang="en-US" sz="1000" dirty="0" smtClean="0">
                <a:solidFill>
                  <a:srgbClr val="C00000"/>
                </a:solidFill>
                <a:sym typeface="Wingdings"/>
              </a:rPr>
              <a:t></a:t>
            </a:r>
            <a:r>
              <a:rPr lang="en-US" sz="1000" dirty="0" smtClean="0">
                <a:solidFill>
                  <a:srgbClr val="C00000"/>
                </a:solidFill>
                <a:sym typeface="Wingdings" pitchFamily="2" charset="2"/>
              </a:rPr>
              <a:t>Include Jersey # and Names</a:t>
            </a:r>
            <a:r>
              <a:rPr lang="en-US" sz="1000" dirty="0">
                <a:solidFill>
                  <a:srgbClr val="C00000"/>
                </a:solidFill>
                <a:sym typeface="Wingdings" pitchFamily="2" charset="2"/>
              </a:rPr>
              <a:t/>
            </a:r>
            <a:br>
              <a:rPr lang="en-US" sz="1000" dirty="0">
                <a:solidFill>
                  <a:srgbClr val="C00000"/>
                </a:solidFill>
                <a:sym typeface="Wingdings" pitchFamily="2" charset="2"/>
              </a:rPr>
            </a:br>
            <a:r>
              <a:rPr lang="en-US" sz="1000" dirty="0">
                <a:solidFill>
                  <a:srgbClr val="C00000"/>
                </a:solidFill>
                <a:sym typeface="Wingdings" pitchFamily="2" charset="2"/>
              </a:rPr>
              <a:t>      Include </a:t>
            </a:r>
            <a:r>
              <a:rPr lang="en-US" sz="1000" b="1" dirty="0">
                <a:solidFill>
                  <a:srgbClr val="C00000"/>
                </a:solidFill>
                <a:sym typeface="Wingdings" pitchFamily="2" charset="2"/>
              </a:rPr>
              <a:t>tactical arrows </a:t>
            </a:r>
            <a:r>
              <a:rPr lang="en-US" sz="1000" dirty="0">
                <a:solidFill>
                  <a:srgbClr val="C00000"/>
                </a:solidFill>
                <a:sym typeface="Wingdings" pitchFamily="2" charset="2"/>
              </a:rPr>
              <a:t>representing the attacking roles</a:t>
            </a:r>
            <a:r>
              <a:rPr lang="en-US" sz="1000" dirty="0" smtClean="0">
                <a:solidFill>
                  <a:srgbClr val="C00000"/>
                </a:solidFill>
                <a:sym typeface="Wingdings" pitchFamily="2" charset="2"/>
              </a:rPr>
              <a:t>.</a:t>
            </a:r>
          </a:p>
          <a:p>
            <a:pPr eaLnBrk="1" hangingPunct="1"/>
            <a:r>
              <a:rPr lang="en-US" sz="1000" b="1" dirty="0" smtClean="0">
                <a:solidFill>
                  <a:srgbClr val="C00000"/>
                </a:solidFill>
                <a:sym typeface="Wingdings" pitchFamily="2" charset="2"/>
              </a:rPr>
              <a:t>    </a:t>
            </a:r>
            <a:r>
              <a:rPr lang="en-US" sz="1000" dirty="0" smtClean="0">
                <a:solidFill>
                  <a:srgbClr val="C00000"/>
                </a:solidFill>
                <a:sym typeface="Wingdings" pitchFamily="2" charset="2"/>
              </a:rPr>
              <a:t>  </a:t>
            </a:r>
            <a:r>
              <a:rPr lang="en-US" sz="1000" dirty="0" smtClean="0">
                <a:solidFill>
                  <a:srgbClr val="C00000"/>
                </a:solidFill>
                <a:sym typeface="Wingdings"/>
              </a:rPr>
              <a:t>In the space below describe the system of play/variations/substitutions in this </a:t>
            </a:r>
          </a:p>
          <a:p>
            <a:pPr eaLnBrk="1" hangingPunct="1"/>
            <a:r>
              <a:rPr lang="en-US" sz="1000" dirty="0">
                <a:solidFill>
                  <a:srgbClr val="C00000"/>
                </a:solidFill>
                <a:sym typeface="Wingdings"/>
              </a:rPr>
              <a:t> </a:t>
            </a:r>
            <a:r>
              <a:rPr lang="en-US" sz="1000" dirty="0" smtClean="0">
                <a:solidFill>
                  <a:srgbClr val="C00000"/>
                </a:solidFill>
                <a:sym typeface="Wingdings"/>
              </a:rPr>
              <a:t>              match (use the back of the page if needed.</a:t>
            </a:r>
            <a:endParaRPr lang="en-US" sz="1000" b="1" dirty="0">
              <a:solidFill>
                <a:srgbClr val="C00000"/>
              </a:solidFill>
            </a:endParaRPr>
          </a:p>
        </p:txBody>
      </p:sp>
      <p:sp>
        <p:nvSpPr>
          <p:cNvPr id="38922" name="TextBox 4"/>
          <p:cNvSpPr txBox="1">
            <a:spLocks noChangeArrowheads="1"/>
          </p:cNvSpPr>
          <p:nvPr/>
        </p:nvSpPr>
        <p:spPr bwMode="auto">
          <a:xfrm>
            <a:off x="4233862" y="1140828"/>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TEAM SYSTEM</a:t>
            </a:r>
            <a:endParaRPr lang="en-US" sz="1400" b="1" u="sng"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1997855" y="5879390"/>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963737" y="5941368"/>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376106" y="354720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41987" y="3604856"/>
            <a:ext cx="342899" cy="230832"/>
          </a:xfrm>
          <a:prstGeom prst="rect">
            <a:avLst/>
          </a:prstGeom>
          <a:noFill/>
        </p:spPr>
        <p:txBody>
          <a:bodyPr wrap="square" rtlCol="0">
            <a:spAutoFit/>
          </a:bodyPr>
          <a:lstStyle/>
          <a:p>
            <a:pPr algn="ctr"/>
            <a:r>
              <a:rPr lang="en-US" sz="900" b="1" dirty="0" smtClean="0">
                <a:solidFill>
                  <a:srgbClr val="FF0000"/>
                </a:solidFill>
              </a:rPr>
              <a:t>11</a:t>
            </a:r>
            <a:endParaRPr lang="en-US" sz="900" b="1" dirty="0">
              <a:solidFill>
                <a:srgbClr val="FF0000"/>
              </a:solidFill>
            </a:endParaRPr>
          </a:p>
        </p:txBody>
      </p:sp>
      <p:sp>
        <p:nvSpPr>
          <p:cNvPr id="19" name="Isosceles Triangle 18"/>
          <p:cNvSpPr/>
          <p:nvPr/>
        </p:nvSpPr>
        <p:spPr>
          <a:xfrm>
            <a:off x="2031973" y="3548545"/>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997855" y="3604856"/>
            <a:ext cx="342899" cy="230832"/>
          </a:xfrm>
          <a:prstGeom prst="rect">
            <a:avLst/>
          </a:prstGeom>
          <a:noFill/>
        </p:spPr>
        <p:txBody>
          <a:bodyPr wrap="square" rtlCol="0">
            <a:spAutoFit/>
          </a:bodyPr>
          <a:lstStyle/>
          <a:p>
            <a:pPr algn="ctr"/>
            <a:r>
              <a:rPr lang="en-US" sz="900" b="1" dirty="0" smtClean="0">
                <a:solidFill>
                  <a:srgbClr val="FF0000"/>
                </a:solidFill>
              </a:rPr>
              <a:t>10</a:t>
            </a:r>
            <a:endParaRPr lang="en-US" sz="900" b="1" dirty="0">
              <a:solidFill>
                <a:srgbClr val="FF0000"/>
              </a:solidFill>
            </a:endParaRPr>
          </a:p>
        </p:txBody>
      </p:sp>
      <p:sp>
        <p:nvSpPr>
          <p:cNvPr id="21" name="Isosceles Triangle 20"/>
          <p:cNvSpPr/>
          <p:nvPr/>
        </p:nvSpPr>
        <p:spPr>
          <a:xfrm>
            <a:off x="1997854" y="26670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965509" y="2709085"/>
            <a:ext cx="342899" cy="230832"/>
          </a:xfrm>
          <a:prstGeom prst="rect">
            <a:avLst/>
          </a:prstGeom>
          <a:noFill/>
        </p:spPr>
        <p:txBody>
          <a:bodyPr wrap="square" rtlCol="0">
            <a:spAutoFit/>
          </a:bodyPr>
          <a:lstStyle/>
          <a:p>
            <a:pPr algn="ctr"/>
            <a:r>
              <a:rPr lang="en-US" sz="900" b="1" dirty="0" smtClean="0">
                <a:solidFill>
                  <a:srgbClr val="FF0000"/>
                </a:solidFill>
              </a:rPr>
              <a:t>19</a:t>
            </a:r>
            <a:endParaRPr lang="en-US" sz="900" b="1" dirty="0">
              <a:solidFill>
                <a:srgbClr val="FF0000"/>
              </a:solidFill>
            </a:endParaRPr>
          </a:p>
        </p:txBody>
      </p:sp>
      <p:sp>
        <p:nvSpPr>
          <p:cNvPr id="23" name="Isosceles Triangle 22"/>
          <p:cNvSpPr/>
          <p:nvPr/>
        </p:nvSpPr>
        <p:spPr>
          <a:xfrm>
            <a:off x="1484132" y="438635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447798" y="4460291"/>
            <a:ext cx="342899" cy="230832"/>
          </a:xfrm>
          <a:prstGeom prst="rect">
            <a:avLst/>
          </a:prstGeom>
          <a:noFill/>
        </p:spPr>
        <p:txBody>
          <a:bodyPr wrap="square" rtlCol="0">
            <a:spAutoFit/>
          </a:bodyPr>
          <a:lstStyle/>
          <a:p>
            <a:pPr algn="ctr"/>
            <a:r>
              <a:rPr lang="en-US" sz="900" b="1" dirty="0">
                <a:solidFill>
                  <a:srgbClr val="FF0000"/>
                </a:solidFill>
              </a:rPr>
              <a:t>6</a:t>
            </a:r>
            <a:endParaRPr lang="en-US" sz="900" b="1" dirty="0">
              <a:solidFill>
                <a:srgbClr val="FF0000"/>
              </a:solidFill>
            </a:endParaRPr>
          </a:p>
        </p:txBody>
      </p:sp>
      <p:sp>
        <p:nvSpPr>
          <p:cNvPr id="25" name="Isosceles Triangle 24"/>
          <p:cNvSpPr/>
          <p:nvPr/>
        </p:nvSpPr>
        <p:spPr>
          <a:xfrm>
            <a:off x="3448046" y="355054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3394881" y="3627448"/>
            <a:ext cx="342899" cy="230832"/>
          </a:xfrm>
          <a:prstGeom prst="rect">
            <a:avLst/>
          </a:prstGeom>
          <a:noFill/>
        </p:spPr>
        <p:txBody>
          <a:bodyPr wrap="square" rtlCol="0">
            <a:spAutoFit/>
          </a:bodyPr>
          <a:lstStyle/>
          <a:p>
            <a:pPr algn="ctr"/>
            <a:r>
              <a:rPr lang="en-US" sz="900" b="1" dirty="0">
                <a:solidFill>
                  <a:srgbClr val="FF0000"/>
                </a:solidFill>
              </a:rPr>
              <a:t>7</a:t>
            </a:r>
          </a:p>
        </p:txBody>
      </p:sp>
      <p:sp>
        <p:nvSpPr>
          <p:cNvPr id="27" name="Isosceles Triangle 26"/>
          <p:cNvSpPr/>
          <p:nvPr/>
        </p:nvSpPr>
        <p:spPr>
          <a:xfrm>
            <a:off x="2817606" y="438635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2773298" y="4408944"/>
            <a:ext cx="342899" cy="230832"/>
          </a:xfrm>
          <a:prstGeom prst="rect">
            <a:avLst/>
          </a:prstGeom>
          <a:noFill/>
        </p:spPr>
        <p:txBody>
          <a:bodyPr wrap="square" rtlCol="0">
            <a:spAutoFit/>
          </a:bodyPr>
          <a:lstStyle/>
          <a:p>
            <a:pPr algn="ctr"/>
            <a:r>
              <a:rPr lang="en-US" sz="900" b="1" dirty="0">
                <a:solidFill>
                  <a:srgbClr val="FF0000"/>
                </a:solidFill>
              </a:rPr>
              <a:t>8</a:t>
            </a:r>
            <a:endParaRPr lang="en-US" sz="900" b="1" dirty="0">
              <a:solidFill>
                <a:srgbClr val="FF0000"/>
              </a:solidFill>
            </a:endParaRPr>
          </a:p>
        </p:txBody>
      </p:sp>
      <p:sp>
        <p:nvSpPr>
          <p:cNvPr id="29" name="Isosceles Triangle 28"/>
          <p:cNvSpPr/>
          <p:nvPr/>
        </p:nvSpPr>
        <p:spPr>
          <a:xfrm>
            <a:off x="1270183" y="517007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236066" y="5208398"/>
            <a:ext cx="342899" cy="230832"/>
          </a:xfrm>
          <a:prstGeom prst="rect">
            <a:avLst/>
          </a:prstGeom>
          <a:noFill/>
        </p:spPr>
        <p:txBody>
          <a:bodyPr wrap="square" rtlCol="0">
            <a:spAutoFit/>
          </a:bodyPr>
          <a:lstStyle/>
          <a:p>
            <a:pPr algn="ctr"/>
            <a:r>
              <a:rPr lang="en-US" sz="900" b="1" dirty="0">
                <a:solidFill>
                  <a:srgbClr val="FF0000"/>
                </a:solidFill>
              </a:rPr>
              <a:t>5</a:t>
            </a:r>
          </a:p>
        </p:txBody>
      </p:sp>
      <p:sp>
        <p:nvSpPr>
          <p:cNvPr id="31" name="Isosceles Triangle 30"/>
          <p:cNvSpPr/>
          <p:nvPr/>
        </p:nvSpPr>
        <p:spPr>
          <a:xfrm>
            <a:off x="2939845" y="5186916"/>
            <a:ext cx="274663" cy="273795"/>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2905726" y="5219694"/>
            <a:ext cx="342899" cy="230832"/>
          </a:xfrm>
          <a:prstGeom prst="rect">
            <a:avLst/>
          </a:prstGeom>
          <a:noFill/>
        </p:spPr>
        <p:txBody>
          <a:bodyPr wrap="square" rtlCol="0">
            <a:spAutoFit/>
          </a:bodyPr>
          <a:lstStyle/>
          <a:p>
            <a:pPr algn="ctr"/>
            <a:r>
              <a:rPr lang="en-US" sz="900" b="1" dirty="0">
                <a:solidFill>
                  <a:srgbClr val="FF0000"/>
                </a:solidFill>
              </a:rPr>
              <a:t>4</a:t>
            </a:r>
          </a:p>
        </p:txBody>
      </p:sp>
      <p:sp>
        <p:nvSpPr>
          <p:cNvPr id="33" name="Isosceles Triangle 32"/>
          <p:cNvSpPr/>
          <p:nvPr/>
        </p:nvSpPr>
        <p:spPr>
          <a:xfrm>
            <a:off x="304102" y="504336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255341" y="5106929"/>
            <a:ext cx="342899" cy="230832"/>
          </a:xfrm>
          <a:prstGeom prst="rect">
            <a:avLst/>
          </a:prstGeom>
          <a:noFill/>
        </p:spPr>
        <p:txBody>
          <a:bodyPr wrap="square" rtlCol="0">
            <a:spAutoFit/>
          </a:bodyPr>
          <a:lstStyle/>
          <a:p>
            <a:pPr algn="ctr"/>
            <a:r>
              <a:rPr lang="en-US" sz="900" b="1" dirty="0">
                <a:solidFill>
                  <a:srgbClr val="FF0000"/>
                </a:solidFill>
              </a:rPr>
              <a:t>3</a:t>
            </a:r>
          </a:p>
        </p:txBody>
      </p:sp>
      <p:sp>
        <p:nvSpPr>
          <p:cNvPr id="35" name="Isosceles Triangle 34"/>
          <p:cNvSpPr/>
          <p:nvPr/>
        </p:nvSpPr>
        <p:spPr>
          <a:xfrm>
            <a:off x="3585826" y="5023869"/>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3543301" y="5046461"/>
            <a:ext cx="342899" cy="230832"/>
          </a:xfrm>
          <a:prstGeom prst="rect">
            <a:avLst/>
          </a:prstGeom>
          <a:noFill/>
        </p:spPr>
        <p:txBody>
          <a:bodyPr wrap="square" rtlCol="0">
            <a:spAutoFit/>
          </a:bodyPr>
          <a:lstStyle/>
          <a:p>
            <a:pPr algn="ctr"/>
            <a:r>
              <a:rPr lang="en-US" sz="900" b="1" dirty="0">
                <a:solidFill>
                  <a:srgbClr val="FF0000"/>
                </a:solidFill>
              </a:rPr>
              <a:t>2</a:t>
            </a:r>
          </a:p>
        </p:txBody>
      </p:sp>
      <p:sp>
        <p:nvSpPr>
          <p:cNvPr id="3" name="TextBox 2"/>
          <p:cNvSpPr txBox="1"/>
          <p:nvPr/>
        </p:nvSpPr>
        <p:spPr>
          <a:xfrm>
            <a:off x="4537910" y="2176790"/>
            <a:ext cx="430129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U.S. U17MNT - System of Play: 4-2-3-1</a:t>
            </a:r>
            <a:endParaRPr lang="en-US" sz="1100" dirty="0">
              <a:latin typeface="Arial" panose="020B0604020202020204" pitchFamily="34" charset="0"/>
              <a:cs typeface="Arial" panose="020B0604020202020204" pitchFamily="34" charset="0"/>
            </a:endParaRPr>
          </a:p>
        </p:txBody>
      </p:sp>
      <p:sp>
        <p:nvSpPr>
          <p:cNvPr id="5" name="TextBox 4"/>
          <p:cNvSpPr txBox="1"/>
          <p:nvPr/>
        </p:nvSpPr>
        <p:spPr>
          <a:xfrm>
            <a:off x="1790699" y="2939917"/>
            <a:ext cx="723901" cy="230832"/>
          </a:xfrm>
          <a:prstGeom prst="rect">
            <a:avLst/>
          </a:prstGeom>
          <a:noFill/>
        </p:spPr>
        <p:txBody>
          <a:bodyPr wrap="square" rtlCol="0">
            <a:spAutoFit/>
          </a:bodyPr>
          <a:lstStyle/>
          <a:p>
            <a:r>
              <a:rPr lang="en-US" sz="900" dirty="0" smtClean="0"/>
              <a:t>Gallardo</a:t>
            </a:r>
            <a:endParaRPr lang="en-US" sz="900" dirty="0"/>
          </a:p>
        </p:txBody>
      </p:sp>
      <p:sp>
        <p:nvSpPr>
          <p:cNvPr id="38" name="TextBox 37"/>
          <p:cNvSpPr txBox="1"/>
          <p:nvPr/>
        </p:nvSpPr>
        <p:spPr>
          <a:xfrm>
            <a:off x="1829062" y="3858280"/>
            <a:ext cx="685800" cy="230832"/>
          </a:xfrm>
          <a:prstGeom prst="rect">
            <a:avLst/>
          </a:prstGeom>
          <a:noFill/>
        </p:spPr>
        <p:txBody>
          <a:bodyPr wrap="square" rtlCol="0">
            <a:spAutoFit/>
          </a:bodyPr>
          <a:lstStyle/>
          <a:p>
            <a:pPr algn="ctr"/>
            <a:r>
              <a:rPr lang="en-US" sz="900" dirty="0" err="1" smtClean="0"/>
              <a:t>Pulisc</a:t>
            </a:r>
            <a:endParaRPr lang="en-US" sz="900" dirty="0"/>
          </a:p>
        </p:txBody>
      </p:sp>
      <p:sp>
        <p:nvSpPr>
          <p:cNvPr id="39" name="TextBox 38"/>
          <p:cNvSpPr txBox="1"/>
          <p:nvPr/>
        </p:nvSpPr>
        <p:spPr>
          <a:xfrm>
            <a:off x="242095" y="3915209"/>
            <a:ext cx="685800" cy="230832"/>
          </a:xfrm>
          <a:prstGeom prst="rect">
            <a:avLst/>
          </a:prstGeom>
          <a:noFill/>
        </p:spPr>
        <p:txBody>
          <a:bodyPr wrap="square" rtlCol="0">
            <a:spAutoFit/>
          </a:bodyPr>
          <a:lstStyle/>
          <a:p>
            <a:r>
              <a:rPr lang="en-US" sz="900" dirty="0" smtClean="0"/>
              <a:t>DaSilva</a:t>
            </a:r>
            <a:endParaRPr lang="en-US" sz="900" dirty="0"/>
          </a:p>
        </p:txBody>
      </p:sp>
      <p:sp>
        <p:nvSpPr>
          <p:cNvPr id="40" name="TextBox 39"/>
          <p:cNvSpPr txBox="1"/>
          <p:nvPr/>
        </p:nvSpPr>
        <p:spPr>
          <a:xfrm>
            <a:off x="2656984" y="4644199"/>
            <a:ext cx="685800" cy="230832"/>
          </a:xfrm>
          <a:prstGeom prst="rect">
            <a:avLst/>
          </a:prstGeom>
          <a:noFill/>
        </p:spPr>
        <p:txBody>
          <a:bodyPr wrap="square" rtlCol="0">
            <a:spAutoFit/>
          </a:bodyPr>
          <a:lstStyle/>
          <a:p>
            <a:r>
              <a:rPr lang="en-US" sz="900" dirty="0" err="1" smtClean="0"/>
              <a:t>DeLaTorre</a:t>
            </a:r>
            <a:endParaRPr lang="en-US" sz="900" dirty="0"/>
          </a:p>
        </p:txBody>
      </p:sp>
      <p:sp>
        <p:nvSpPr>
          <p:cNvPr id="41" name="TextBox 40"/>
          <p:cNvSpPr txBox="1"/>
          <p:nvPr/>
        </p:nvSpPr>
        <p:spPr>
          <a:xfrm>
            <a:off x="1296768" y="4669994"/>
            <a:ext cx="685800" cy="230832"/>
          </a:xfrm>
          <a:prstGeom prst="rect">
            <a:avLst/>
          </a:prstGeom>
          <a:noFill/>
        </p:spPr>
        <p:txBody>
          <a:bodyPr wrap="square" rtlCol="0">
            <a:spAutoFit/>
          </a:bodyPr>
          <a:lstStyle/>
          <a:p>
            <a:r>
              <a:rPr lang="en-US" sz="900" dirty="0" err="1" smtClean="0"/>
              <a:t>Cavillo</a:t>
            </a:r>
            <a:endParaRPr lang="en-US" sz="900" dirty="0"/>
          </a:p>
        </p:txBody>
      </p:sp>
      <p:sp>
        <p:nvSpPr>
          <p:cNvPr id="42" name="TextBox 41"/>
          <p:cNvSpPr txBox="1"/>
          <p:nvPr/>
        </p:nvSpPr>
        <p:spPr>
          <a:xfrm>
            <a:off x="453154" y="5542891"/>
            <a:ext cx="685800" cy="230832"/>
          </a:xfrm>
          <a:prstGeom prst="rect">
            <a:avLst/>
          </a:prstGeom>
          <a:noFill/>
        </p:spPr>
        <p:txBody>
          <a:bodyPr wrap="square" rtlCol="0">
            <a:spAutoFit/>
          </a:bodyPr>
          <a:lstStyle/>
          <a:p>
            <a:endParaRPr lang="en-US" sz="900" dirty="0"/>
          </a:p>
        </p:txBody>
      </p:sp>
      <p:sp>
        <p:nvSpPr>
          <p:cNvPr id="43" name="TextBox 42"/>
          <p:cNvSpPr txBox="1"/>
          <p:nvPr/>
        </p:nvSpPr>
        <p:spPr>
          <a:xfrm>
            <a:off x="-375173" y="6293157"/>
            <a:ext cx="685800" cy="230832"/>
          </a:xfrm>
          <a:prstGeom prst="rect">
            <a:avLst/>
          </a:prstGeom>
          <a:noFill/>
        </p:spPr>
        <p:txBody>
          <a:bodyPr wrap="square" rtlCol="0">
            <a:spAutoFit/>
          </a:bodyPr>
          <a:lstStyle/>
          <a:p>
            <a:endParaRPr lang="en-US" sz="900" dirty="0"/>
          </a:p>
        </p:txBody>
      </p:sp>
      <p:sp>
        <p:nvSpPr>
          <p:cNvPr id="7" name="TextBox 6"/>
          <p:cNvSpPr txBox="1"/>
          <p:nvPr/>
        </p:nvSpPr>
        <p:spPr>
          <a:xfrm>
            <a:off x="279690" y="5387839"/>
            <a:ext cx="442194" cy="230832"/>
          </a:xfrm>
          <a:prstGeom prst="rect">
            <a:avLst/>
          </a:prstGeom>
          <a:noFill/>
        </p:spPr>
        <p:txBody>
          <a:bodyPr wrap="square" rtlCol="0">
            <a:spAutoFit/>
          </a:bodyPr>
          <a:lstStyle/>
          <a:p>
            <a:r>
              <a:rPr lang="en-US" sz="900" dirty="0" smtClean="0"/>
              <a:t>Lara</a:t>
            </a:r>
            <a:endParaRPr lang="en-US" sz="900" dirty="0"/>
          </a:p>
        </p:txBody>
      </p:sp>
      <p:sp>
        <p:nvSpPr>
          <p:cNvPr id="8" name="TextBox 7"/>
          <p:cNvSpPr txBox="1"/>
          <p:nvPr/>
        </p:nvSpPr>
        <p:spPr>
          <a:xfrm>
            <a:off x="3306260" y="3899694"/>
            <a:ext cx="579940" cy="230832"/>
          </a:xfrm>
          <a:prstGeom prst="rect">
            <a:avLst/>
          </a:prstGeom>
          <a:noFill/>
        </p:spPr>
        <p:txBody>
          <a:bodyPr wrap="square" rtlCol="0">
            <a:spAutoFit/>
          </a:bodyPr>
          <a:lstStyle/>
          <a:p>
            <a:r>
              <a:rPr lang="en-US" sz="900" dirty="0" smtClean="0"/>
              <a:t>Wright</a:t>
            </a:r>
            <a:endParaRPr lang="en-US" sz="900" dirty="0"/>
          </a:p>
        </p:txBody>
      </p:sp>
      <p:sp>
        <p:nvSpPr>
          <p:cNvPr id="9" name="TextBox 8"/>
          <p:cNvSpPr txBox="1"/>
          <p:nvPr/>
        </p:nvSpPr>
        <p:spPr>
          <a:xfrm>
            <a:off x="3394881" y="5323814"/>
            <a:ext cx="719919" cy="230832"/>
          </a:xfrm>
          <a:prstGeom prst="rect">
            <a:avLst/>
          </a:prstGeom>
          <a:noFill/>
        </p:spPr>
        <p:txBody>
          <a:bodyPr wrap="square" rtlCol="0">
            <a:spAutoFit/>
          </a:bodyPr>
          <a:lstStyle/>
          <a:p>
            <a:r>
              <a:rPr lang="en-US" sz="900" dirty="0" err="1" smtClean="0"/>
              <a:t>Olosunde</a:t>
            </a:r>
            <a:endParaRPr lang="en-US" sz="900" dirty="0"/>
          </a:p>
        </p:txBody>
      </p:sp>
      <p:sp>
        <p:nvSpPr>
          <p:cNvPr id="10" name="TextBox 9"/>
          <p:cNvSpPr txBox="1"/>
          <p:nvPr/>
        </p:nvSpPr>
        <p:spPr>
          <a:xfrm>
            <a:off x="2840133" y="5450526"/>
            <a:ext cx="611388" cy="230832"/>
          </a:xfrm>
          <a:prstGeom prst="rect">
            <a:avLst/>
          </a:prstGeom>
          <a:noFill/>
        </p:spPr>
        <p:txBody>
          <a:bodyPr wrap="square" rtlCol="0">
            <a:spAutoFit/>
          </a:bodyPr>
          <a:lstStyle/>
          <a:p>
            <a:r>
              <a:rPr lang="en-US" sz="900" dirty="0" err="1" smtClean="0"/>
              <a:t>Velela</a:t>
            </a:r>
            <a:endParaRPr lang="en-US" sz="900" dirty="0"/>
          </a:p>
        </p:txBody>
      </p:sp>
      <p:sp>
        <p:nvSpPr>
          <p:cNvPr id="11" name="TextBox 10"/>
          <p:cNvSpPr txBox="1"/>
          <p:nvPr/>
        </p:nvSpPr>
        <p:spPr>
          <a:xfrm>
            <a:off x="1125945" y="5460711"/>
            <a:ext cx="716374" cy="230832"/>
          </a:xfrm>
          <a:prstGeom prst="rect">
            <a:avLst/>
          </a:prstGeom>
          <a:noFill/>
        </p:spPr>
        <p:txBody>
          <a:bodyPr wrap="square" rtlCol="0">
            <a:spAutoFit/>
          </a:bodyPr>
          <a:lstStyle/>
          <a:p>
            <a:r>
              <a:rPr lang="en-US" sz="900" dirty="0" smtClean="0"/>
              <a:t>Arellano</a:t>
            </a:r>
            <a:endParaRPr lang="en-US" sz="900" dirty="0"/>
          </a:p>
        </p:txBody>
      </p:sp>
      <p:cxnSp>
        <p:nvCxnSpPr>
          <p:cNvPr id="13" name="Straight Arrow Connector 12"/>
          <p:cNvCxnSpPr>
            <a:stCxn id="22" idx="0"/>
          </p:cNvCxnSpPr>
          <p:nvPr/>
        </p:nvCxnSpPr>
        <p:spPr>
          <a:xfrm flipV="1">
            <a:off x="2136959" y="2057400"/>
            <a:ext cx="1178138" cy="6516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2" idx="0"/>
          </p:cNvCxnSpPr>
          <p:nvPr/>
        </p:nvCxnSpPr>
        <p:spPr>
          <a:xfrm flipH="1" flipV="1">
            <a:off x="927896" y="2057400"/>
            <a:ext cx="1209063" cy="6516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1" idx="0"/>
          </p:cNvCxnSpPr>
          <p:nvPr/>
        </p:nvCxnSpPr>
        <p:spPr>
          <a:xfrm flipV="1">
            <a:off x="2135186" y="1905000"/>
            <a:ext cx="17463" cy="762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20" idx="0"/>
          </p:cNvCxnSpPr>
          <p:nvPr/>
        </p:nvCxnSpPr>
        <p:spPr>
          <a:xfrm flipV="1">
            <a:off x="2169305" y="2824501"/>
            <a:ext cx="802892" cy="780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20" idx="0"/>
          </p:cNvCxnSpPr>
          <p:nvPr/>
        </p:nvCxnSpPr>
        <p:spPr>
          <a:xfrm flipH="1" flipV="1">
            <a:off x="1296768" y="2824501"/>
            <a:ext cx="872537" cy="780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186163" y="3720272"/>
            <a:ext cx="8910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1066800" y="3720272"/>
            <a:ext cx="106838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3" name="Straight Arrow Connector 38912"/>
          <p:cNvCxnSpPr>
            <a:stCxn id="25" idx="0"/>
          </p:cNvCxnSpPr>
          <p:nvPr/>
        </p:nvCxnSpPr>
        <p:spPr>
          <a:xfrm flipV="1">
            <a:off x="3585378" y="1905000"/>
            <a:ext cx="10852" cy="164554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7" name="Straight Arrow Connector 38916"/>
          <p:cNvCxnSpPr>
            <a:stCxn id="26" idx="0"/>
          </p:cNvCxnSpPr>
          <p:nvPr/>
        </p:nvCxnSpPr>
        <p:spPr>
          <a:xfrm flipH="1" flipV="1">
            <a:off x="2840133" y="2438400"/>
            <a:ext cx="726198" cy="11890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19" name="Straight Arrow Connector 38918"/>
          <p:cNvCxnSpPr>
            <a:stCxn id="26" idx="2"/>
            <a:endCxn id="26" idx="2"/>
          </p:cNvCxnSpPr>
          <p:nvPr/>
        </p:nvCxnSpPr>
        <p:spPr>
          <a:xfrm>
            <a:off x="3566331" y="385828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923" name="Straight Arrow Connector 38922"/>
          <p:cNvCxnSpPr>
            <a:stCxn id="26" idx="2"/>
          </p:cNvCxnSpPr>
          <p:nvPr/>
        </p:nvCxnSpPr>
        <p:spPr>
          <a:xfrm>
            <a:off x="3566331" y="3858280"/>
            <a:ext cx="19046" cy="9573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25" name="Straight Arrow Connector 38924"/>
          <p:cNvCxnSpPr>
            <a:stCxn id="16" idx="0"/>
          </p:cNvCxnSpPr>
          <p:nvPr/>
        </p:nvCxnSpPr>
        <p:spPr>
          <a:xfrm flipH="1" flipV="1">
            <a:off x="488137" y="1905000"/>
            <a:ext cx="25301" cy="16422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27" name="Straight Arrow Connector 38926"/>
          <p:cNvCxnSpPr>
            <a:stCxn id="18" idx="2"/>
          </p:cNvCxnSpPr>
          <p:nvPr/>
        </p:nvCxnSpPr>
        <p:spPr>
          <a:xfrm>
            <a:off x="513437" y="3835688"/>
            <a:ext cx="1" cy="8645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0" name="Straight Arrow Connector 38929"/>
          <p:cNvCxnSpPr>
            <a:stCxn id="27" idx="3"/>
          </p:cNvCxnSpPr>
          <p:nvPr/>
        </p:nvCxnSpPr>
        <p:spPr>
          <a:xfrm flipH="1">
            <a:off x="2308408" y="4639776"/>
            <a:ext cx="646530" cy="2912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2" name="Straight Arrow Connector 38931"/>
          <p:cNvCxnSpPr>
            <a:stCxn id="27" idx="0"/>
          </p:cNvCxnSpPr>
          <p:nvPr/>
        </p:nvCxnSpPr>
        <p:spPr>
          <a:xfrm flipH="1" flipV="1">
            <a:off x="2939845" y="3429000"/>
            <a:ext cx="15093" cy="9573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34" name="Straight Arrow Connector 38933"/>
          <p:cNvCxnSpPr>
            <a:stCxn id="23" idx="0"/>
          </p:cNvCxnSpPr>
          <p:nvPr/>
        </p:nvCxnSpPr>
        <p:spPr>
          <a:xfrm flipH="1" flipV="1">
            <a:off x="1600993" y="3352800"/>
            <a:ext cx="20471" cy="10335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0" name="Straight Arrow Connector 38939"/>
          <p:cNvCxnSpPr>
            <a:stCxn id="24" idx="0"/>
          </p:cNvCxnSpPr>
          <p:nvPr/>
        </p:nvCxnSpPr>
        <p:spPr>
          <a:xfrm flipH="1" flipV="1">
            <a:off x="927896" y="3973696"/>
            <a:ext cx="691352" cy="4865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2" name="Straight Arrow Connector 38941"/>
          <p:cNvCxnSpPr>
            <a:stCxn id="24" idx="0"/>
          </p:cNvCxnSpPr>
          <p:nvPr/>
        </p:nvCxnSpPr>
        <p:spPr>
          <a:xfrm flipV="1">
            <a:off x="1619248" y="4089112"/>
            <a:ext cx="566915" cy="3711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4" name="Straight Arrow Connector 38943"/>
          <p:cNvCxnSpPr>
            <a:stCxn id="27" idx="3"/>
          </p:cNvCxnSpPr>
          <p:nvPr/>
        </p:nvCxnSpPr>
        <p:spPr>
          <a:xfrm>
            <a:off x="2954938" y="4639776"/>
            <a:ext cx="0" cy="4066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6" name="Straight Arrow Connector 38945"/>
          <p:cNvCxnSpPr/>
          <p:nvPr/>
        </p:nvCxnSpPr>
        <p:spPr>
          <a:xfrm flipV="1">
            <a:off x="2972197" y="4089112"/>
            <a:ext cx="422684" cy="4352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48" name="Straight Arrow Connector 38947"/>
          <p:cNvCxnSpPr>
            <a:stCxn id="35" idx="0"/>
          </p:cNvCxnSpPr>
          <p:nvPr/>
        </p:nvCxnSpPr>
        <p:spPr>
          <a:xfrm flipV="1">
            <a:off x="3723158" y="3352800"/>
            <a:ext cx="137331" cy="16710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50" name="Straight Arrow Connector 38949"/>
          <p:cNvCxnSpPr/>
          <p:nvPr/>
        </p:nvCxnSpPr>
        <p:spPr>
          <a:xfrm flipV="1">
            <a:off x="3130341" y="5157007"/>
            <a:ext cx="317705" cy="2308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58" name="Straight Arrow Connector 38957"/>
          <p:cNvCxnSpPr/>
          <p:nvPr/>
        </p:nvCxnSpPr>
        <p:spPr>
          <a:xfrm flipH="1" flipV="1">
            <a:off x="2263462" y="5234099"/>
            <a:ext cx="736422" cy="153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65" name="Straight Arrow Connector 38964"/>
          <p:cNvCxnSpPr>
            <a:stCxn id="34" idx="0"/>
          </p:cNvCxnSpPr>
          <p:nvPr/>
        </p:nvCxnSpPr>
        <p:spPr>
          <a:xfrm flipH="1" flipV="1">
            <a:off x="242095" y="2709085"/>
            <a:ext cx="184696" cy="23978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70" name="Straight Arrow Connector 38969"/>
          <p:cNvCxnSpPr/>
          <p:nvPr/>
        </p:nvCxnSpPr>
        <p:spPr>
          <a:xfrm flipV="1">
            <a:off x="1521723" y="5271091"/>
            <a:ext cx="624458" cy="513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972" name="Straight Arrow Connector 38971"/>
          <p:cNvCxnSpPr/>
          <p:nvPr/>
        </p:nvCxnSpPr>
        <p:spPr>
          <a:xfrm flipH="1" flipV="1">
            <a:off x="912598" y="5208398"/>
            <a:ext cx="440012" cy="1154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537910" y="2514600"/>
            <a:ext cx="4301290" cy="3508653"/>
          </a:xfrm>
          <a:prstGeom prst="rect">
            <a:avLst/>
          </a:prstGeom>
          <a:noFill/>
        </p:spPr>
        <p:txBody>
          <a:bodyPr wrap="square" rtlCol="0">
            <a:spAutoFit/>
          </a:bodyPr>
          <a:lstStyle/>
          <a:p>
            <a:r>
              <a:rPr lang="en-US" sz="1100" dirty="0" smtClean="0"/>
              <a:t>U.S. plays with four defenders (#2, #4, #5, #3), two defensive midfielders (#6, #8), two outside midfielders (#11, #7), one central midfielder (#10), and one forward (#19). Two substitutions in 2</a:t>
            </a:r>
            <a:r>
              <a:rPr lang="en-US" sz="1100" baseline="30000" dirty="0" smtClean="0"/>
              <a:t>nd</a:t>
            </a:r>
            <a:r>
              <a:rPr lang="en-US" sz="1100" dirty="0" smtClean="0"/>
              <a:t> half #9 Rice 65’ for #11 and #16 McCabe 70’ for #7.</a:t>
            </a:r>
          </a:p>
          <a:p>
            <a:endParaRPr lang="en-US" sz="1100" dirty="0"/>
          </a:p>
          <a:p>
            <a:r>
              <a:rPr lang="en-US" sz="1100" dirty="0" smtClean="0"/>
              <a:t>U.S. used controlled build up in defensive half with series of short passes between #2, #4, #5, #3, #6, #8. Possession started with U.S. goalkeeper in many cases. U.S moves ball patiently from channel to channel to shift Turkish defense for safe entry into attacking half.</a:t>
            </a:r>
          </a:p>
          <a:p>
            <a:endParaRPr lang="en-US" sz="1100" dirty="0"/>
          </a:p>
          <a:p>
            <a:r>
              <a:rPr lang="en-US" sz="1100" dirty="0" smtClean="0"/>
              <a:t>U.S. #10 uses a high starting position to draw defensive pressure and open up space in front of back line. Entry passes are played into the feet of #10 who looks to combine with #11, #19, #7. </a:t>
            </a:r>
          </a:p>
          <a:p>
            <a:endParaRPr lang="en-US" sz="1100" dirty="0"/>
          </a:p>
          <a:p>
            <a:r>
              <a:rPr lang="en-US" sz="1100" dirty="0" smtClean="0"/>
              <a:t>#7 Wright varies runs and comes inside to center channel during build up to be available for passes entering the attacking half and combination play in final 1/3.</a:t>
            </a:r>
            <a:endParaRPr lang="en-US" sz="1100" dirty="0"/>
          </a:p>
          <a:p>
            <a:endParaRPr lang="en-US" sz="1100" dirty="0" smtClean="0"/>
          </a:p>
          <a:p>
            <a:r>
              <a:rPr lang="en-US" sz="1100" dirty="0" smtClean="0"/>
              <a:t>Good use of width in both attacking half and defensive half of field. </a:t>
            </a:r>
          </a:p>
          <a:p>
            <a:endParaRPr lang="en-US" sz="1200" dirty="0"/>
          </a:p>
          <a:p>
            <a:r>
              <a:rPr lang="en-US" sz="1200" dirty="0" smtClean="0"/>
              <a:t> </a:t>
            </a:r>
            <a:endParaRPr lang="en-US" sz="1200" dirty="0"/>
          </a:p>
        </p:txBody>
      </p:sp>
    </p:spTree>
    <p:extLst>
      <p:ext uri="{BB962C8B-B14F-4D97-AF65-F5344CB8AC3E}">
        <p14:creationId xmlns:p14="http://schemas.microsoft.com/office/powerpoint/2010/main" val="1001562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304800"/>
            <a:ext cx="87630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TEAM PERFORMANCE</a:t>
            </a:r>
            <a:endParaRPr lang="en-US" sz="3600" i="1" dirty="0" smtClean="0">
              <a:solidFill>
                <a:schemeClr val="tx1"/>
              </a:solidFill>
              <a:latin typeface="Gothic 13 Std" pitchFamily="1" charset="0"/>
              <a:ea typeface="ＭＳ Ｐゴシック" pitchFamily="1" charset="-128"/>
              <a:cs typeface="Gothic 13 Std" pitchFamily="1" charset="0"/>
            </a:endParaRP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3</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79373"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6" name="TextBox 14"/>
          <p:cNvSpPr txBox="1">
            <a:spLocks noChangeArrowheads="1"/>
          </p:cNvSpPr>
          <p:nvPr/>
        </p:nvSpPr>
        <p:spPr bwMode="auto">
          <a:xfrm>
            <a:off x="4260637" y="1256828"/>
            <a:ext cx="34607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II. INDIVIDUAL </a:t>
            </a:r>
            <a:r>
              <a:rPr lang="en-US" sz="1400" b="1" u="sng" dirty="0"/>
              <a:t>INFLUENCE</a:t>
            </a:r>
          </a:p>
        </p:txBody>
      </p:sp>
      <p:sp>
        <p:nvSpPr>
          <p:cNvPr id="38928" name="TextBox 16"/>
          <p:cNvSpPr txBox="1">
            <a:spLocks noChangeArrowheads="1"/>
          </p:cNvSpPr>
          <p:nvPr/>
        </p:nvSpPr>
        <p:spPr bwMode="auto">
          <a:xfrm>
            <a:off x="4256087" y="1672058"/>
            <a:ext cx="4757737" cy="378565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a:solidFill>
                  <a:srgbClr val="920000"/>
                </a:solidFill>
                <a:sym typeface="Wingdings" pitchFamily="2" charset="2"/>
              </a:rPr>
              <a:t>Identify the top 3 individual </a:t>
            </a:r>
            <a:r>
              <a:rPr lang="en-US" sz="1000" dirty="0" smtClean="0">
                <a:solidFill>
                  <a:srgbClr val="920000"/>
                </a:solidFill>
                <a:sym typeface="Wingdings" pitchFamily="2" charset="2"/>
              </a:rPr>
              <a:t>attacking performances and diagram their most effective attacking tendency and description of why?</a:t>
            </a:r>
          </a:p>
          <a:p>
            <a:pPr eaLnBrk="1" hangingPunct="1"/>
            <a:endParaRPr lang="en-US" sz="1000" dirty="0">
              <a:solidFill>
                <a:srgbClr val="C00000"/>
              </a:solidFill>
              <a:sym typeface="Wingdings" pitchFamily="2" charset="2"/>
            </a:endParaRPr>
          </a:p>
          <a:p>
            <a:pPr eaLnBrk="1" hangingPunct="1"/>
            <a:r>
              <a:rPr lang="en-US" sz="1000" dirty="0" smtClean="0">
                <a:solidFill>
                  <a:srgbClr val="00B0F0"/>
                </a:solidFill>
                <a:sym typeface="Wingdings" pitchFamily="2" charset="2"/>
              </a:rPr>
              <a:t>1. </a:t>
            </a:r>
            <a:r>
              <a:rPr lang="en-US" sz="1000" dirty="0" smtClean="0">
                <a:sym typeface="Wingdings" pitchFamily="2" charset="2"/>
              </a:rPr>
              <a:t># 10 C. </a:t>
            </a:r>
            <a:r>
              <a:rPr lang="en-US" sz="1000" dirty="0" err="1" smtClean="0">
                <a:sym typeface="Wingdings" pitchFamily="2" charset="2"/>
              </a:rPr>
              <a:t>Pulisc</a:t>
            </a:r>
            <a:r>
              <a:rPr lang="en-US" sz="1000" dirty="0" smtClean="0">
                <a:sym typeface="Wingdings" pitchFamily="2" charset="2"/>
              </a:rPr>
              <a:t> (central Midfielder)- Constant movement in center channel (endurance). Excellent mobility and deceptive running to receive ball in attacking end of field in front of Turkish back line. Makes himself available for forward passes from U.S. backs and Midfielders #6 &amp; #8. Combination play in attacking 1/3 of field going forward with #11, #7, #19.  Penetration with the dribble in final 1/3.</a:t>
            </a:r>
          </a:p>
          <a:p>
            <a:pPr marL="228600" indent="-228600" eaLnBrk="1" hangingPunct="1">
              <a:buAutoNum type="arabicPeriod"/>
            </a:pPr>
            <a:endParaRPr lang="en-US" sz="1000" dirty="0">
              <a:sym typeface="Wingdings" pitchFamily="2" charset="2"/>
            </a:endParaRPr>
          </a:p>
          <a:p>
            <a:pPr eaLnBrk="1" hangingPunct="1"/>
            <a:r>
              <a:rPr lang="en-US" sz="1000" dirty="0" smtClean="0">
                <a:solidFill>
                  <a:schemeClr val="accent1"/>
                </a:solidFill>
                <a:sym typeface="Wingdings" pitchFamily="2" charset="2"/>
              </a:rPr>
              <a:t>2. </a:t>
            </a:r>
            <a:r>
              <a:rPr lang="en-US" sz="1000" dirty="0" smtClean="0">
                <a:sym typeface="Wingdings" pitchFamily="2" charset="2"/>
              </a:rPr>
              <a:t>#6 </a:t>
            </a:r>
            <a:r>
              <a:rPr lang="en-US" sz="1000" dirty="0" err="1" smtClean="0">
                <a:sym typeface="Wingdings" pitchFamily="2" charset="2"/>
              </a:rPr>
              <a:t>Calvillo</a:t>
            </a:r>
            <a:r>
              <a:rPr lang="en-US" sz="1000" dirty="0" smtClean="0">
                <a:sym typeface="Wingdings" pitchFamily="2" charset="2"/>
              </a:rPr>
              <a:t> (Defensive Midfielder) – Excellent movement off ball in center channel to find ball from U.S. backs during build up (provides safe option to play forward). Patient and intelligent decisions during possession. Changes point of attack through middle during build up. High percentage of passing accuracy. In attacking half of field provides support and option to change point of attack. Excellent technique. Is comfortable under pressure with ball.</a:t>
            </a:r>
            <a:endParaRPr lang="en-US" sz="1000" dirty="0" smtClean="0">
              <a:solidFill>
                <a:schemeClr val="accent1"/>
              </a:solidFill>
              <a:sym typeface="Wingdings" pitchFamily="2" charset="2"/>
            </a:endParaRPr>
          </a:p>
          <a:p>
            <a:pPr eaLnBrk="1" hangingPunct="1"/>
            <a:endParaRPr lang="en-US" sz="1000" dirty="0">
              <a:solidFill>
                <a:srgbClr val="C00000"/>
              </a:solidFill>
              <a:sym typeface="Wingdings" pitchFamily="2" charset="2"/>
            </a:endParaRPr>
          </a:p>
          <a:p>
            <a:pPr eaLnBrk="1" hangingPunct="1"/>
            <a:r>
              <a:rPr lang="en-US" sz="1000" dirty="0" smtClean="0">
                <a:solidFill>
                  <a:srgbClr val="FFFF00"/>
                </a:solidFill>
                <a:sym typeface="Wingdings" pitchFamily="2" charset="2"/>
              </a:rPr>
              <a:t>3. </a:t>
            </a:r>
            <a:r>
              <a:rPr lang="en-US" sz="1000" dirty="0" smtClean="0">
                <a:sym typeface="Wingdings" pitchFamily="2" charset="2"/>
              </a:rPr>
              <a:t>#19 Gallardo (Forward) – Outstanding work rate and endurance. Aggressive diagonal running to find ball in outside channels. Ability to play quick effective combinations in attacking 1/3 of field and is avai</a:t>
            </a:r>
            <a:r>
              <a:rPr lang="en-US" sz="1000" dirty="0" smtClean="0">
                <a:sym typeface="Wingdings" pitchFamily="2" charset="2"/>
              </a:rPr>
              <a:t>lable for crosses from wide areas. Scored 1</a:t>
            </a:r>
            <a:r>
              <a:rPr lang="en-US" sz="1000" baseline="30000" dirty="0" smtClean="0">
                <a:sym typeface="Wingdings" pitchFamily="2" charset="2"/>
              </a:rPr>
              <a:t>st</a:t>
            </a:r>
            <a:r>
              <a:rPr lang="en-US" sz="1000" dirty="0" smtClean="0">
                <a:sym typeface="Wingdings" pitchFamily="2" charset="2"/>
              </a:rPr>
              <a:t> goal on cross from left channel with individual skill effort.</a:t>
            </a:r>
            <a:endParaRPr lang="en-US" sz="1000" dirty="0" smtClean="0">
              <a:solidFill>
                <a:srgbClr val="FFFF00"/>
              </a:solidFill>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sym typeface="Wingdings" pitchFamily="2" charset="2"/>
            </a:endParaRPr>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1997855" y="5943600"/>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963737" y="6017568"/>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327837" y="354061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259601" y="3563204"/>
            <a:ext cx="426199" cy="230832"/>
          </a:xfrm>
          <a:prstGeom prst="rect">
            <a:avLst/>
          </a:prstGeom>
          <a:noFill/>
        </p:spPr>
        <p:txBody>
          <a:bodyPr wrap="square" rtlCol="0">
            <a:spAutoFit/>
          </a:bodyPr>
          <a:lstStyle/>
          <a:p>
            <a:pPr algn="ctr"/>
            <a:r>
              <a:rPr lang="en-US" sz="900" b="1" dirty="0" smtClean="0">
                <a:solidFill>
                  <a:srgbClr val="FF0000"/>
                </a:solidFill>
              </a:rPr>
              <a:t>11</a:t>
            </a:r>
            <a:endParaRPr lang="en-US" sz="900" b="1" dirty="0">
              <a:solidFill>
                <a:srgbClr val="FF0000"/>
              </a:solidFill>
            </a:endParaRPr>
          </a:p>
        </p:txBody>
      </p:sp>
      <p:sp>
        <p:nvSpPr>
          <p:cNvPr id="19" name="Isosceles Triangle 18"/>
          <p:cNvSpPr/>
          <p:nvPr/>
        </p:nvSpPr>
        <p:spPr>
          <a:xfrm>
            <a:off x="1997855" y="354061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997855" y="3614365"/>
            <a:ext cx="308781" cy="230832"/>
          </a:xfrm>
          <a:prstGeom prst="rect">
            <a:avLst/>
          </a:prstGeom>
          <a:noFill/>
        </p:spPr>
        <p:txBody>
          <a:bodyPr wrap="square" rtlCol="0">
            <a:spAutoFit/>
          </a:bodyPr>
          <a:lstStyle/>
          <a:p>
            <a:pPr algn="ctr"/>
            <a:r>
              <a:rPr lang="en-US" sz="900" b="1" dirty="0" smtClean="0">
                <a:solidFill>
                  <a:srgbClr val="FF0000"/>
                </a:solidFill>
              </a:rPr>
              <a:t>10</a:t>
            </a:r>
            <a:endParaRPr lang="en-US" sz="900" b="1" dirty="0">
              <a:solidFill>
                <a:srgbClr val="FF0000"/>
              </a:solidFill>
            </a:endParaRPr>
          </a:p>
        </p:txBody>
      </p:sp>
      <p:sp>
        <p:nvSpPr>
          <p:cNvPr id="21" name="Isosceles Triangle 20"/>
          <p:cNvSpPr/>
          <p:nvPr/>
        </p:nvSpPr>
        <p:spPr>
          <a:xfrm>
            <a:off x="1997855" y="2895962"/>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963737" y="2918554"/>
            <a:ext cx="342899" cy="230832"/>
          </a:xfrm>
          <a:prstGeom prst="rect">
            <a:avLst/>
          </a:prstGeom>
          <a:noFill/>
        </p:spPr>
        <p:txBody>
          <a:bodyPr wrap="square" rtlCol="0">
            <a:spAutoFit/>
          </a:bodyPr>
          <a:lstStyle/>
          <a:p>
            <a:pPr algn="ctr"/>
            <a:r>
              <a:rPr lang="en-US" sz="900" b="1" dirty="0" smtClean="0">
                <a:solidFill>
                  <a:srgbClr val="FF0000"/>
                </a:solidFill>
              </a:rPr>
              <a:t>19</a:t>
            </a:r>
            <a:endParaRPr lang="en-US" sz="900" b="1" dirty="0">
              <a:solidFill>
                <a:srgbClr val="FF0000"/>
              </a:solidFill>
            </a:endParaRPr>
          </a:p>
        </p:txBody>
      </p:sp>
      <p:sp>
        <p:nvSpPr>
          <p:cNvPr id="23" name="Isosceles Triangle 22"/>
          <p:cNvSpPr/>
          <p:nvPr/>
        </p:nvSpPr>
        <p:spPr>
          <a:xfrm>
            <a:off x="1287436" y="456975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253317" y="4606752"/>
            <a:ext cx="342899" cy="230832"/>
          </a:xfrm>
          <a:prstGeom prst="rect">
            <a:avLst/>
          </a:prstGeom>
          <a:noFill/>
        </p:spPr>
        <p:txBody>
          <a:bodyPr wrap="square" rtlCol="0">
            <a:spAutoFit/>
          </a:bodyPr>
          <a:lstStyle/>
          <a:p>
            <a:pPr algn="ctr"/>
            <a:r>
              <a:rPr lang="en-US" sz="900" b="1" dirty="0">
                <a:solidFill>
                  <a:srgbClr val="FF0000"/>
                </a:solidFill>
              </a:rPr>
              <a:t>6</a:t>
            </a:r>
            <a:endParaRPr lang="en-US" sz="900" b="1" dirty="0">
              <a:solidFill>
                <a:srgbClr val="FF0000"/>
              </a:solidFill>
            </a:endParaRPr>
          </a:p>
        </p:txBody>
      </p:sp>
      <p:sp>
        <p:nvSpPr>
          <p:cNvPr id="25" name="Isosceles Triangle 24"/>
          <p:cNvSpPr/>
          <p:nvPr/>
        </p:nvSpPr>
        <p:spPr>
          <a:xfrm>
            <a:off x="3615516" y="359356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3588917" y="3616152"/>
            <a:ext cx="342899" cy="230832"/>
          </a:xfrm>
          <a:prstGeom prst="rect">
            <a:avLst/>
          </a:prstGeom>
          <a:noFill/>
        </p:spPr>
        <p:txBody>
          <a:bodyPr wrap="square" rtlCol="0">
            <a:spAutoFit/>
          </a:bodyPr>
          <a:lstStyle/>
          <a:p>
            <a:pPr algn="ctr"/>
            <a:r>
              <a:rPr lang="en-US" sz="900" b="1" dirty="0">
                <a:solidFill>
                  <a:srgbClr val="FF0000"/>
                </a:solidFill>
              </a:rPr>
              <a:t>7</a:t>
            </a:r>
          </a:p>
        </p:txBody>
      </p:sp>
      <p:sp>
        <p:nvSpPr>
          <p:cNvPr id="27" name="Isosceles Triangle 26"/>
          <p:cNvSpPr/>
          <p:nvPr/>
        </p:nvSpPr>
        <p:spPr>
          <a:xfrm>
            <a:off x="2698001" y="463489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2663884" y="4711305"/>
            <a:ext cx="342899" cy="230832"/>
          </a:xfrm>
          <a:prstGeom prst="rect">
            <a:avLst/>
          </a:prstGeom>
          <a:noFill/>
        </p:spPr>
        <p:txBody>
          <a:bodyPr wrap="square" rtlCol="0">
            <a:spAutoFit/>
          </a:bodyPr>
          <a:lstStyle/>
          <a:p>
            <a:pPr algn="ctr"/>
            <a:r>
              <a:rPr lang="en-US" sz="900" b="1" dirty="0">
                <a:solidFill>
                  <a:srgbClr val="FF0000"/>
                </a:solidFill>
              </a:rPr>
              <a:t>8</a:t>
            </a:r>
            <a:endParaRPr lang="en-US" sz="900" b="1" dirty="0">
              <a:solidFill>
                <a:srgbClr val="FF0000"/>
              </a:solidFill>
            </a:endParaRPr>
          </a:p>
        </p:txBody>
      </p:sp>
      <p:sp>
        <p:nvSpPr>
          <p:cNvPr id="29" name="Isosceles Triangle 28"/>
          <p:cNvSpPr/>
          <p:nvPr/>
        </p:nvSpPr>
        <p:spPr>
          <a:xfrm>
            <a:off x="1253317" y="53340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219200" y="5374773"/>
            <a:ext cx="342899" cy="230832"/>
          </a:xfrm>
          <a:prstGeom prst="rect">
            <a:avLst/>
          </a:prstGeom>
          <a:noFill/>
        </p:spPr>
        <p:txBody>
          <a:bodyPr wrap="square" rtlCol="0">
            <a:spAutoFit/>
          </a:bodyPr>
          <a:lstStyle/>
          <a:p>
            <a:pPr algn="ctr"/>
            <a:r>
              <a:rPr lang="en-US" sz="900" b="1" dirty="0">
                <a:solidFill>
                  <a:srgbClr val="FF0000"/>
                </a:solidFill>
              </a:rPr>
              <a:t>5</a:t>
            </a:r>
          </a:p>
        </p:txBody>
      </p:sp>
      <p:sp>
        <p:nvSpPr>
          <p:cNvPr id="31" name="Isosceles Triangle 30"/>
          <p:cNvSpPr/>
          <p:nvPr/>
        </p:nvSpPr>
        <p:spPr>
          <a:xfrm>
            <a:off x="2701117" y="536192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2667000" y="5384512"/>
            <a:ext cx="342899" cy="230832"/>
          </a:xfrm>
          <a:prstGeom prst="rect">
            <a:avLst/>
          </a:prstGeom>
          <a:noFill/>
        </p:spPr>
        <p:txBody>
          <a:bodyPr wrap="square" rtlCol="0">
            <a:spAutoFit/>
          </a:bodyPr>
          <a:lstStyle/>
          <a:p>
            <a:pPr algn="ctr"/>
            <a:r>
              <a:rPr lang="en-US" sz="900" b="1" dirty="0">
                <a:solidFill>
                  <a:srgbClr val="FF0000"/>
                </a:solidFill>
              </a:rPr>
              <a:t>4</a:t>
            </a:r>
          </a:p>
        </p:txBody>
      </p:sp>
      <p:sp>
        <p:nvSpPr>
          <p:cNvPr id="33" name="Isosceles Triangle 32"/>
          <p:cNvSpPr/>
          <p:nvPr/>
        </p:nvSpPr>
        <p:spPr>
          <a:xfrm>
            <a:off x="293720" y="52578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259603" y="5295896"/>
            <a:ext cx="342899" cy="230832"/>
          </a:xfrm>
          <a:prstGeom prst="rect">
            <a:avLst/>
          </a:prstGeom>
          <a:noFill/>
        </p:spPr>
        <p:txBody>
          <a:bodyPr wrap="square" rtlCol="0">
            <a:spAutoFit/>
          </a:bodyPr>
          <a:lstStyle/>
          <a:p>
            <a:pPr algn="ctr"/>
            <a:r>
              <a:rPr lang="en-US" sz="900" b="1" dirty="0">
                <a:solidFill>
                  <a:srgbClr val="FF0000"/>
                </a:solidFill>
              </a:rPr>
              <a:t>3</a:t>
            </a:r>
          </a:p>
        </p:txBody>
      </p:sp>
      <p:sp>
        <p:nvSpPr>
          <p:cNvPr id="35" name="Isosceles Triangle 34"/>
          <p:cNvSpPr/>
          <p:nvPr/>
        </p:nvSpPr>
        <p:spPr>
          <a:xfrm>
            <a:off x="3615517" y="5236765"/>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3581400" y="5280392"/>
            <a:ext cx="342899" cy="230832"/>
          </a:xfrm>
          <a:prstGeom prst="rect">
            <a:avLst/>
          </a:prstGeom>
          <a:noFill/>
        </p:spPr>
        <p:txBody>
          <a:bodyPr wrap="square" rtlCol="0">
            <a:spAutoFit/>
          </a:bodyPr>
          <a:lstStyle/>
          <a:p>
            <a:pPr algn="ctr"/>
            <a:r>
              <a:rPr lang="en-US" sz="900" b="1" dirty="0">
                <a:solidFill>
                  <a:srgbClr val="FF0000"/>
                </a:solidFill>
              </a:rPr>
              <a:t>2</a:t>
            </a:r>
          </a:p>
        </p:txBody>
      </p:sp>
      <p:sp>
        <p:nvSpPr>
          <p:cNvPr id="4" name="Oval 3"/>
          <p:cNvSpPr/>
          <p:nvPr/>
        </p:nvSpPr>
        <p:spPr>
          <a:xfrm>
            <a:off x="1905001" y="3484925"/>
            <a:ext cx="533400" cy="47069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143000" y="4495800"/>
            <a:ext cx="533400" cy="446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a:stCxn id="20" idx="0"/>
          </p:cNvCxnSpPr>
          <p:nvPr/>
        </p:nvCxnSpPr>
        <p:spPr>
          <a:xfrm flipV="1">
            <a:off x="2152246" y="3022674"/>
            <a:ext cx="857653" cy="591691"/>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0" idx="0"/>
          </p:cNvCxnSpPr>
          <p:nvPr/>
        </p:nvCxnSpPr>
        <p:spPr>
          <a:xfrm flipH="1" flipV="1">
            <a:off x="1219200" y="3033970"/>
            <a:ext cx="933046" cy="580395"/>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20" idx="1"/>
          </p:cNvCxnSpPr>
          <p:nvPr/>
        </p:nvCxnSpPr>
        <p:spPr>
          <a:xfrm flipH="1">
            <a:off x="1143000" y="3729781"/>
            <a:ext cx="854855" cy="16397"/>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274294" y="3737979"/>
            <a:ext cx="800963" cy="8199"/>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4" idx="0"/>
          </p:cNvCxnSpPr>
          <p:nvPr/>
        </p:nvCxnSpPr>
        <p:spPr>
          <a:xfrm flipH="1" flipV="1">
            <a:off x="1409700" y="3429000"/>
            <a:ext cx="15067" cy="1177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4" idx="0"/>
          </p:cNvCxnSpPr>
          <p:nvPr/>
        </p:nvCxnSpPr>
        <p:spPr>
          <a:xfrm flipV="1">
            <a:off x="1424767" y="4114800"/>
            <a:ext cx="710418" cy="4919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4" idx="0"/>
          </p:cNvCxnSpPr>
          <p:nvPr/>
        </p:nvCxnSpPr>
        <p:spPr>
          <a:xfrm flipH="1" flipV="1">
            <a:off x="762000" y="4114800"/>
            <a:ext cx="662767" cy="4919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1513404" y="4718063"/>
            <a:ext cx="1067668" cy="25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1851209" y="2830048"/>
            <a:ext cx="533400" cy="446552"/>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Arrow Connector 51"/>
          <p:cNvCxnSpPr>
            <a:stCxn id="50" idx="7"/>
          </p:cNvCxnSpPr>
          <p:nvPr/>
        </p:nvCxnSpPr>
        <p:spPr>
          <a:xfrm flipV="1">
            <a:off x="2306494" y="2057400"/>
            <a:ext cx="970106" cy="838044"/>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50" idx="1"/>
          </p:cNvCxnSpPr>
          <p:nvPr/>
        </p:nvCxnSpPr>
        <p:spPr>
          <a:xfrm flipH="1" flipV="1">
            <a:off x="914400" y="2057400"/>
            <a:ext cx="1014924" cy="838044"/>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0" idx="0"/>
          </p:cNvCxnSpPr>
          <p:nvPr/>
        </p:nvCxnSpPr>
        <p:spPr>
          <a:xfrm flipV="1">
            <a:off x="2117909" y="1905000"/>
            <a:ext cx="0" cy="92504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6344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277597"/>
            <a:ext cx="92202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ANALYSIS- FUNCTIONAL GROUPS</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4</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297372" y="1864319"/>
            <a:ext cx="3810000" cy="4917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3" name="TextBox 11"/>
          <p:cNvSpPr txBox="1">
            <a:spLocks noChangeArrowheads="1"/>
          </p:cNvSpPr>
          <p:nvPr/>
        </p:nvSpPr>
        <p:spPr bwMode="auto">
          <a:xfrm>
            <a:off x="4267200" y="2862263"/>
            <a:ext cx="4743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V. GROUP FUNCTIONS</a:t>
            </a:r>
            <a:r>
              <a:rPr lang="en-US" sz="1400" b="1" dirty="0" smtClean="0"/>
              <a:t>: Backs + Midfielders</a:t>
            </a:r>
            <a:endParaRPr lang="en-US" sz="1400" b="1" dirty="0"/>
          </a:p>
        </p:txBody>
      </p:sp>
      <p:sp>
        <p:nvSpPr>
          <p:cNvPr id="38925" name="TextBox 13"/>
          <p:cNvSpPr txBox="1">
            <a:spLocks noChangeArrowheads="1"/>
          </p:cNvSpPr>
          <p:nvPr/>
        </p:nvSpPr>
        <p:spPr bwMode="auto">
          <a:xfrm>
            <a:off x="4300538" y="4995863"/>
            <a:ext cx="4767262" cy="1446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Goalkeeper and Backs – Roles and Functions</a:t>
            </a:r>
            <a:r>
              <a:rPr lang="en-US" sz="1100" dirty="0" smtClean="0">
                <a:solidFill>
                  <a:srgbClr val="FF0000"/>
                </a:solidFill>
              </a:rPr>
              <a:t>:</a:t>
            </a:r>
            <a:endParaRPr lang="en-US" sz="1100" dirty="0">
              <a:solidFill>
                <a:srgbClr val="C00000"/>
              </a:solidFill>
            </a:endParaRPr>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a:p>
        </p:txBody>
      </p:sp>
      <p:sp>
        <p:nvSpPr>
          <p:cNvPr id="38926" name="TextBox 14"/>
          <p:cNvSpPr txBox="1">
            <a:spLocks noChangeArrowheads="1"/>
          </p:cNvSpPr>
          <p:nvPr/>
        </p:nvSpPr>
        <p:spPr bwMode="auto">
          <a:xfrm>
            <a:off x="4224338" y="4648200"/>
            <a:ext cx="4767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VI. GROUP FUNCTIONS</a:t>
            </a:r>
            <a:r>
              <a:rPr lang="en-US" sz="1400" b="1" dirty="0" smtClean="0"/>
              <a:t>: Goalkeeper + Backs</a:t>
            </a:r>
            <a:endParaRPr lang="en-US" sz="1400" b="1" dirty="0"/>
          </a:p>
        </p:txBody>
      </p:sp>
      <p:sp>
        <p:nvSpPr>
          <p:cNvPr id="38927" name="TextBox 15"/>
          <p:cNvSpPr txBox="1">
            <a:spLocks noChangeArrowheads="1"/>
          </p:cNvSpPr>
          <p:nvPr/>
        </p:nvSpPr>
        <p:spPr bwMode="auto">
          <a:xfrm>
            <a:off x="4332287" y="3201650"/>
            <a:ext cx="4735513" cy="29700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Backs and Midfielders -Roles and Functions:.</a:t>
            </a:r>
          </a:p>
          <a:p>
            <a:pPr eaLnBrk="1" hangingPunct="1"/>
            <a:r>
              <a:rPr lang="en-US" sz="1100" dirty="0" smtClean="0"/>
              <a:t>Controlled build up in defensive half. #6 &amp; #8 positioned in center channel in front of backs and are available for forward passes. #6 &amp; #8 look to dictate play and are involved in a series of forward and back passes to change the point of attack. #2 &amp; #3 are wide options for #6 &amp; #8 to pass ball out of center channel and are support players in wide areas when ball enters the attack half.</a:t>
            </a:r>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endParaRPr lang="en-US" sz="1100" dirty="0"/>
          </a:p>
          <a:p>
            <a:pPr eaLnBrk="1" hangingPunct="1"/>
            <a:endParaRPr lang="en-US" sz="1100" dirty="0" smtClean="0"/>
          </a:p>
          <a:p>
            <a:pPr eaLnBrk="1" hangingPunct="1"/>
            <a:r>
              <a:rPr lang="en-US" sz="1100" dirty="0" smtClean="0"/>
              <a:t>#1 goalkeeper </a:t>
            </a:r>
            <a:r>
              <a:rPr lang="en-US" sz="1100" dirty="0" smtClean="0"/>
              <a:t>communicates to organize the backs and is available for passes to be played back during build up in support position. #2 &amp; #3 are wide options on flanks for inside defenders. #4 &amp; #5 are in support position when ball is wide with #2 or #3. Group is patient in possession and rotates ball from outside channel to outside channel.  </a:t>
            </a:r>
            <a:endParaRPr lang="en-US" sz="1100"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24" name="TextBox 11"/>
          <p:cNvSpPr txBox="1">
            <a:spLocks noChangeArrowheads="1"/>
          </p:cNvSpPr>
          <p:nvPr/>
        </p:nvSpPr>
        <p:spPr bwMode="auto">
          <a:xfrm>
            <a:off x="4247814" y="1066800"/>
            <a:ext cx="4743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IV. GROUP FUNCTIONS</a:t>
            </a:r>
            <a:r>
              <a:rPr lang="en-US" sz="1400" b="1" dirty="0" smtClean="0"/>
              <a:t>: Midfielders + Forwards</a:t>
            </a:r>
            <a:endParaRPr lang="en-US" sz="1400" b="1" dirty="0"/>
          </a:p>
        </p:txBody>
      </p:sp>
      <p:sp>
        <p:nvSpPr>
          <p:cNvPr id="25" name="TextBox 15"/>
          <p:cNvSpPr txBox="1">
            <a:spLocks noChangeArrowheads="1"/>
          </p:cNvSpPr>
          <p:nvPr/>
        </p:nvSpPr>
        <p:spPr bwMode="auto">
          <a:xfrm>
            <a:off x="4332287" y="1372850"/>
            <a:ext cx="4735513" cy="136960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100" dirty="0" smtClean="0">
                <a:solidFill>
                  <a:srgbClr val="C00000"/>
                </a:solidFill>
              </a:rPr>
              <a:t>Midfielders and Forwards - Roles &amp; Functions:</a:t>
            </a:r>
            <a:endParaRPr lang="en-US" sz="1100" dirty="0">
              <a:solidFill>
                <a:srgbClr val="C00000"/>
              </a:solidFill>
            </a:endParaRPr>
          </a:p>
          <a:p>
            <a:pPr eaLnBrk="1" hangingPunct="1"/>
            <a:r>
              <a:rPr lang="en-US" sz="900" dirty="0" smtClean="0"/>
              <a:t>#19 (forward) is deepest option and threat in center channel during build up in defensive end. #19 makes diagonal runs into the outside channels for midfielders #11 or #7 to play entry passes. #10 (central midfielder) takes high position just to the side of #19 drawing Turkish defenders leaving space to show for ball in front of Turkish back line. #6 &amp; #8 play supportive role for midfielders #11, #10, #7 and are responsible for changing point of attack as balls are played back. #11 &amp; #7 (outside midfielders) are wide options during build up and make deep runs in outside channel. #7 makes inside runs into center channel </a:t>
            </a:r>
            <a:endParaRPr lang="en-US" sz="900" dirty="0" smtClean="0"/>
          </a:p>
        </p:txBody>
      </p:sp>
      <p:sp>
        <p:nvSpPr>
          <p:cNvPr id="9" name="TextBox 8"/>
          <p:cNvSpPr txBox="1"/>
          <p:nvPr/>
        </p:nvSpPr>
        <p:spPr>
          <a:xfrm>
            <a:off x="132855" y="1076742"/>
            <a:ext cx="3937296" cy="492443"/>
          </a:xfrm>
          <a:prstGeom prst="rect">
            <a:avLst/>
          </a:prstGeom>
          <a:noFill/>
        </p:spPr>
        <p:txBody>
          <a:bodyPr wrap="none" rtlCol="0">
            <a:spAutoFit/>
          </a:bodyPr>
          <a:lstStyle/>
          <a:p>
            <a:r>
              <a:rPr lang="en-US" sz="1300" dirty="0" smtClean="0">
                <a:solidFill>
                  <a:srgbClr val="C00000"/>
                </a:solidFill>
                <a:latin typeface="Arial"/>
                <a:cs typeface="Arial"/>
              </a:rPr>
              <a:t>Diagram most prevalent attacking trend / pattern</a:t>
            </a:r>
            <a:r>
              <a:rPr lang="en-US" sz="1300" dirty="0" smtClean="0">
                <a:solidFill>
                  <a:srgbClr val="FF0000"/>
                </a:solidFill>
                <a:latin typeface="Arial"/>
                <a:cs typeface="Arial"/>
              </a:rPr>
              <a:t>:</a:t>
            </a:r>
          </a:p>
          <a:p>
            <a:r>
              <a:rPr lang="en-US" sz="1300" dirty="0" smtClean="0">
                <a:solidFill>
                  <a:srgbClr val="C00000"/>
                </a:solidFill>
                <a:latin typeface="Arial"/>
                <a:cs typeface="Arial"/>
              </a:rPr>
              <a:t>Please describe all the group functions to the right:</a:t>
            </a:r>
            <a:endParaRPr lang="en-US" sz="1300" dirty="0">
              <a:solidFill>
                <a:srgbClr val="C00000"/>
              </a:solidFill>
              <a:latin typeface="Arial"/>
              <a:cs typeface="Arial"/>
            </a:endParaRPr>
          </a:p>
        </p:txBody>
      </p:sp>
      <p:sp>
        <p:nvSpPr>
          <p:cNvPr id="14" name="Isosceles Triangle 13"/>
          <p:cNvSpPr/>
          <p:nvPr/>
        </p:nvSpPr>
        <p:spPr>
          <a:xfrm>
            <a:off x="2065041" y="5792518"/>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046893" y="5833270"/>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1996608" y="2706771"/>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966275" y="2765539"/>
            <a:ext cx="342899" cy="230832"/>
          </a:xfrm>
          <a:prstGeom prst="rect">
            <a:avLst/>
          </a:prstGeom>
          <a:noFill/>
        </p:spPr>
        <p:txBody>
          <a:bodyPr wrap="square" rtlCol="0">
            <a:spAutoFit/>
          </a:bodyPr>
          <a:lstStyle/>
          <a:p>
            <a:pPr algn="ctr"/>
            <a:r>
              <a:rPr lang="en-US" sz="900" b="1" dirty="0" smtClean="0">
                <a:solidFill>
                  <a:srgbClr val="FF0000"/>
                </a:solidFill>
              </a:rPr>
              <a:t>19</a:t>
            </a:r>
            <a:endParaRPr lang="en-US" sz="900" b="1" dirty="0">
              <a:solidFill>
                <a:srgbClr val="FF0000"/>
              </a:solidFill>
            </a:endParaRPr>
          </a:p>
        </p:txBody>
      </p:sp>
      <p:sp>
        <p:nvSpPr>
          <p:cNvPr id="18" name="Isosceles Triangle 17"/>
          <p:cNvSpPr/>
          <p:nvPr/>
        </p:nvSpPr>
        <p:spPr>
          <a:xfrm>
            <a:off x="1980798" y="334150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962491" y="3343678"/>
            <a:ext cx="342899" cy="230832"/>
          </a:xfrm>
          <a:prstGeom prst="rect">
            <a:avLst/>
          </a:prstGeom>
          <a:noFill/>
        </p:spPr>
        <p:txBody>
          <a:bodyPr wrap="square" rtlCol="0">
            <a:spAutoFit/>
          </a:bodyPr>
          <a:lstStyle/>
          <a:p>
            <a:pPr algn="ctr"/>
            <a:r>
              <a:rPr lang="en-US" sz="900" b="1" dirty="0" smtClean="0">
                <a:solidFill>
                  <a:srgbClr val="FF0000"/>
                </a:solidFill>
              </a:rPr>
              <a:t>10</a:t>
            </a:r>
            <a:endParaRPr lang="en-US" sz="900" b="1" dirty="0">
              <a:solidFill>
                <a:srgbClr val="FF0000"/>
              </a:solidFill>
            </a:endParaRPr>
          </a:p>
        </p:txBody>
      </p:sp>
      <p:sp>
        <p:nvSpPr>
          <p:cNvPr id="20" name="Isosceles Triangle 19"/>
          <p:cNvSpPr/>
          <p:nvPr/>
        </p:nvSpPr>
        <p:spPr>
          <a:xfrm>
            <a:off x="493969" y="332108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459850" y="3364096"/>
            <a:ext cx="342899" cy="230832"/>
          </a:xfrm>
          <a:prstGeom prst="rect">
            <a:avLst/>
          </a:prstGeom>
          <a:noFill/>
        </p:spPr>
        <p:txBody>
          <a:bodyPr wrap="square" rtlCol="0">
            <a:spAutoFit/>
          </a:bodyPr>
          <a:lstStyle/>
          <a:p>
            <a:pPr algn="ctr"/>
            <a:r>
              <a:rPr lang="en-US" sz="900" b="1" dirty="0" smtClean="0">
                <a:solidFill>
                  <a:srgbClr val="FF0000"/>
                </a:solidFill>
              </a:rPr>
              <a:t>11</a:t>
            </a:r>
            <a:endParaRPr lang="en-US" sz="900" b="1" dirty="0">
              <a:solidFill>
                <a:srgbClr val="FF0000"/>
              </a:solidFill>
            </a:endParaRPr>
          </a:p>
        </p:txBody>
      </p:sp>
      <p:sp>
        <p:nvSpPr>
          <p:cNvPr id="22" name="Isosceles Triangle 21"/>
          <p:cNvSpPr/>
          <p:nvPr/>
        </p:nvSpPr>
        <p:spPr>
          <a:xfrm>
            <a:off x="2664338" y="411124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2646596" y="4144646"/>
            <a:ext cx="342899" cy="230832"/>
          </a:xfrm>
          <a:prstGeom prst="rect">
            <a:avLst/>
          </a:prstGeom>
          <a:noFill/>
        </p:spPr>
        <p:txBody>
          <a:bodyPr wrap="square" rtlCol="0">
            <a:spAutoFit/>
          </a:bodyPr>
          <a:lstStyle/>
          <a:p>
            <a:pPr algn="ctr"/>
            <a:r>
              <a:rPr lang="en-US" sz="900" b="1" dirty="0">
                <a:solidFill>
                  <a:srgbClr val="FF0000"/>
                </a:solidFill>
              </a:rPr>
              <a:t>8</a:t>
            </a:r>
          </a:p>
        </p:txBody>
      </p:sp>
      <p:sp>
        <p:nvSpPr>
          <p:cNvPr id="26" name="Isosceles Triangle 25"/>
          <p:cNvSpPr/>
          <p:nvPr/>
        </p:nvSpPr>
        <p:spPr>
          <a:xfrm>
            <a:off x="3482615" y="332108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3463116" y="3352800"/>
            <a:ext cx="342899" cy="230832"/>
          </a:xfrm>
          <a:prstGeom prst="rect">
            <a:avLst/>
          </a:prstGeom>
          <a:noFill/>
        </p:spPr>
        <p:txBody>
          <a:bodyPr wrap="square" rtlCol="0">
            <a:spAutoFit/>
          </a:bodyPr>
          <a:lstStyle/>
          <a:p>
            <a:pPr algn="ctr"/>
            <a:r>
              <a:rPr lang="en-US" sz="900" b="1" dirty="0">
                <a:solidFill>
                  <a:srgbClr val="FF0000"/>
                </a:solidFill>
              </a:rPr>
              <a:t>7</a:t>
            </a:r>
          </a:p>
        </p:txBody>
      </p:sp>
      <p:sp>
        <p:nvSpPr>
          <p:cNvPr id="28" name="Isosceles Triangle 27"/>
          <p:cNvSpPr/>
          <p:nvPr/>
        </p:nvSpPr>
        <p:spPr>
          <a:xfrm>
            <a:off x="1454899" y="411124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420782" y="4178695"/>
            <a:ext cx="342899" cy="230832"/>
          </a:xfrm>
          <a:prstGeom prst="rect">
            <a:avLst/>
          </a:prstGeom>
          <a:noFill/>
        </p:spPr>
        <p:txBody>
          <a:bodyPr wrap="square" rtlCol="0">
            <a:spAutoFit/>
          </a:bodyPr>
          <a:lstStyle/>
          <a:p>
            <a:pPr algn="ctr"/>
            <a:r>
              <a:rPr lang="en-US" sz="900" b="1" dirty="0">
                <a:solidFill>
                  <a:srgbClr val="FF0000"/>
                </a:solidFill>
              </a:rPr>
              <a:t>6</a:t>
            </a:r>
          </a:p>
        </p:txBody>
      </p:sp>
      <p:sp>
        <p:nvSpPr>
          <p:cNvPr id="30" name="Isosceles Triangle 29"/>
          <p:cNvSpPr/>
          <p:nvPr/>
        </p:nvSpPr>
        <p:spPr>
          <a:xfrm>
            <a:off x="1537746" y="4878880"/>
            <a:ext cx="274663" cy="233965"/>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1503627" y="4903766"/>
            <a:ext cx="342899" cy="230832"/>
          </a:xfrm>
          <a:prstGeom prst="rect">
            <a:avLst/>
          </a:prstGeom>
          <a:noFill/>
        </p:spPr>
        <p:txBody>
          <a:bodyPr wrap="square" rtlCol="0">
            <a:spAutoFit/>
          </a:bodyPr>
          <a:lstStyle/>
          <a:p>
            <a:pPr algn="ctr"/>
            <a:r>
              <a:rPr lang="en-US" sz="900" b="1" dirty="0">
                <a:solidFill>
                  <a:srgbClr val="FF0000"/>
                </a:solidFill>
              </a:rPr>
              <a:t>5</a:t>
            </a:r>
          </a:p>
        </p:txBody>
      </p:sp>
      <p:sp>
        <p:nvSpPr>
          <p:cNvPr id="32" name="Isosceles Triangle 31"/>
          <p:cNvSpPr/>
          <p:nvPr/>
        </p:nvSpPr>
        <p:spPr>
          <a:xfrm>
            <a:off x="2835787" y="484579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2801670" y="4903766"/>
            <a:ext cx="342899" cy="230832"/>
          </a:xfrm>
          <a:prstGeom prst="rect">
            <a:avLst/>
          </a:prstGeom>
          <a:noFill/>
        </p:spPr>
        <p:txBody>
          <a:bodyPr wrap="square" rtlCol="0">
            <a:spAutoFit/>
          </a:bodyPr>
          <a:lstStyle/>
          <a:p>
            <a:pPr algn="ctr"/>
            <a:r>
              <a:rPr lang="en-US" sz="900" b="1" dirty="0">
                <a:solidFill>
                  <a:srgbClr val="FF0000"/>
                </a:solidFill>
              </a:rPr>
              <a:t>4</a:t>
            </a:r>
          </a:p>
        </p:txBody>
      </p:sp>
      <p:sp>
        <p:nvSpPr>
          <p:cNvPr id="34" name="Isosceles Triangle 33"/>
          <p:cNvSpPr/>
          <p:nvPr/>
        </p:nvSpPr>
        <p:spPr>
          <a:xfrm>
            <a:off x="430184" y="446029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396066" y="4532784"/>
            <a:ext cx="342899" cy="230832"/>
          </a:xfrm>
          <a:prstGeom prst="rect">
            <a:avLst/>
          </a:prstGeom>
          <a:noFill/>
        </p:spPr>
        <p:txBody>
          <a:bodyPr wrap="square" rtlCol="0">
            <a:spAutoFit/>
          </a:bodyPr>
          <a:lstStyle/>
          <a:p>
            <a:pPr algn="ctr"/>
            <a:r>
              <a:rPr lang="en-US" sz="900" b="1" dirty="0">
                <a:solidFill>
                  <a:srgbClr val="FF0000"/>
                </a:solidFill>
              </a:rPr>
              <a:t>3</a:t>
            </a:r>
          </a:p>
        </p:txBody>
      </p:sp>
      <p:sp>
        <p:nvSpPr>
          <p:cNvPr id="36" name="Isosceles Triangle 35"/>
          <p:cNvSpPr/>
          <p:nvPr/>
        </p:nvSpPr>
        <p:spPr>
          <a:xfrm>
            <a:off x="3619946" y="445120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3585828" y="4476956"/>
            <a:ext cx="342899" cy="230832"/>
          </a:xfrm>
          <a:prstGeom prst="rect">
            <a:avLst/>
          </a:prstGeom>
          <a:noFill/>
        </p:spPr>
        <p:txBody>
          <a:bodyPr wrap="square" rtlCol="0">
            <a:spAutoFit/>
          </a:bodyPr>
          <a:lstStyle/>
          <a:p>
            <a:pPr algn="ctr"/>
            <a:r>
              <a:rPr lang="en-US" sz="900" b="1" dirty="0">
                <a:solidFill>
                  <a:srgbClr val="FF0000"/>
                </a:solidFill>
              </a:rPr>
              <a:t>2</a:t>
            </a:r>
          </a:p>
        </p:txBody>
      </p:sp>
      <p:sp>
        <p:nvSpPr>
          <p:cNvPr id="39" name="Isosceles Triangle 38"/>
          <p:cNvSpPr/>
          <p:nvPr/>
        </p:nvSpPr>
        <p:spPr>
          <a:xfrm>
            <a:off x="10134600" y="556168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2025182" y="5723951"/>
            <a:ext cx="137332" cy="14015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p:nvPr/>
        </p:nvCxnSpPr>
        <p:spPr>
          <a:xfrm>
            <a:off x="7391400" y="1524000"/>
            <a:ext cx="1371600"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2164387" y="2438400"/>
            <a:ext cx="1112213" cy="301344"/>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1034363" y="2471373"/>
            <a:ext cx="1067140" cy="268371"/>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6" idx="0"/>
          </p:cNvCxnSpPr>
          <p:nvPr/>
        </p:nvCxnSpPr>
        <p:spPr>
          <a:xfrm flipH="1" flipV="1">
            <a:off x="2133939" y="2286000"/>
            <a:ext cx="1" cy="420771"/>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9" idx="0"/>
          </p:cNvCxnSpPr>
          <p:nvPr/>
        </p:nvCxnSpPr>
        <p:spPr>
          <a:xfrm flipH="1" flipV="1">
            <a:off x="1295400" y="2833483"/>
            <a:ext cx="838541" cy="510195"/>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9" idx="0"/>
          </p:cNvCxnSpPr>
          <p:nvPr/>
        </p:nvCxnSpPr>
        <p:spPr>
          <a:xfrm flipV="1">
            <a:off x="2133941" y="2833483"/>
            <a:ext cx="805060" cy="510195"/>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2214689" y="3513557"/>
            <a:ext cx="734034" cy="2041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1363831" y="3523766"/>
            <a:ext cx="667091" cy="912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26" idx="0"/>
          </p:cNvCxnSpPr>
          <p:nvPr/>
        </p:nvCxnSpPr>
        <p:spPr>
          <a:xfrm flipH="1" flipV="1">
            <a:off x="3619946" y="2286000"/>
            <a:ext cx="1" cy="103508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26" idx="0"/>
          </p:cNvCxnSpPr>
          <p:nvPr/>
        </p:nvCxnSpPr>
        <p:spPr>
          <a:xfrm flipH="1" flipV="1">
            <a:off x="2973118" y="2605558"/>
            <a:ext cx="646829" cy="71552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913" name="Straight Arrow Connector 38912"/>
          <p:cNvCxnSpPr>
            <a:stCxn id="26" idx="3"/>
          </p:cNvCxnSpPr>
          <p:nvPr/>
        </p:nvCxnSpPr>
        <p:spPr>
          <a:xfrm>
            <a:off x="3619947" y="3574510"/>
            <a:ext cx="7309" cy="790161"/>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917" name="Straight Arrow Connector 38916"/>
          <p:cNvCxnSpPr>
            <a:stCxn id="20" idx="0"/>
          </p:cNvCxnSpPr>
          <p:nvPr/>
        </p:nvCxnSpPr>
        <p:spPr>
          <a:xfrm flipH="1" flipV="1">
            <a:off x="631300" y="2438400"/>
            <a:ext cx="1" cy="88268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919" name="Straight Arrow Connector 38918"/>
          <p:cNvCxnSpPr>
            <a:stCxn id="21" idx="2"/>
          </p:cNvCxnSpPr>
          <p:nvPr/>
        </p:nvCxnSpPr>
        <p:spPr>
          <a:xfrm>
            <a:off x="631300" y="3594928"/>
            <a:ext cx="1" cy="769743"/>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922" name="Straight Arrow Connector 38921"/>
          <p:cNvCxnSpPr/>
          <p:nvPr/>
        </p:nvCxnSpPr>
        <p:spPr>
          <a:xfrm>
            <a:off x="7239000" y="3321086"/>
            <a:ext cx="160020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28" name="Straight Arrow Connector 38927"/>
          <p:cNvCxnSpPr/>
          <p:nvPr/>
        </p:nvCxnSpPr>
        <p:spPr>
          <a:xfrm flipH="1" flipV="1">
            <a:off x="2784610" y="3301139"/>
            <a:ext cx="17059" cy="8235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33" name="Straight Arrow Connector 38932"/>
          <p:cNvCxnSpPr>
            <a:stCxn id="22" idx="3"/>
          </p:cNvCxnSpPr>
          <p:nvPr/>
        </p:nvCxnSpPr>
        <p:spPr>
          <a:xfrm>
            <a:off x="2801670" y="4364671"/>
            <a:ext cx="0" cy="33995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35" name="Straight Arrow Connector 38934"/>
          <p:cNvCxnSpPr/>
          <p:nvPr/>
        </p:nvCxnSpPr>
        <p:spPr>
          <a:xfrm flipV="1">
            <a:off x="2835787" y="3979799"/>
            <a:ext cx="308782" cy="2802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37" name="Straight Arrow Connector 38936"/>
          <p:cNvCxnSpPr/>
          <p:nvPr/>
        </p:nvCxnSpPr>
        <p:spPr>
          <a:xfrm flipH="1">
            <a:off x="2305390" y="4340595"/>
            <a:ext cx="375325" cy="27272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39" name="Straight Arrow Connector 38938"/>
          <p:cNvCxnSpPr>
            <a:stCxn id="28" idx="0"/>
          </p:cNvCxnSpPr>
          <p:nvPr/>
        </p:nvCxnSpPr>
        <p:spPr>
          <a:xfrm flipH="1" flipV="1">
            <a:off x="1592230" y="3341504"/>
            <a:ext cx="1" cy="76974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41" name="Straight Arrow Connector 38940"/>
          <p:cNvCxnSpPr/>
          <p:nvPr/>
        </p:nvCxnSpPr>
        <p:spPr>
          <a:xfrm flipV="1">
            <a:off x="1675076" y="4021539"/>
            <a:ext cx="438690" cy="3143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43" name="Straight Arrow Connector 38942"/>
          <p:cNvCxnSpPr/>
          <p:nvPr/>
        </p:nvCxnSpPr>
        <p:spPr>
          <a:xfrm flipH="1" flipV="1">
            <a:off x="1017030" y="3998646"/>
            <a:ext cx="506382" cy="32452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45" name="Straight Arrow Connector 38944"/>
          <p:cNvCxnSpPr>
            <a:stCxn id="35" idx="0"/>
          </p:cNvCxnSpPr>
          <p:nvPr/>
        </p:nvCxnSpPr>
        <p:spPr>
          <a:xfrm flipH="1" flipV="1">
            <a:off x="396066" y="3364096"/>
            <a:ext cx="171450" cy="11686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947" name="Straight Arrow Connector 38946"/>
          <p:cNvCxnSpPr>
            <a:stCxn id="37" idx="0"/>
          </p:cNvCxnSpPr>
          <p:nvPr/>
        </p:nvCxnSpPr>
        <p:spPr>
          <a:xfrm flipV="1">
            <a:off x="3757278" y="3364096"/>
            <a:ext cx="137331" cy="11128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949" name="Straight Arrow Connector 38948"/>
          <p:cNvCxnSpPr/>
          <p:nvPr/>
        </p:nvCxnSpPr>
        <p:spPr>
          <a:xfrm>
            <a:off x="7239000" y="5099220"/>
            <a:ext cx="16002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8951" name="Straight Arrow Connector 38950"/>
          <p:cNvCxnSpPr/>
          <p:nvPr/>
        </p:nvCxnSpPr>
        <p:spPr>
          <a:xfrm flipH="1" flipV="1">
            <a:off x="1109253" y="4857043"/>
            <a:ext cx="486597" cy="173386"/>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39937">
            <a:off x="2339704" y="4778201"/>
            <a:ext cx="573087"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445628">
            <a:off x="3076325" y="4844488"/>
            <a:ext cx="461243"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957933">
            <a:off x="1757734" y="4855484"/>
            <a:ext cx="573087"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953" name="Straight Arrow Connector 38952"/>
          <p:cNvCxnSpPr/>
          <p:nvPr/>
        </p:nvCxnSpPr>
        <p:spPr>
          <a:xfrm>
            <a:off x="567516" y="4689744"/>
            <a:ext cx="449514" cy="266233"/>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8956" name="Straight Arrow Connector 38955"/>
          <p:cNvCxnSpPr>
            <a:stCxn id="36" idx="3"/>
          </p:cNvCxnSpPr>
          <p:nvPr/>
        </p:nvCxnSpPr>
        <p:spPr>
          <a:xfrm flipH="1">
            <a:off x="3568411" y="4704628"/>
            <a:ext cx="188867" cy="26788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5057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3810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ANALYSIS BY REGIONS</a:t>
            </a: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5</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79375" y="1246188"/>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8" name="TextBox 14"/>
          <p:cNvSpPr txBox="1">
            <a:spLocks noChangeArrowheads="1"/>
          </p:cNvSpPr>
          <p:nvPr/>
        </p:nvSpPr>
        <p:spPr bwMode="auto">
          <a:xfrm>
            <a:off x="4179889" y="1781175"/>
            <a:ext cx="48339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Use a diagram and an explanation below to identify common methods of penetrating into the penalty area. (Key groups, Players, Principles, Patterns,,&amp; Techniques</a:t>
            </a:r>
            <a:r>
              <a:rPr lang="en-US" sz="1000" dirty="0" smtClean="0">
                <a:solidFill>
                  <a:srgbClr val="C00000"/>
                </a:solidFill>
                <a:sym typeface="Wingdings" pitchFamily="2" charset="2"/>
              </a:rPr>
              <a:t>)</a:t>
            </a:r>
          </a:p>
          <a:p>
            <a:pPr eaLnBrk="1" hangingPunct="1"/>
            <a:endParaRPr lang="en-US" sz="1000" dirty="0">
              <a:solidFill>
                <a:srgbClr val="C00000"/>
              </a:solidFill>
              <a:sym typeface="Wingdings" pitchFamily="2" charset="2"/>
            </a:endParaRPr>
          </a:p>
          <a:p>
            <a:pPr eaLnBrk="1" hangingPunct="1"/>
            <a:r>
              <a:rPr lang="en-US" sz="1000" dirty="0" smtClean="0"/>
              <a:t>Ball enters attacking half with #3 (outside right back). #11 shows wide to receive pass on draws Turkish outside back. #3 plays ball into #11 who plays ball back inside to #6 who has come in support. #10 makes diagonal run into space created behind Turkish outside back in outside channel. #6 plays ball in for #10 to penetrate with the dribble or cross.</a:t>
            </a:r>
            <a:endParaRPr lang="en-US" sz="1000" dirty="0"/>
          </a:p>
        </p:txBody>
      </p:sp>
      <p:sp>
        <p:nvSpPr>
          <p:cNvPr id="38923" name="TextBox 11"/>
          <p:cNvSpPr txBox="1">
            <a:spLocks noChangeArrowheads="1"/>
          </p:cNvSpPr>
          <p:nvPr/>
        </p:nvSpPr>
        <p:spPr bwMode="auto">
          <a:xfrm>
            <a:off x="4267199" y="3962400"/>
            <a:ext cx="47577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VIII. DEFENDING HALF: Building the attack</a:t>
            </a:r>
            <a:endParaRPr lang="en-US" sz="1400" b="1" u="sng" dirty="0"/>
          </a:p>
        </p:txBody>
      </p:sp>
      <p:sp>
        <p:nvSpPr>
          <p:cNvPr id="38926" name="TextBox 14"/>
          <p:cNvSpPr txBox="1">
            <a:spLocks noChangeArrowheads="1"/>
          </p:cNvSpPr>
          <p:nvPr/>
        </p:nvSpPr>
        <p:spPr bwMode="auto">
          <a:xfrm>
            <a:off x="4191000" y="1524000"/>
            <a:ext cx="4822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VII. ATTACKING HALF: Entry Attacking Third</a:t>
            </a:r>
            <a:endParaRPr lang="en-US" sz="1400" b="1" u="sng" dirty="0"/>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9" name="TextBox 14"/>
          <p:cNvSpPr txBox="1">
            <a:spLocks noChangeArrowheads="1"/>
          </p:cNvSpPr>
          <p:nvPr/>
        </p:nvSpPr>
        <p:spPr bwMode="auto">
          <a:xfrm>
            <a:off x="4267199" y="4193918"/>
            <a:ext cx="478554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Use a diagram and an explanation below to identify common methods of building </a:t>
            </a:r>
          </a:p>
          <a:p>
            <a:pPr eaLnBrk="1" hangingPunct="1"/>
            <a:r>
              <a:rPr lang="en-US" sz="1000" dirty="0" smtClean="0">
                <a:solidFill>
                  <a:srgbClr val="C00000"/>
                </a:solidFill>
                <a:sym typeface="Wingdings" pitchFamily="2" charset="2"/>
              </a:rPr>
              <a:t>the attack in the back half.(Key groups, Players Principles, Patterns, &amp; </a:t>
            </a:r>
            <a:r>
              <a:rPr lang="en-US" sz="1000" dirty="0" smtClean="0">
                <a:solidFill>
                  <a:srgbClr val="C00000"/>
                </a:solidFill>
                <a:sym typeface="Wingdings" pitchFamily="2" charset="2"/>
              </a:rPr>
              <a:t>Techniques)</a:t>
            </a:r>
          </a:p>
          <a:p>
            <a:pPr eaLnBrk="1" hangingPunct="1"/>
            <a:endParaRPr lang="en-US" sz="1000" dirty="0">
              <a:solidFill>
                <a:srgbClr val="C00000"/>
              </a:solidFill>
              <a:sym typeface="Wingdings" pitchFamily="2" charset="2"/>
            </a:endParaRPr>
          </a:p>
          <a:p>
            <a:pPr eaLnBrk="1" hangingPunct="1"/>
            <a:r>
              <a:rPr lang="en-US" sz="1000" dirty="0" smtClean="0">
                <a:sym typeface="Wingdings" pitchFamily="2" charset="2"/>
              </a:rPr>
              <a:t>#4 or #5 start patient build up with short passes into #6 or #8. Group uses passes on the ground to get ball to #2 (Left back) in left channel.  #2 wil</a:t>
            </a:r>
            <a:r>
              <a:rPr lang="en-US" sz="1000" dirty="0" smtClean="0">
                <a:sym typeface="Wingdings" pitchFamily="2" charset="2"/>
              </a:rPr>
              <a:t>l pass ball to #4 or #5 who will play diagonal ball into the run of #3. Pattern is effective in moving the Turkish defense to open up space for entry passes in right channel or dribble penetration into the attacking half.</a:t>
            </a:r>
            <a:endParaRPr lang="en-US" sz="1000" dirty="0" smtClean="0">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sym typeface="Wingdings" pitchFamily="2" charset="2"/>
            </a:endParaRPr>
          </a:p>
          <a:p>
            <a:pPr eaLnBrk="1" hangingPunct="1"/>
            <a:endParaRPr lang="en-US" sz="1000" dirty="0" smtClean="0">
              <a:solidFill>
                <a:srgbClr val="C00000"/>
              </a:solidFill>
              <a:sym typeface="Wingdings" pitchFamily="2" charset="2"/>
            </a:endParaRPr>
          </a:p>
          <a:p>
            <a:pPr eaLnBrk="1" hangingPunct="1"/>
            <a:endParaRPr lang="en-US" sz="1000" dirty="0">
              <a:solidFill>
                <a:srgbClr val="C00000"/>
              </a:solidFill>
            </a:endParaRPr>
          </a:p>
        </p:txBody>
      </p:sp>
      <p:sp>
        <p:nvSpPr>
          <p:cNvPr id="13" name="TextBox 14"/>
          <p:cNvSpPr txBox="1">
            <a:spLocks noChangeArrowheads="1"/>
          </p:cNvSpPr>
          <p:nvPr/>
        </p:nvSpPr>
        <p:spPr bwMode="auto">
          <a:xfrm>
            <a:off x="4191000" y="1143000"/>
            <a:ext cx="4833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200" dirty="0" smtClean="0">
                <a:solidFill>
                  <a:srgbClr val="C00000"/>
                </a:solidFill>
                <a:sym typeface="Wingdings" pitchFamily="2" charset="2"/>
              </a:rPr>
              <a:t>Select </a:t>
            </a:r>
            <a:r>
              <a:rPr lang="en-US" sz="1200" b="1" u="sng" dirty="0" smtClean="0">
                <a:solidFill>
                  <a:srgbClr val="C00000"/>
                </a:solidFill>
                <a:sym typeface="Wingdings" pitchFamily="2" charset="2"/>
              </a:rPr>
              <a:t>ONE</a:t>
            </a:r>
            <a:r>
              <a:rPr lang="en-US" sz="1200" dirty="0" smtClean="0">
                <a:solidFill>
                  <a:srgbClr val="C00000"/>
                </a:solidFill>
                <a:sym typeface="Wingdings" pitchFamily="2" charset="2"/>
              </a:rPr>
              <a:t> of the following below to diagram on the field using all 11 players</a:t>
            </a:r>
            <a:r>
              <a:rPr lang="en-US" sz="1400" dirty="0" smtClean="0">
                <a:solidFill>
                  <a:srgbClr val="C00000"/>
                </a:solidFill>
                <a:sym typeface="Wingdings" pitchFamily="2" charset="2"/>
              </a:rPr>
              <a:t>. </a:t>
            </a:r>
            <a:r>
              <a:rPr lang="en-US" sz="1200" dirty="0" smtClean="0">
                <a:solidFill>
                  <a:srgbClr val="C00000"/>
                </a:solidFill>
                <a:sym typeface="Wingdings" pitchFamily="2" charset="2"/>
              </a:rPr>
              <a:t>Provide a descriptive analysis of the other option.</a:t>
            </a:r>
            <a:endParaRPr lang="en-US" sz="1200" dirty="0">
              <a:solidFill>
                <a:srgbClr val="C00000"/>
              </a:solidFill>
              <a:sym typeface="Wingdings" pitchFamily="2" charset="2"/>
            </a:endParaRPr>
          </a:p>
          <a:p>
            <a:pPr eaLnBrk="1" hangingPunct="1"/>
            <a:endParaRPr lang="en-US" sz="1400" dirty="0">
              <a:solidFill>
                <a:srgbClr val="C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4530" y="2590800"/>
            <a:ext cx="341313"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9449" y="2538411"/>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662" y="3552880"/>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3977" y="3150641"/>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4516" y="2986409"/>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0937" y="4339905"/>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4657" y="4177396"/>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8255" y="4284533"/>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909" y="4806793"/>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5226620"/>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1890" y="5226619"/>
            <a:ext cx="3714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9449" y="5943600"/>
            <a:ext cx="341313"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9287" y="5894386"/>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978707" y="2640695"/>
            <a:ext cx="371475" cy="230832"/>
          </a:xfrm>
          <a:prstGeom prst="rect">
            <a:avLst/>
          </a:prstGeom>
          <a:noFill/>
        </p:spPr>
        <p:txBody>
          <a:bodyPr wrap="square" rtlCol="0">
            <a:spAutoFit/>
          </a:bodyPr>
          <a:lstStyle/>
          <a:p>
            <a:r>
              <a:rPr lang="en-US" sz="900" dirty="0" smtClean="0">
                <a:solidFill>
                  <a:srgbClr val="FF0000"/>
                </a:solidFill>
              </a:rPr>
              <a:t>19</a:t>
            </a:r>
            <a:endParaRPr lang="en-US" sz="900" dirty="0">
              <a:solidFill>
                <a:srgbClr val="FF0000"/>
              </a:solidFill>
            </a:endParaRPr>
          </a:p>
        </p:txBody>
      </p:sp>
      <p:sp>
        <p:nvSpPr>
          <p:cNvPr id="4" name="TextBox 3"/>
          <p:cNvSpPr txBox="1"/>
          <p:nvPr/>
        </p:nvSpPr>
        <p:spPr>
          <a:xfrm>
            <a:off x="406140" y="3646858"/>
            <a:ext cx="332489" cy="230832"/>
          </a:xfrm>
          <a:prstGeom prst="rect">
            <a:avLst/>
          </a:prstGeom>
          <a:noFill/>
        </p:spPr>
        <p:txBody>
          <a:bodyPr wrap="square" rtlCol="0">
            <a:spAutoFit/>
          </a:bodyPr>
          <a:lstStyle/>
          <a:p>
            <a:r>
              <a:rPr lang="en-US" sz="900" dirty="0" smtClean="0">
                <a:solidFill>
                  <a:srgbClr val="FF0000"/>
                </a:solidFill>
              </a:rPr>
              <a:t>11</a:t>
            </a:r>
            <a:endParaRPr lang="en-US" sz="900" dirty="0">
              <a:solidFill>
                <a:srgbClr val="FF0000"/>
              </a:solidFill>
            </a:endParaRPr>
          </a:p>
        </p:txBody>
      </p:sp>
      <p:sp>
        <p:nvSpPr>
          <p:cNvPr id="5" name="TextBox 4"/>
          <p:cNvSpPr txBox="1"/>
          <p:nvPr/>
        </p:nvSpPr>
        <p:spPr>
          <a:xfrm>
            <a:off x="1380015" y="3048000"/>
            <a:ext cx="371475" cy="230832"/>
          </a:xfrm>
          <a:prstGeom prst="rect">
            <a:avLst/>
          </a:prstGeom>
          <a:noFill/>
        </p:spPr>
        <p:txBody>
          <a:bodyPr wrap="square" rtlCol="0">
            <a:spAutoFit/>
          </a:bodyPr>
          <a:lstStyle/>
          <a:p>
            <a:r>
              <a:rPr lang="en-US" sz="900" dirty="0" smtClean="0">
                <a:solidFill>
                  <a:srgbClr val="FF0000"/>
                </a:solidFill>
              </a:rPr>
              <a:t>10</a:t>
            </a:r>
            <a:endParaRPr lang="en-US" sz="900" dirty="0">
              <a:solidFill>
                <a:srgbClr val="FF0000"/>
              </a:solidFill>
            </a:endParaRPr>
          </a:p>
        </p:txBody>
      </p:sp>
      <p:sp>
        <p:nvSpPr>
          <p:cNvPr id="6" name="TextBox 5"/>
          <p:cNvSpPr txBox="1"/>
          <p:nvPr/>
        </p:nvSpPr>
        <p:spPr>
          <a:xfrm>
            <a:off x="3715415" y="3225006"/>
            <a:ext cx="228600" cy="230832"/>
          </a:xfrm>
          <a:prstGeom prst="rect">
            <a:avLst/>
          </a:prstGeom>
          <a:noFill/>
        </p:spPr>
        <p:txBody>
          <a:bodyPr wrap="square" rtlCol="0">
            <a:spAutoFit/>
          </a:bodyPr>
          <a:lstStyle/>
          <a:p>
            <a:r>
              <a:rPr lang="en-US" sz="900" dirty="0" smtClean="0">
                <a:solidFill>
                  <a:srgbClr val="FF0000"/>
                </a:solidFill>
              </a:rPr>
              <a:t>7</a:t>
            </a:r>
            <a:endParaRPr lang="en-US" sz="900" dirty="0">
              <a:solidFill>
                <a:srgbClr val="FF0000"/>
              </a:solidFill>
            </a:endParaRPr>
          </a:p>
        </p:txBody>
      </p:sp>
      <p:sp>
        <p:nvSpPr>
          <p:cNvPr id="7" name="TextBox 6"/>
          <p:cNvSpPr txBox="1"/>
          <p:nvPr/>
        </p:nvSpPr>
        <p:spPr>
          <a:xfrm>
            <a:off x="2780415" y="4274899"/>
            <a:ext cx="371475" cy="230832"/>
          </a:xfrm>
          <a:prstGeom prst="rect">
            <a:avLst/>
          </a:prstGeom>
          <a:noFill/>
        </p:spPr>
        <p:txBody>
          <a:bodyPr wrap="square" rtlCol="0">
            <a:spAutoFit/>
          </a:bodyPr>
          <a:lstStyle/>
          <a:p>
            <a:r>
              <a:rPr lang="en-US" sz="900" dirty="0">
                <a:solidFill>
                  <a:srgbClr val="FF0000"/>
                </a:solidFill>
              </a:rPr>
              <a:t>8</a:t>
            </a:r>
            <a:endParaRPr lang="en-US" sz="900" dirty="0">
              <a:solidFill>
                <a:srgbClr val="FF0000"/>
              </a:solidFill>
            </a:endParaRPr>
          </a:p>
        </p:txBody>
      </p:sp>
      <p:sp>
        <p:nvSpPr>
          <p:cNvPr id="8" name="TextBox 7"/>
          <p:cNvSpPr txBox="1"/>
          <p:nvPr/>
        </p:nvSpPr>
        <p:spPr>
          <a:xfrm>
            <a:off x="1530253" y="4346124"/>
            <a:ext cx="371475" cy="230832"/>
          </a:xfrm>
          <a:prstGeom prst="rect">
            <a:avLst/>
          </a:prstGeom>
          <a:noFill/>
        </p:spPr>
        <p:txBody>
          <a:bodyPr wrap="square" rtlCol="0">
            <a:spAutoFit/>
          </a:bodyPr>
          <a:lstStyle/>
          <a:p>
            <a:r>
              <a:rPr lang="en-US" sz="900" dirty="0">
                <a:solidFill>
                  <a:srgbClr val="FF0000"/>
                </a:solidFill>
              </a:rPr>
              <a:t>6</a:t>
            </a:r>
            <a:endParaRPr lang="en-US" sz="900" dirty="0">
              <a:solidFill>
                <a:srgbClr val="FF0000"/>
              </a:solidFill>
            </a:endParaRPr>
          </a:p>
        </p:txBody>
      </p:sp>
      <p:sp>
        <p:nvSpPr>
          <p:cNvPr id="9" name="TextBox 8"/>
          <p:cNvSpPr txBox="1"/>
          <p:nvPr/>
        </p:nvSpPr>
        <p:spPr>
          <a:xfrm>
            <a:off x="260827" y="4868807"/>
            <a:ext cx="332489" cy="230832"/>
          </a:xfrm>
          <a:prstGeom prst="rect">
            <a:avLst/>
          </a:prstGeom>
          <a:noFill/>
        </p:spPr>
        <p:txBody>
          <a:bodyPr wrap="square" rtlCol="0">
            <a:spAutoFit/>
          </a:bodyPr>
          <a:lstStyle/>
          <a:p>
            <a:r>
              <a:rPr lang="en-US" sz="900" dirty="0" smtClean="0">
                <a:solidFill>
                  <a:srgbClr val="FF0000"/>
                </a:solidFill>
              </a:rPr>
              <a:t>3</a:t>
            </a:r>
            <a:endParaRPr lang="en-US" sz="900" dirty="0">
              <a:solidFill>
                <a:srgbClr val="FF0000"/>
              </a:solidFill>
            </a:endParaRPr>
          </a:p>
        </p:txBody>
      </p:sp>
      <p:sp>
        <p:nvSpPr>
          <p:cNvPr id="10" name="TextBox 9"/>
          <p:cNvSpPr txBox="1"/>
          <p:nvPr/>
        </p:nvSpPr>
        <p:spPr>
          <a:xfrm>
            <a:off x="1349114" y="5307987"/>
            <a:ext cx="430063" cy="230832"/>
          </a:xfrm>
          <a:prstGeom prst="rect">
            <a:avLst/>
          </a:prstGeom>
          <a:noFill/>
        </p:spPr>
        <p:txBody>
          <a:bodyPr wrap="square" rtlCol="0">
            <a:spAutoFit/>
          </a:bodyPr>
          <a:lstStyle/>
          <a:p>
            <a:r>
              <a:rPr lang="en-US" sz="900" dirty="0" smtClean="0">
                <a:solidFill>
                  <a:srgbClr val="FF0000"/>
                </a:solidFill>
              </a:rPr>
              <a:t>5</a:t>
            </a:r>
            <a:endParaRPr lang="en-US" sz="900" dirty="0">
              <a:solidFill>
                <a:srgbClr val="FF0000"/>
              </a:solidFill>
            </a:endParaRPr>
          </a:p>
        </p:txBody>
      </p:sp>
      <p:sp>
        <p:nvSpPr>
          <p:cNvPr id="11" name="TextBox 10"/>
          <p:cNvSpPr txBox="1"/>
          <p:nvPr/>
        </p:nvSpPr>
        <p:spPr>
          <a:xfrm>
            <a:off x="3202173" y="5273682"/>
            <a:ext cx="371475" cy="230832"/>
          </a:xfrm>
          <a:prstGeom prst="rect">
            <a:avLst/>
          </a:prstGeom>
          <a:noFill/>
        </p:spPr>
        <p:txBody>
          <a:bodyPr wrap="square" rtlCol="0">
            <a:spAutoFit/>
          </a:bodyPr>
          <a:lstStyle/>
          <a:p>
            <a:r>
              <a:rPr lang="en-US" sz="900" dirty="0" smtClean="0">
                <a:solidFill>
                  <a:srgbClr val="FF0000"/>
                </a:solidFill>
              </a:rPr>
              <a:t>4</a:t>
            </a:r>
            <a:endParaRPr lang="en-US" sz="900" dirty="0">
              <a:solidFill>
                <a:srgbClr val="FF0000"/>
              </a:solidFill>
            </a:endParaRPr>
          </a:p>
        </p:txBody>
      </p:sp>
      <p:sp>
        <p:nvSpPr>
          <p:cNvPr id="12" name="TextBox 11"/>
          <p:cNvSpPr txBox="1"/>
          <p:nvPr/>
        </p:nvSpPr>
        <p:spPr>
          <a:xfrm>
            <a:off x="3762375" y="4390315"/>
            <a:ext cx="228600" cy="230832"/>
          </a:xfrm>
          <a:prstGeom prst="rect">
            <a:avLst/>
          </a:prstGeom>
          <a:noFill/>
        </p:spPr>
        <p:txBody>
          <a:bodyPr wrap="square" rtlCol="0">
            <a:spAutoFit/>
          </a:bodyPr>
          <a:lstStyle/>
          <a:p>
            <a:r>
              <a:rPr lang="en-US" sz="900" dirty="0">
                <a:solidFill>
                  <a:srgbClr val="FF0000"/>
                </a:solidFill>
              </a:rPr>
              <a:t>2</a:t>
            </a:r>
          </a:p>
        </p:txBody>
      </p:sp>
      <p:sp>
        <p:nvSpPr>
          <p:cNvPr id="14" name="TextBox 13"/>
          <p:cNvSpPr txBox="1"/>
          <p:nvPr/>
        </p:nvSpPr>
        <p:spPr>
          <a:xfrm>
            <a:off x="1987086" y="5997612"/>
            <a:ext cx="326232" cy="230832"/>
          </a:xfrm>
          <a:prstGeom prst="rect">
            <a:avLst/>
          </a:prstGeom>
          <a:noFill/>
        </p:spPr>
        <p:txBody>
          <a:bodyPr wrap="square" rtlCol="0">
            <a:spAutoFit/>
          </a:bodyPr>
          <a:lstStyle/>
          <a:p>
            <a:r>
              <a:rPr lang="en-US" sz="900" dirty="0" smtClean="0">
                <a:solidFill>
                  <a:srgbClr val="FF0000"/>
                </a:solidFill>
              </a:rPr>
              <a:t>1</a:t>
            </a:r>
            <a:endParaRPr lang="en-US" sz="900" dirty="0">
              <a:solidFill>
                <a:srgbClr val="FF0000"/>
              </a:solidFill>
            </a:endParaRPr>
          </a:p>
        </p:txBody>
      </p:sp>
      <p:pic>
        <p:nvPicPr>
          <p:cNvPr id="205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51890" y="5206206"/>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a:stCxn id="2050" idx="0"/>
            <a:endCxn id="1032" idx="2"/>
          </p:cNvCxnSpPr>
          <p:nvPr/>
        </p:nvCxnSpPr>
        <p:spPr>
          <a:xfrm flipH="1" flipV="1">
            <a:off x="2890395" y="4531409"/>
            <a:ext cx="337695" cy="6747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7" idx="0"/>
            <a:endCxn id="1031" idx="1"/>
          </p:cNvCxnSpPr>
          <p:nvPr/>
        </p:nvCxnSpPr>
        <p:spPr>
          <a:xfrm>
            <a:off x="2966153" y="4274899"/>
            <a:ext cx="724784" cy="2420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11" idx="0"/>
          </p:cNvCxnSpPr>
          <p:nvPr/>
        </p:nvCxnSpPr>
        <p:spPr>
          <a:xfrm flipH="1">
            <a:off x="3387911" y="4693918"/>
            <a:ext cx="441803" cy="5797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1"/>
          </p:cNvCxnSpPr>
          <p:nvPr/>
        </p:nvCxnSpPr>
        <p:spPr>
          <a:xfrm flipH="1" flipV="1">
            <a:off x="386646" y="4116288"/>
            <a:ext cx="2815527" cy="12728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86646" y="4116288"/>
            <a:ext cx="0" cy="690505"/>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458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3810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RE-STARTS</a:t>
            </a:r>
            <a:endParaRPr lang="en-US" i="1" dirty="0" smtClean="0">
              <a:solidFill>
                <a:schemeClr val="tx1"/>
              </a:solidFill>
              <a:latin typeface="Gothic 13 Std" pitchFamily="1" charset="0"/>
              <a:ea typeface="ＭＳ Ｐゴシック" pitchFamily="1" charset="-128"/>
              <a:cs typeface="Gothic 13 Std" pitchFamily="1" charset="0"/>
            </a:endParaRP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6</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82917" y="1345906"/>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7" name="TextBox 4"/>
          <p:cNvSpPr txBox="1">
            <a:spLocks noChangeArrowheads="1"/>
          </p:cNvSpPr>
          <p:nvPr/>
        </p:nvSpPr>
        <p:spPr bwMode="auto">
          <a:xfrm>
            <a:off x="4267200" y="1219200"/>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RE-STARTS:</a:t>
            </a:r>
            <a:endParaRPr lang="en-US" sz="1400" b="1" u="sng" dirty="0"/>
          </a:p>
        </p:txBody>
      </p:sp>
      <p:sp>
        <p:nvSpPr>
          <p:cNvPr id="14" name="TextBox 16"/>
          <p:cNvSpPr txBox="1">
            <a:spLocks noChangeArrowheads="1"/>
          </p:cNvSpPr>
          <p:nvPr/>
        </p:nvSpPr>
        <p:spPr bwMode="auto">
          <a:xfrm>
            <a:off x="4267201" y="1447800"/>
            <a:ext cx="4876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marL="171450" indent="-171450" eaLnBrk="1" hangingPunct="1">
              <a:buFont typeface="Wingdings"/>
              <a:buChar char=""/>
            </a:pPr>
            <a:r>
              <a:rPr lang="en-US" sz="1000" dirty="0" smtClean="0">
                <a:solidFill>
                  <a:srgbClr val="C00000"/>
                </a:solidFill>
                <a:sym typeface="Wingdings" pitchFamily="2" charset="2"/>
              </a:rPr>
              <a:t>Diagram the organization for an attacking CORNER KICK. </a:t>
            </a:r>
            <a:r>
              <a:rPr lang="en-US" sz="1000" u="sng" dirty="0" smtClean="0">
                <a:solidFill>
                  <a:srgbClr val="C00000"/>
                </a:solidFill>
                <a:sym typeface="Wingdings" pitchFamily="2" charset="2"/>
              </a:rPr>
              <a:t>Place the ball </a:t>
            </a:r>
            <a:r>
              <a:rPr lang="en-US" sz="1000" dirty="0" smtClean="0">
                <a:solidFill>
                  <a:srgbClr val="C00000"/>
                </a:solidFill>
                <a:sym typeface="Wingdings" pitchFamily="2" charset="2"/>
              </a:rPr>
              <a:t>and </a:t>
            </a:r>
            <a:r>
              <a:rPr lang="en-US" sz="1000" u="sng" dirty="0" smtClean="0">
                <a:solidFill>
                  <a:srgbClr val="C00000"/>
                </a:solidFill>
                <a:sym typeface="Wingdings" pitchFamily="2" charset="2"/>
              </a:rPr>
              <a:t>all 11 players </a:t>
            </a:r>
            <a:r>
              <a:rPr lang="en-US" sz="1000" dirty="0" smtClean="0">
                <a:solidFill>
                  <a:srgbClr val="C00000"/>
                </a:solidFill>
                <a:sym typeface="Wingdings" pitchFamily="2" charset="2"/>
              </a:rPr>
              <a:t>on the field.   Describe the general structure in the space provided below</a:t>
            </a:r>
            <a:r>
              <a:rPr lang="en-US" sz="1000" dirty="0">
                <a:solidFill>
                  <a:srgbClr val="C00000"/>
                </a:solidFill>
                <a:sym typeface="Wingdings" pitchFamily="2" charset="2"/>
              </a:rPr>
              <a:t> </a:t>
            </a:r>
            <a:r>
              <a:rPr lang="en-US" sz="1000" dirty="0" smtClean="0">
                <a:solidFill>
                  <a:srgbClr val="C00000"/>
                </a:solidFill>
                <a:sym typeface="Wingdings" pitchFamily="2" charset="2"/>
              </a:rPr>
              <a:t>- including the opposition, numbers, matchups, service areas/targets and descriptive analysis of the play off ball to create opportunities. Describe any tactical variations from this organization by the U17MNT. </a:t>
            </a:r>
          </a:p>
          <a:p>
            <a:pPr eaLnBrk="1" hangingPunct="1"/>
            <a:endParaRPr lang="en-US" sz="1000" dirty="0" smtClean="0">
              <a:solidFill>
                <a:srgbClr val="C00000"/>
              </a:solidFill>
              <a:sym typeface="Wingdings"/>
            </a:endParaRPr>
          </a:p>
        </p:txBody>
      </p:sp>
      <p:sp>
        <p:nvSpPr>
          <p:cNvPr id="3" name="TextBox 2"/>
          <p:cNvSpPr txBox="1"/>
          <p:nvPr/>
        </p:nvSpPr>
        <p:spPr>
          <a:xfrm>
            <a:off x="4495800" y="2362200"/>
            <a:ext cx="4343400" cy="4154984"/>
          </a:xfrm>
          <a:prstGeom prst="rect">
            <a:avLst/>
          </a:prstGeom>
          <a:noFill/>
          <a:ln>
            <a:solidFill>
              <a:srgbClr val="4F81BD"/>
            </a:solidFill>
          </a:ln>
        </p:spPr>
        <p:txBody>
          <a:bodyPr wrap="square" rtlCol="0">
            <a:spAutoFit/>
          </a:bodyPr>
          <a:lstStyle/>
          <a:p>
            <a:r>
              <a:rPr lang="en-US" sz="1200" dirty="0" smtClean="0"/>
              <a:t>-#11 is kick taker, #10 is available for short ball.</a:t>
            </a:r>
          </a:p>
          <a:p>
            <a:r>
              <a:rPr lang="en-US" sz="1200" dirty="0" smtClean="0"/>
              <a:t>-#7 is at penalty spot, #19, #5, #4 are positioned in behind #7.</a:t>
            </a:r>
          </a:p>
          <a:p>
            <a:r>
              <a:rPr lang="en-US" sz="1200" dirty="0" smtClean="0"/>
              <a:t>-#8 is positioned ball side at top corner of penalty spot, #6 seals 30 yards from goal, #3 &amp; #2 are located at center circle.</a:t>
            </a:r>
          </a:p>
          <a:p>
            <a:endParaRPr lang="en-US" sz="1200" dirty="0"/>
          </a:p>
          <a:p>
            <a:r>
              <a:rPr lang="en-US" sz="1200" dirty="0" smtClean="0"/>
              <a:t>-Turkey is in zonal defense with #13 at near post and #8, #11, #4, #14, #7 across the six yard box. #15 &amp; #10 are at both sides of penalty spot. #2 is matched with U.S. #8 and #18 is matched with U.S. #4.</a:t>
            </a:r>
          </a:p>
          <a:p>
            <a:endParaRPr lang="en-US" sz="1200" dirty="0"/>
          </a:p>
          <a:p>
            <a:r>
              <a:rPr lang="en-US" sz="1200" dirty="0" smtClean="0"/>
              <a:t>-#11 plays short to #10 and overlaps to get return pass. #11 plays cross into far post.</a:t>
            </a:r>
          </a:p>
          <a:p>
            <a:endParaRPr lang="en-US" sz="1200" dirty="0"/>
          </a:p>
          <a:p>
            <a:r>
              <a:rPr lang="en-US" sz="1200" dirty="0" smtClean="0"/>
              <a:t>-#7 run is to the near post, #19 run is to the center of goal, #5 and #4 runs are to far post. Runs are delayed with the short pass to #10 which draws Turkish defenders. #7 draws attention in center of goal. Opportunity created at far post.</a:t>
            </a:r>
          </a:p>
          <a:p>
            <a:endParaRPr lang="en-US" sz="1200" dirty="0"/>
          </a:p>
          <a:p>
            <a:r>
              <a:rPr lang="en-US" sz="1200" dirty="0" smtClean="0"/>
              <a:t>-U.S. has option to play short into #8 who could rotate ball into center channel or play combination with #10.</a:t>
            </a:r>
            <a:endParaRPr lang="en-US" sz="1200" dirty="0" smtClean="0"/>
          </a:p>
          <a:p>
            <a:endParaRPr lang="en-US" dirty="0" smtClean="0"/>
          </a:p>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5726" y="1602653"/>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5726" y="1015133"/>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449" y="1754149"/>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5" y="2098637"/>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448" y="1922332"/>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1825" y="2185194"/>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7638" y="2185194"/>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593307"/>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993" y="2928938"/>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24120" y="5855126"/>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562" y="3574607"/>
            <a:ext cx="371475" cy="354012"/>
          </a:xfrm>
          <a:prstGeom prst="rect">
            <a:avLst/>
          </a:prstGeom>
          <a:noFill/>
          <a:ln>
            <a:noFill/>
          </a:ln>
          <a:effectLst/>
        </p:spPr>
      </p:pic>
      <p:sp>
        <p:nvSpPr>
          <p:cNvPr id="4" name="TextBox 3"/>
          <p:cNvSpPr txBox="1"/>
          <p:nvPr/>
        </p:nvSpPr>
        <p:spPr>
          <a:xfrm>
            <a:off x="2667000" y="3625551"/>
            <a:ext cx="228600" cy="215444"/>
          </a:xfrm>
          <a:prstGeom prst="rect">
            <a:avLst/>
          </a:prstGeom>
          <a:noFill/>
        </p:spPr>
        <p:txBody>
          <a:bodyPr wrap="square" rtlCol="0">
            <a:spAutoFit/>
          </a:bodyPr>
          <a:lstStyle/>
          <a:p>
            <a:r>
              <a:rPr lang="en-US" sz="800" dirty="0">
                <a:solidFill>
                  <a:srgbClr val="FF0000"/>
                </a:solidFill>
              </a:rPr>
              <a:t>2</a:t>
            </a:r>
          </a:p>
        </p:txBody>
      </p:sp>
      <p:pic>
        <p:nvPicPr>
          <p:cNvPr id="2062" name="Picture 14"/>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31395" y="132556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3410" y="1341777"/>
            <a:ext cx="236117" cy="236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8385" y="151564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5941" y="154200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8441" y="1542005"/>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819" y="1535184"/>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8"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0837" y="152697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5690" y="1778873"/>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3074" y="1754149"/>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1"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0026" y="22948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2"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3087" y="190370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1371600"/>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10130" y="5916716"/>
            <a:ext cx="400348" cy="230832"/>
          </a:xfrm>
          <a:prstGeom prst="rect">
            <a:avLst/>
          </a:prstGeom>
          <a:noFill/>
        </p:spPr>
        <p:txBody>
          <a:bodyPr wrap="square" rtlCol="0">
            <a:spAutoFit/>
          </a:bodyPr>
          <a:lstStyle/>
          <a:p>
            <a:r>
              <a:rPr lang="en-US" sz="900" dirty="0" smtClean="0"/>
              <a:t>1</a:t>
            </a:r>
            <a:endParaRPr lang="en-US" sz="900" dirty="0"/>
          </a:p>
        </p:txBody>
      </p:sp>
      <p:sp>
        <p:nvSpPr>
          <p:cNvPr id="6" name="TextBox 5"/>
          <p:cNvSpPr txBox="1"/>
          <p:nvPr/>
        </p:nvSpPr>
        <p:spPr>
          <a:xfrm>
            <a:off x="1452452" y="3644830"/>
            <a:ext cx="371475" cy="230832"/>
          </a:xfrm>
          <a:prstGeom prst="rect">
            <a:avLst/>
          </a:prstGeom>
          <a:noFill/>
        </p:spPr>
        <p:txBody>
          <a:bodyPr wrap="square" rtlCol="0">
            <a:spAutoFit/>
          </a:bodyPr>
          <a:lstStyle/>
          <a:p>
            <a:r>
              <a:rPr lang="en-US" sz="900" dirty="0" smtClean="0">
                <a:solidFill>
                  <a:srgbClr val="FF0000"/>
                </a:solidFill>
              </a:rPr>
              <a:t>3</a:t>
            </a:r>
            <a:endParaRPr lang="en-US" sz="900" dirty="0">
              <a:solidFill>
                <a:srgbClr val="FF0000"/>
              </a:solidFill>
            </a:endParaRPr>
          </a:p>
        </p:txBody>
      </p:sp>
      <p:sp>
        <p:nvSpPr>
          <p:cNvPr id="7" name="TextBox 6"/>
          <p:cNvSpPr txBox="1"/>
          <p:nvPr/>
        </p:nvSpPr>
        <p:spPr>
          <a:xfrm>
            <a:off x="2044358" y="3015134"/>
            <a:ext cx="366120" cy="230832"/>
          </a:xfrm>
          <a:prstGeom prst="rect">
            <a:avLst/>
          </a:prstGeom>
          <a:noFill/>
        </p:spPr>
        <p:txBody>
          <a:bodyPr wrap="square" rtlCol="0">
            <a:spAutoFit/>
          </a:bodyPr>
          <a:lstStyle/>
          <a:p>
            <a:r>
              <a:rPr lang="en-US" sz="900" dirty="0" smtClean="0">
                <a:solidFill>
                  <a:srgbClr val="FF0000"/>
                </a:solidFill>
              </a:rPr>
              <a:t>6</a:t>
            </a:r>
            <a:endParaRPr lang="en-US" sz="900" dirty="0">
              <a:solidFill>
                <a:srgbClr val="FF0000"/>
              </a:solidFill>
            </a:endParaRPr>
          </a:p>
        </p:txBody>
      </p:sp>
      <p:sp>
        <p:nvSpPr>
          <p:cNvPr id="8" name="TextBox 7"/>
          <p:cNvSpPr txBox="1"/>
          <p:nvPr/>
        </p:nvSpPr>
        <p:spPr>
          <a:xfrm>
            <a:off x="2010130" y="2294800"/>
            <a:ext cx="371475" cy="230832"/>
          </a:xfrm>
          <a:prstGeom prst="rect">
            <a:avLst/>
          </a:prstGeom>
          <a:noFill/>
        </p:spPr>
        <p:txBody>
          <a:bodyPr wrap="square" rtlCol="0">
            <a:spAutoFit/>
          </a:bodyPr>
          <a:lstStyle/>
          <a:p>
            <a:r>
              <a:rPr lang="en-US" sz="900" dirty="0">
                <a:solidFill>
                  <a:srgbClr val="FF0000"/>
                </a:solidFill>
              </a:rPr>
              <a:t>4</a:t>
            </a:r>
            <a:endParaRPr lang="en-US" sz="900" dirty="0">
              <a:solidFill>
                <a:srgbClr val="FF0000"/>
              </a:solidFill>
            </a:endParaRPr>
          </a:p>
        </p:txBody>
      </p:sp>
      <p:sp>
        <p:nvSpPr>
          <p:cNvPr id="9" name="TextBox 8"/>
          <p:cNvSpPr txBox="1"/>
          <p:nvPr/>
        </p:nvSpPr>
        <p:spPr>
          <a:xfrm>
            <a:off x="3240935" y="2294800"/>
            <a:ext cx="371475" cy="230832"/>
          </a:xfrm>
          <a:prstGeom prst="rect">
            <a:avLst/>
          </a:prstGeom>
          <a:noFill/>
        </p:spPr>
        <p:txBody>
          <a:bodyPr wrap="square" rtlCol="0">
            <a:spAutoFit/>
          </a:bodyPr>
          <a:lstStyle/>
          <a:p>
            <a:r>
              <a:rPr lang="en-US" sz="900" dirty="0" smtClean="0">
                <a:solidFill>
                  <a:srgbClr val="FF0000"/>
                </a:solidFill>
              </a:rPr>
              <a:t>8</a:t>
            </a:r>
            <a:endParaRPr lang="en-US" sz="900" dirty="0">
              <a:solidFill>
                <a:srgbClr val="FF0000"/>
              </a:solidFill>
            </a:endParaRPr>
          </a:p>
        </p:txBody>
      </p:sp>
      <p:sp>
        <p:nvSpPr>
          <p:cNvPr id="10" name="TextBox 9"/>
          <p:cNvSpPr txBox="1"/>
          <p:nvPr/>
        </p:nvSpPr>
        <p:spPr>
          <a:xfrm>
            <a:off x="2210304" y="2131368"/>
            <a:ext cx="279242" cy="230832"/>
          </a:xfrm>
          <a:prstGeom prst="rect">
            <a:avLst/>
          </a:prstGeom>
          <a:noFill/>
        </p:spPr>
        <p:txBody>
          <a:bodyPr wrap="square" rtlCol="0">
            <a:spAutoFit/>
          </a:bodyPr>
          <a:lstStyle/>
          <a:p>
            <a:r>
              <a:rPr lang="en-US" sz="900" dirty="0" smtClean="0">
                <a:solidFill>
                  <a:srgbClr val="FF0000"/>
                </a:solidFill>
              </a:rPr>
              <a:t>5</a:t>
            </a:r>
            <a:endParaRPr lang="en-US" sz="900" dirty="0">
              <a:solidFill>
                <a:srgbClr val="FF0000"/>
              </a:solidFill>
            </a:endParaRPr>
          </a:p>
        </p:txBody>
      </p:sp>
      <p:sp>
        <p:nvSpPr>
          <p:cNvPr id="11" name="TextBox 10"/>
          <p:cNvSpPr txBox="1"/>
          <p:nvPr/>
        </p:nvSpPr>
        <p:spPr>
          <a:xfrm>
            <a:off x="1947638" y="2015952"/>
            <a:ext cx="347957"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12" name="TextBox 11"/>
          <p:cNvSpPr txBox="1"/>
          <p:nvPr/>
        </p:nvSpPr>
        <p:spPr>
          <a:xfrm>
            <a:off x="1952993" y="1779659"/>
            <a:ext cx="342602"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13" name="TextBox 12"/>
          <p:cNvSpPr txBox="1"/>
          <p:nvPr/>
        </p:nvSpPr>
        <p:spPr>
          <a:xfrm>
            <a:off x="3895726" y="1062981"/>
            <a:ext cx="371474"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5" name="TextBox 14"/>
          <p:cNvSpPr txBox="1"/>
          <p:nvPr/>
        </p:nvSpPr>
        <p:spPr>
          <a:xfrm>
            <a:off x="3895727" y="1664243"/>
            <a:ext cx="371474"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16" name="TextBox 15"/>
          <p:cNvSpPr txBox="1"/>
          <p:nvPr/>
        </p:nvSpPr>
        <p:spPr>
          <a:xfrm>
            <a:off x="2010129" y="1325562"/>
            <a:ext cx="339795" cy="230832"/>
          </a:xfrm>
          <a:prstGeom prst="rect">
            <a:avLst/>
          </a:prstGeom>
          <a:noFill/>
        </p:spPr>
        <p:txBody>
          <a:bodyPr wrap="square" rtlCol="0">
            <a:spAutoFit/>
          </a:bodyPr>
          <a:lstStyle/>
          <a:p>
            <a:r>
              <a:rPr lang="en-US" sz="900" dirty="0" smtClean="0"/>
              <a:t>12</a:t>
            </a:r>
            <a:endParaRPr lang="en-US" sz="900" dirty="0"/>
          </a:p>
        </p:txBody>
      </p:sp>
      <p:sp>
        <p:nvSpPr>
          <p:cNvPr id="18" name="TextBox 17"/>
          <p:cNvSpPr txBox="1"/>
          <p:nvPr/>
        </p:nvSpPr>
        <p:spPr>
          <a:xfrm>
            <a:off x="3113087" y="1876386"/>
            <a:ext cx="244475" cy="230832"/>
          </a:xfrm>
          <a:prstGeom prst="rect">
            <a:avLst/>
          </a:prstGeom>
          <a:noFill/>
        </p:spPr>
        <p:txBody>
          <a:bodyPr wrap="square" rtlCol="0">
            <a:spAutoFit/>
          </a:bodyPr>
          <a:lstStyle/>
          <a:p>
            <a:pPr algn="ctr"/>
            <a:r>
              <a:rPr lang="en-US" sz="900" dirty="0" smtClean="0"/>
              <a:t>2</a:t>
            </a:r>
            <a:endParaRPr lang="en-US" sz="900" dirty="0"/>
          </a:p>
        </p:txBody>
      </p:sp>
      <p:sp>
        <p:nvSpPr>
          <p:cNvPr id="19" name="TextBox 18"/>
          <p:cNvSpPr txBox="1"/>
          <p:nvPr/>
        </p:nvSpPr>
        <p:spPr>
          <a:xfrm>
            <a:off x="2163227" y="2276344"/>
            <a:ext cx="293679" cy="230832"/>
          </a:xfrm>
          <a:prstGeom prst="rect">
            <a:avLst/>
          </a:prstGeom>
          <a:noFill/>
        </p:spPr>
        <p:txBody>
          <a:bodyPr wrap="square" rtlCol="0">
            <a:spAutoFit/>
          </a:bodyPr>
          <a:lstStyle/>
          <a:p>
            <a:pPr algn="ctr"/>
            <a:r>
              <a:rPr lang="en-US" sz="900" dirty="0" smtClean="0"/>
              <a:t>18</a:t>
            </a:r>
            <a:endParaRPr lang="en-US" sz="900" dirty="0"/>
          </a:p>
        </p:txBody>
      </p:sp>
      <p:sp>
        <p:nvSpPr>
          <p:cNvPr id="20" name="TextBox 19"/>
          <p:cNvSpPr txBox="1"/>
          <p:nvPr/>
        </p:nvSpPr>
        <p:spPr>
          <a:xfrm>
            <a:off x="2410478" y="1786480"/>
            <a:ext cx="289938" cy="230832"/>
          </a:xfrm>
          <a:prstGeom prst="rect">
            <a:avLst/>
          </a:prstGeom>
          <a:noFill/>
        </p:spPr>
        <p:txBody>
          <a:bodyPr wrap="square" rtlCol="0">
            <a:spAutoFit/>
          </a:bodyPr>
          <a:lstStyle/>
          <a:p>
            <a:pPr algn="ctr"/>
            <a:r>
              <a:rPr lang="en-US" sz="900" dirty="0" smtClean="0"/>
              <a:t>15</a:t>
            </a:r>
            <a:endParaRPr lang="en-US" sz="900" dirty="0"/>
          </a:p>
        </p:txBody>
      </p:sp>
      <p:sp>
        <p:nvSpPr>
          <p:cNvPr id="21" name="TextBox 20"/>
          <p:cNvSpPr txBox="1"/>
          <p:nvPr/>
        </p:nvSpPr>
        <p:spPr>
          <a:xfrm>
            <a:off x="1697723" y="1785694"/>
            <a:ext cx="452793" cy="230832"/>
          </a:xfrm>
          <a:prstGeom prst="rect">
            <a:avLst/>
          </a:prstGeom>
          <a:noFill/>
        </p:spPr>
        <p:txBody>
          <a:bodyPr wrap="square" rtlCol="0">
            <a:spAutoFit/>
          </a:bodyPr>
          <a:lstStyle/>
          <a:p>
            <a:r>
              <a:rPr lang="en-US" sz="900" dirty="0" smtClean="0"/>
              <a:t>10</a:t>
            </a:r>
            <a:endParaRPr lang="en-US" sz="900" dirty="0"/>
          </a:p>
        </p:txBody>
      </p:sp>
      <p:sp>
        <p:nvSpPr>
          <p:cNvPr id="22" name="TextBox 21"/>
          <p:cNvSpPr txBox="1"/>
          <p:nvPr/>
        </p:nvSpPr>
        <p:spPr>
          <a:xfrm>
            <a:off x="1557337" y="1515642"/>
            <a:ext cx="390301" cy="230832"/>
          </a:xfrm>
          <a:prstGeom prst="rect">
            <a:avLst/>
          </a:prstGeom>
          <a:noFill/>
        </p:spPr>
        <p:txBody>
          <a:bodyPr wrap="square" rtlCol="0">
            <a:spAutoFit/>
          </a:bodyPr>
          <a:lstStyle/>
          <a:p>
            <a:pPr algn="ctr"/>
            <a:r>
              <a:rPr lang="en-US" sz="900" dirty="0" smtClean="0"/>
              <a:t>7</a:t>
            </a:r>
            <a:endParaRPr lang="en-US" sz="900" dirty="0"/>
          </a:p>
        </p:txBody>
      </p:sp>
      <p:sp>
        <p:nvSpPr>
          <p:cNvPr id="23" name="TextBox 22"/>
          <p:cNvSpPr txBox="1"/>
          <p:nvPr/>
        </p:nvSpPr>
        <p:spPr>
          <a:xfrm>
            <a:off x="1879819" y="1515642"/>
            <a:ext cx="347599" cy="230832"/>
          </a:xfrm>
          <a:prstGeom prst="rect">
            <a:avLst/>
          </a:prstGeom>
          <a:noFill/>
        </p:spPr>
        <p:txBody>
          <a:bodyPr wrap="square" rtlCol="0">
            <a:spAutoFit/>
          </a:bodyPr>
          <a:lstStyle/>
          <a:p>
            <a:pPr algn="ctr"/>
            <a:r>
              <a:rPr lang="en-US" sz="900" dirty="0" smtClean="0"/>
              <a:t>14</a:t>
            </a:r>
            <a:endParaRPr lang="en-US" sz="900" dirty="0"/>
          </a:p>
        </p:txBody>
      </p:sp>
      <p:sp>
        <p:nvSpPr>
          <p:cNvPr id="24" name="TextBox 23"/>
          <p:cNvSpPr txBox="1"/>
          <p:nvPr/>
        </p:nvSpPr>
        <p:spPr>
          <a:xfrm>
            <a:off x="2163227" y="1556394"/>
            <a:ext cx="326319" cy="230832"/>
          </a:xfrm>
          <a:prstGeom prst="rect">
            <a:avLst/>
          </a:prstGeom>
          <a:noFill/>
        </p:spPr>
        <p:txBody>
          <a:bodyPr wrap="square" rtlCol="0">
            <a:spAutoFit/>
          </a:bodyPr>
          <a:lstStyle/>
          <a:p>
            <a:pPr algn="ctr"/>
            <a:r>
              <a:rPr lang="en-US" sz="900" dirty="0" smtClean="0"/>
              <a:t>4</a:t>
            </a:r>
            <a:endParaRPr lang="en-US" sz="900" dirty="0"/>
          </a:p>
        </p:txBody>
      </p:sp>
      <p:sp>
        <p:nvSpPr>
          <p:cNvPr id="25" name="TextBox 24"/>
          <p:cNvSpPr txBox="1"/>
          <p:nvPr/>
        </p:nvSpPr>
        <p:spPr>
          <a:xfrm>
            <a:off x="2381605" y="1556394"/>
            <a:ext cx="374681" cy="230832"/>
          </a:xfrm>
          <a:prstGeom prst="rect">
            <a:avLst/>
          </a:prstGeom>
          <a:noFill/>
        </p:spPr>
        <p:txBody>
          <a:bodyPr wrap="square" rtlCol="0">
            <a:spAutoFit/>
          </a:bodyPr>
          <a:lstStyle/>
          <a:p>
            <a:pPr algn="ctr"/>
            <a:r>
              <a:rPr lang="en-US" sz="900" dirty="0" smtClean="0"/>
              <a:t>11</a:t>
            </a:r>
            <a:endParaRPr lang="en-US" sz="900" dirty="0"/>
          </a:p>
        </p:txBody>
      </p:sp>
      <p:sp>
        <p:nvSpPr>
          <p:cNvPr id="26" name="TextBox 25"/>
          <p:cNvSpPr txBox="1"/>
          <p:nvPr/>
        </p:nvSpPr>
        <p:spPr>
          <a:xfrm>
            <a:off x="2652221" y="1526977"/>
            <a:ext cx="356801" cy="230832"/>
          </a:xfrm>
          <a:prstGeom prst="rect">
            <a:avLst/>
          </a:prstGeom>
          <a:noFill/>
        </p:spPr>
        <p:txBody>
          <a:bodyPr wrap="square" rtlCol="0">
            <a:spAutoFit/>
          </a:bodyPr>
          <a:lstStyle/>
          <a:p>
            <a:pPr algn="ctr"/>
            <a:r>
              <a:rPr lang="en-US" sz="900" dirty="0" smtClean="0"/>
              <a:t>8</a:t>
            </a:r>
            <a:endParaRPr lang="en-US" sz="900" dirty="0"/>
          </a:p>
        </p:txBody>
      </p:sp>
      <p:sp>
        <p:nvSpPr>
          <p:cNvPr id="27" name="TextBox 26"/>
          <p:cNvSpPr txBox="1"/>
          <p:nvPr/>
        </p:nvSpPr>
        <p:spPr>
          <a:xfrm>
            <a:off x="2506660" y="1345906"/>
            <a:ext cx="313585" cy="230832"/>
          </a:xfrm>
          <a:prstGeom prst="rect">
            <a:avLst/>
          </a:prstGeom>
          <a:noFill/>
        </p:spPr>
        <p:txBody>
          <a:bodyPr wrap="square" rtlCol="0">
            <a:spAutoFit/>
          </a:bodyPr>
          <a:lstStyle/>
          <a:p>
            <a:pPr algn="ctr"/>
            <a:r>
              <a:rPr lang="en-US" sz="900" dirty="0" smtClean="0"/>
              <a:t>13</a:t>
            </a:r>
            <a:endParaRPr lang="en-US" sz="900" dirty="0"/>
          </a:p>
        </p:txBody>
      </p:sp>
    </p:spTree>
    <p:extLst>
      <p:ext uri="{BB962C8B-B14F-4D97-AF65-F5344CB8AC3E}">
        <p14:creationId xmlns:p14="http://schemas.microsoft.com/office/powerpoint/2010/main" val="12815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4572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ATTACKING- RE-STARTS</a:t>
            </a:r>
            <a:endParaRPr lang="en-US" i="1" dirty="0" smtClean="0">
              <a:solidFill>
                <a:schemeClr val="tx1"/>
              </a:solidFill>
              <a:latin typeface="Gothic 13 Std" pitchFamily="1" charset="0"/>
              <a:ea typeface="ＭＳ Ｐゴシック" pitchFamily="1" charset="-128"/>
              <a:cs typeface="Gothic 13 Std" pitchFamily="1" charset="0"/>
            </a:endParaRPr>
          </a:p>
        </p:txBody>
      </p:sp>
      <p:sp>
        <p:nvSpPr>
          <p:cNvPr id="38915" name="Slide Number Placeholder 3"/>
          <p:cNvSpPr>
            <a:spLocks noGrp="1"/>
          </p:cNvSpPr>
          <p:nvPr>
            <p:ph type="sldNum" sz="quarter" idx="11"/>
          </p:nvPr>
        </p:nvSpPr>
        <p:spPr bwMode="auto">
          <a:xfrm>
            <a:off x="6553200" y="63896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7</a:t>
            </a:fld>
            <a:endParaRPr lang="en-US" smtClean="0">
              <a:solidFill>
                <a:srgbClr val="898989"/>
              </a:solidFill>
            </a:endParaRPr>
          </a:p>
        </p:txBody>
      </p:sp>
      <p:pic>
        <p:nvPicPr>
          <p:cNvPr id="2" name="Picture 1"/>
          <p:cNvPicPr>
            <a:picLocks noChangeAspect="1"/>
          </p:cNvPicPr>
          <p:nvPr/>
        </p:nvPicPr>
        <p:blipFill>
          <a:blip r:embed="rId2"/>
          <a:stretch>
            <a:fillRect/>
          </a:stretch>
        </p:blipFill>
        <p:spPr>
          <a:xfrm>
            <a:off x="152400" y="1295400"/>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7" name="TextBox 4"/>
          <p:cNvSpPr txBox="1">
            <a:spLocks noChangeArrowheads="1"/>
          </p:cNvSpPr>
          <p:nvPr/>
        </p:nvSpPr>
        <p:spPr bwMode="auto">
          <a:xfrm>
            <a:off x="4267200" y="1219200"/>
            <a:ext cx="2243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400" b="1" u="sng" dirty="0" smtClean="0"/>
              <a:t>I. RE-STARTS:</a:t>
            </a:r>
            <a:endParaRPr lang="en-US" sz="1400" b="1" u="sng" dirty="0"/>
          </a:p>
        </p:txBody>
      </p:sp>
      <p:sp>
        <p:nvSpPr>
          <p:cNvPr id="14" name="TextBox 16"/>
          <p:cNvSpPr txBox="1">
            <a:spLocks noChangeArrowheads="1"/>
          </p:cNvSpPr>
          <p:nvPr/>
        </p:nvSpPr>
        <p:spPr bwMode="auto">
          <a:xfrm>
            <a:off x="4267201" y="1447800"/>
            <a:ext cx="4876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a:rPr>
              <a:t>Diagram the organization of an </a:t>
            </a:r>
            <a:r>
              <a:rPr lang="en-US" sz="1000" b="1" u="sng" dirty="0" smtClean="0">
                <a:solidFill>
                  <a:srgbClr val="C00000"/>
                </a:solidFill>
                <a:sym typeface="Wingdings"/>
              </a:rPr>
              <a:t>attacking free kick in the opponents half</a:t>
            </a:r>
            <a:r>
              <a:rPr lang="en-US" sz="1000" dirty="0" smtClean="0">
                <a:solidFill>
                  <a:srgbClr val="C00000"/>
                </a:solidFill>
                <a:sym typeface="Wingdings"/>
              </a:rPr>
              <a:t>. Place the ball and all 11 players on the field</a:t>
            </a:r>
            <a:r>
              <a:rPr lang="en-US" sz="1000" dirty="0" smtClean="0">
                <a:solidFill>
                  <a:srgbClr val="C00000"/>
                </a:solidFill>
                <a:sym typeface="Wingdings" pitchFamily="2" charset="2"/>
              </a:rPr>
              <a:t>. Describe </a:t>
            </a:r>
            <a:r>
              <a:rPr lang="en-US" sz="1000" dirty="0">
                <a:solidFill>
                  <a:srgbClr val="C00000"/>
                </a:solidFill>
                <a:sym typeface="Wingdings" pitchFamily="2" charset="2"/>
              </a:rPr>
              <a:t>the general structure in the space provided below - including the opposition, numbers, </a:t>
            </a:r>
            <a:r>
              <a:rPr lang="en-US" sz="1000" dirty="0" smtClean="0">
                <a:solidFill>
                  <a:srgbClr val="C00000"/>
                </a:solidFill>
                <a:sym typeface="Wingdings" pitchFamily="2" charset="2"/>
              </a:rPr>
              <a:t>matchups</a:t>
            </a:r>
            <a:r>
              <a:rPr lang="en-US" sz="1000" dirty="0">
                <a:solidFill>
                  <a:srgbClr val="C00000"/>
                </a:solidFill>
                <a:sym typeface="Wingdings" pitchFamily="2" charset="2"/>
              </a:rPr>
              <a:t>, service areas/targets and descriptive analysis of the play off ball to create opportunities. Describe any tactical variations from this </a:t>
            </a:r>
            <a:r>
              <a:rPr lang="en-US" sz="1000" dirty="0" smtClean="0">
                <a:solidFill>
                  <a:srgbClr val="C00000"/>
                </a:solidFill>
                <a:sym typeface="Wingdings" pitchFamily="2" charset="2"/>
              </a:rPr>
              <a:t>organization</a:t>
            </a:r>
            <a:r>
              <a:rPr lang="en-US" sz="1000" dirty="0">
                <a:solidFill>
                  <a:srgbClr val="C00000"/>
                </a:solidFill>
                <a:sym typeface="Wingdings" pitchFamily="2" charset="2"/>
              </a:rPr>
              <a:t> </a:t>
            </a:r>
            <a:r>
              <a:rPr lang="en-US" sz="1000" dirty="0" smtClean="0">
                <a:solidFill>
                  <a:srgbClr val="C00000"/>
                </a:solidFill>
                <a:sym typeface="Wingdings" pitchFamily="2" charset="2"/>
              </a:rPr>
              <a:t>by the U17MNT.</a:t>
            </a:r>
            <a:endParaRPr lang="en-US" sz="1000" dirty="0">
              <a:solidFill>
                <a:srgbClr val="C00000"/>
              </a:solidFill>
              <a:sym typeface="Wingdings" pitchFamily="2" charset="2"/>
            </a:endParaRPr>
          </a:p>
          <a:p>
            <a:pPr eaLnBrk="1" hangingPunct="1"/>
            <a:endParaRPr lang="en-US" sz="1000" dirty="0" smtClean="0">
              <a:solidFill>
                <a:srgbClr val="C00000"/>
              </a:solidFill>
              <a:sym typeface="Wingdings"/>
            </a:endParaRPr>
          </a:p>
        </p:txBody>
      </p:sp>
      <p:sp>
        <p:nvSpPr>
          <p:cNvPr id="3" name="TextBox 2"/>
          <p:cNvSpPr txBox="1"/>
          <p:nvPr/>
        </p:nvSpPr>
        <p:spPr>
          <a:xfrm>
            <a:off x="4495800" y="2362200"/>
            <a:ext cx="4343400" cy="3231654"/>
          </a:xfrm>
          <a:prstGeom prst="rect">
            <a:avLst/>
          </a:prstGeom>
          <a:noFill/>
          <a:ln>
            <a:solidFill>
              <a:srgbClr val="4F81BD"/>
            </a:solidFill>
          </a:ln>
        </p:spPr>
        <p:txBody>
          <a:bodyPr wrap="square" rtlCol="0">
            <a:spAutoFit/>
          </a:bodyPr>
          <a:lstStyle/>
          <a:p>
            <a:pPr marL="171450" indent="-171450">
              <a:buFontTx/>
              <a:buChar char="-"/>
            </a:pPr>
            <a:r>
              <a:rPr lang="en-US" sz="1200" dirty="0" smtClean="0"/>
              <a:t>#10 and #11 are at the ball.</a:t>
            </a:r>
          </a:p>
          <a:p>
            <a:r>
              <a:rPr lang="en-US" sz="1200" dirty="0"/>
              <a:t>-</a:t>
            </a:r>
            <a:r>
              <a:rPr lang="en-US" sz="1200" dirty="0" smtClean="0"/>
              <a:t> #8 is at the top of the penalty box above the penalty spot.</a:t>
            </a:r>
          </a:p>
          <a:p>
            <a:pPr marL="171450" indent="-171450">
              <a:buFontTx/>
              <a:buChar char="-"/>
            </a:pPr>
            <a:r>
              <a:rPr lang="en-US" sz="1200" dirty="0" smtClean="0"/>
              <a:t>#7 set at the top of the penalty box in line with the far post. #5, #19, #4 are in line with #7 to his back side.</a:t>
            </a:r>
          </a:p>
          <a:p>
            <a:pPr marL="171450" indent="-171450">
              <a:buFontTx/>
              <a:buChar char="-"/>
            </a:pPr>
            <a:r>
              <a:rPr lang="en-US" sz="1200" dirty="0" smtClean="0"/>
              <a:t>#6 seals above the penalty arch</a:t>
            </a:r>
          </a:p>
          <a:p>
            <a:endParaRPr lang="en-US" sz="1200" dirty="0" smtClean="0"/>
          </a:p>
          <a:p>
            <a:r>
              <a:rPr lang="en-US" sz="1200" dirty="0" smtClean="0"/>
              <a:t>- Turkey sets two man wall with #15 &amp; #11, Man marks with #14, #4, #18, #13 on U.S. #7, #4 , #18, #13. #8 and #10 are positioned in front of U.S. #8. #2 &amp; #7 are positioned at top of penalty arch.</a:t>
            </a:r>
            <a:endParaRPr lang="en-US" sz="1200" dirty="0"/>
          </a:p>
          <a:p>
            <a:pPr marL="171450" indent="-171450">
              <a:buFontTx/>
              <a:buChar char="-"/>
            </a:pPr>
            <a:endParaRPr lang="en-US" sz="1200" dirty="0" smtClean="0"/>
          </a:p>
          <a:p>
            <a:pPr marL="171450" indent="-171450">
              <a:buFontTx/>
              <a:buChar char="-"/>
            </a:pPr>
            <a:r>
              <a:rPr lang="en-US" sz="1200" dirty="0" smtClean="0"/>
              <a:t>#8 run is to the near post, #7 is to the center of the goal, #5 &amp; #4 runs are to the far post. </a:t>
            </a:r>
          </a:p>
          <a:p>
            <a:pPr marL="171450" indent="-171450">
              <a:buFontTx/>
              <a:buChar char="-"/>
            </a:pPr>
            <a:r>
              <a:rPr lang="en-US" sz="1200" dirty="0" smtClean="0"/>
              <a:t>#19 delays run to the penalty spot.</a:t>
            </a:r>
          </a:p>
          <a:p>
            <a:pPr marL="171450" indent="-171450">
              <a:buFontTx/>
              <a:buChar char="-"/>
            </a:pPr>
            <a:r>
              <a:rPr lang="en-US" sz="1200" dirty="0" smtClean="0"/>
              <a:t>#10 serves ball to penalty spot for #19 as U.S. runs create space near penalty spot.</a:t>
            </a:r>
          </a:p>
          <a:p>
            <a:r>
              <a:rPr lang="en-US" sz="1200" dirty="0" smtClean="0"/>
              <a:t>- #11 is available for ball played down line for possible cross</a:t>
            </a:r>
          </a:p>
          <a:p>
            <a:pPr marL="171450" indent="-171450">
              <a:buFontTx/>
              <a:buChar char="-"/>
            </a:pPr>
            <a:endParaRPr lang="en-US" sz="12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2474" y="5791200"/>
            <a:ext cx="371475" cy="34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355" y="298931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2718" y="2635306"/>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351158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445467"/>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2418" y="2003112"/>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1437" y="200818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6562" y="2018858"/>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3999" y="2003112"/>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2131" y="2278004"/>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9568" y="2812312"/>
            <a:ext cx="3651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236220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712" y="216589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7"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6623" y="2018858"/>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8"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131" y="2031870"/>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9"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6886" y="2598036"/>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0"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131" y="257138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1"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093" y="182651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2"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4323" y="180600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3"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5305" y="1786861"/>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4"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0212" y="1806007"/>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0318" y="2736112"/>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90800" y="3511588"/>
            <a:ext cx="365125"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5" name="TextBox 4"/>
          <p:cNvSpPr txBox="1"/>
          <p:nvPr/>
        </p:nvSpPr>
        <p:spPr>
          <a:xfrm>
            <a:off x="1523999" y="3445467"/>
            <a:ext cx="365125"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sp>
        <p:nvSpPr>
          <p:cNvPr id="6" name="TextBox 5"/>
          <p:cNvSpPr txBox="1"/>
          <p:nvPr/>
        </p:nvSpPr>
        <p:spPr>
          <a:xfrm>
            <a:off x="2022474" y="2888512"/>
            <a:ext cx="382219"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7" name="TextBox 6"/>
          <p:cNvSpPr txBox="1"/>
          <p:nvPr/>
        </p:nvSpPr>
        <p:spPr>
          <a:xfrm>
            <a:off x="2222131" y="2357124"/>
            <a:ext cx="365125"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8" name="TextBox 7"/>
          <p:cNvSpPr txBox="1"/>
          <p:nvPr/>
        </p:nvSpPr>
        <p:spPr>
          <a:xfrm>
            <a:off x="1162418" y="2064702"/>
            <a:ext cx="304799"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9" name="TextBox 8"/>
          <p:cNvSpPr txBox="1"/>
          <p:nvPr/>
        </p:nvSpPr>
        <p:spPr>
          <a:xfrm>
            <a:off x="1344980" y="2050482"/>
            <a:ext cx="361581" cy="230832"/>
          </a:xfrm>
          <a:prstGeom prst="rect">
            <a:avLst/>
          </a:prstGeom>
          <a:noFill/>
        </p:spPr>
        <p:txBody>
          <a:bodyPr wrap="square" rtlCol="0">
            <a:spAutoFit/>
          </a:bodyPr>
          <a:lstStyle/>
          <a:p>
            <a:pPr algn="ctr"/>
            <a:r>
              <a:rPr lang="en-US" sz="900" dirty="0" smtClean="0">
                <a:solidFill>
                  <a:srgbClr val="FF0000"/>
                </a:solidFill>
              </a:rPr>
              <a:t>19</a:t>
            </a:r>
            <a:endParaRPr lang="en-US" sz="900" dirty="0">
              <a:solidFill>
                <a:srgbClr val="FF0000"/>
              </a:solidFill>
            </a:endParaRPr>
          </a:p>
        </p:txBody>
      </p:sp>
      <p:sp>
        <p:nvSpPr>
          <p:cNvPr id="10" name="TextBox 9"/>
          <p:cNvSpPr txBox="1"/>
          <p:nvPr/>
        </p:nvSpPr>
        <p:spPr>
          <a:xfrm>
            <a:off x="1527543" y="2018858"/>
            <a:ext cx="361581"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11" name="TextBox 10"/>
          <p:cNvSpPr txBox="1"/>
          <p:nvPr/>
        </p:nvSpPr>
        <p:spPr>
          <a:xfrm>
            <a:off x="1708333" y="2018858"/>
            <a:ext cx="363354"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12" name="TextBox 11"/>
          <p:cNvSpPr txBox="1"/>
          <p:nvPr/>
        </p:nvSpPr>
        <p:spPr>
          <a:xfrm>
            <a:off x="3889317" y="2671002"/>
            <a:ext cx="311926" cy="230832"/>
          </a:xfrm>
          <a:prstGeom prst="rect">
            <a:avLst/>
          </a:prstGeom>
          <a:noFill/>
        </p:spPr>
        <p:txBody>
          <a:bodyPr wrap="square" rtlCol="0">
            <a:spAutoFit/>
          </a:bodyPr>
          <a:lstStyle/>
          <a:p>
            <a:pPr algn="ctr"/>
            <a:r>
              <a:rPr lang="en-US" sz="900" dirty="0" smtClean="0">
                <a:solidFill>
                  <a:srgbClr val="FF0000"/>
                </a:solidFill>
              </a:rPr>
              <a:t>11</a:t>
            </a:r>
            <a:endParaRPr lang="en-US" sz="900" dirty="0">
              <a:solidFill>
                <a:srgbClr val="FF0000"/>
              </a:solidFill>
            </a:endParaRPr>
          </a:p>
        </p:txBody>
      </p:sp>
      <p:sp>
        <p:nvSpPr>
          <p:cNvPr id="13" name="TextBox 12"/>
          <p:cNvSpPr txBox="1"/>
          <p:nvPr/>
        </p:nvSpPr>
        <p:spPr>
          <a:xfrm>
            <a:off x="3733355" y="3003928"/>
            <a:ext cx="365125" cy="230832"/>
          </a:xfrm>
          <a:prstGeom prst="rect">
            <a:avLst/>
          </a:prstGeom>
          <a:noFill/>
        </p:spPr>
        <p:txBody>
          <a:bodyPr wrap="square" rtlCol="0">
            <a:spAutoFit/>
          </a:bodyPr>
          <a:lstStyle/>
          <a:p>
            <a:pPr algn="ctr"/>
            <a:r>
              <a:rPr lang="en-US" sz="900" dirty="0" smtClean="0">
                <a:solidFill>
                  <a:srgbClr val="FF0000"/>
                </a:solidFill>
              </a:rPr>
              <a:t>10</a:t>
            </a:r>
            <a:endParaRPr lang="en-US" sz="900" dirty="0">
              <a:solidFill>
                <a:srgbClr val="FF0000"/>
              </a:solidFill>
            </a:endParaRPr>
          </a:p>
        </p:txBody>
      </p:sp>
      <p:sp>
        <p:nvSpPr>
          <p:cNvPr id="15" name="TextBox 14"/>
          <p:cNvSpPr txBox="1"/>
          <p:nvPr/>
        </p:nvSpPr>
        <p:spPr>
          <a:xfrm>
            <a:off x="2022474" y="5849615"/>
            <a:ext cx="382219" cy="230832"/>
          </a:xfrm>
          <a:prstGeom prst="rect">
            <a:avLst/>
          </a:prstGeom>
          <a:noFill/>
        </p:spPr>
        <p:txBody>
          <a:bodyPr wrap="square" rtlCol="0">
            <a:spAutoFit/>
          </a:bodyPr>
          <a:lstStyle/>
          <a:p>
            <a:pPr algn="ctr"/>
            <a:r>
              <a:rPr lang="en-US" sz="900" dirty="0" smtClean="0"/>
              <a:t>1</a:t>
            </a:r>
            <a:endParaRPr lang="en-US" sz="900" dirty="0"/>
          </a:p>
        </p:txBody>
      </p:sp>
      <p:sp>
        <p:nvSpPr>
          <p:cNvPr id="16" name="TextBox 15"/>
          <p:cNvSpPr txBox="1"/>
          <p:nvPr/>
        </p:nvSpPr>
        <p:spPr>
          <a:xfrm>
            <a:off x="3398837" y="2134274"/>
            <a:ext cx="387681" cy="230832"/>
          </a:xfrm>
          <a:prstGeom prst="rect">
            <a:avLst/>
          </a:prstGeom>
          <a:noFill/>
        </p:spPr>
        <p:txBody>
          <a:bodyPr wrap="square" rtlCol="0">
            <a:spAutoFit/>
          </a:bodyPr>
          <a:lstStyle/>
          <a:p>
            <a:pPr algn="ctr"/>
            <a:r>
              <a:rPr lang="en-US" sz="900" dirty="0" smtClean="0"/>
              <a:t>11</a:t>
            </a:r>
            <a:endParaRPr lang="en-US" sz="900" dirty="0"/>
          </a:p>
        </p:txBody>
      </p:sp>
      <p:sp>
        <p:nvSpPr>
          <p:cNvPr id="18" name="TextBox 17"/>
          <p:cNvSpPr txBox="1"/>
          <p:nvPr/>
        </p:nvSpPr>
        <p:spPr>
          <a:xfrm>
            <a:off x="3200400" y="2357124"/>
            <a:ext cx="359549" cy="230832"/>
          </a:xfrm>
          <a:prstGeom prst="rect">
            <a:avLst/>
          </a:prstGeom>
          <a:noFill/>
        </p:spPr>
        <p:txBody>
          <a:bodyPr wrap="square" rtlCol="0">
            <a:spAutoFit/>
          </a:bodyPr>
          <a:lstStyle/>
          <a:p>
            <a:pPr algn="ctr"/>
            <a:r>
              <a:rPr lang="en-US" sz="900" dirty="0" smtClean="0"/>
              <a:t>15</a:t>
            </a:r>
            <a:endParaRPr lang="en-US" sz="900" dirty="0"/>
          </a:p>
        </p:txBody>
      </p:sp>
      <p:sp>
        <p:nvSpPr>
          <p:cNvPr id="19" name="TextBox 18"/>
          <p:cNvSpPr txBox="1"/>
          <p:nvPr/>
        </p:nvSpPr>
        <p:spPr>
          <a:xfrm>
            <a:off x="1074036" y="1846957"/>
            <a:ext cx="510287" cy="230832"/>
          </a:xfrm>
          <a:prstGeom prst="rect">
            <a:avLst/>
          </a:prstGeom>
          <a:noFill/>
        </p:spPr>
        <p:txBody>
          <a:bodyPr wrap="square" rtlCol="0">
            <a:spAutoFit/>
          </a:bodyPr>
          <a:lstStyle/>
          <a:p>
            <a:pPr algn="ctr"/>
            <a:r>
              <a:rPr lang="en-US" sz="900" dirty="0" smtClean="0"/>
              <a:t>13</a:t>
            </a:r>
            <a:endParaRPr lang="en-US" sz="900" dirty="0"/>
          </a:p>
        </p:txBody>
      </p:sp>
      <p:sp>
        <p:nvSpPr>
          <p:cNvPr id="20" name="TextBox 19"/>
          <p:cNvSpPr txBox="1"/>
          <p:nvPr/>
        </p:nvSpPr>
        <p:spPr>
          <a:xfrm>
            <a:off x="1405305" y="1786861"/>
            <a:ext cx="303028" cy="230832"/>
          </a:xfrm>
          <a:prstGeom prst="rect">
            <a:avLst/>
          </a:prstGeom>
          <a:noFill/>
        </p:spPr>
        <p:txBody>
          <a:bodyPr wrap="square" rtlCol="0">
            <a:spAutoFit/>
          </a:bodyPr>
          <a:lstStyle/>
          <a:p>
            <a:pPr algn="ctr"/>
            <a:r>
              <a:rPr lang="en-US" sz="900" dirty="0" smtClean="0"/>
              <a:t>18</a:t>
            </a:r>
            <a:endParaRPr lang="en-US" sz="900" dirty="0"/>
          </a:p>
        </p:txBody>
      </p:sp>
      <p:sp>
        <p:nvSpPr>
          <p:cNvPr id="21" name="TextBox 20"/>
          <p:cNvSpPr txBox="1"/>
          <p:nvPr/>
        </p:nvSpPr>
        <p:spPr>
          <a:xfrm>
            <a:off x="1534629" y="1800504"/>
            <a:ext cx="304800" cy="230832"/>
          </a:xfrm>
          <a:prstGeom prst="rect">
            <a:avLst/>
          </a:prstGeom>
          <a:noFill/>
        </p:spPr>
        <p:txBody>
          <a:bodyPr wrap="square" rtlCol="0">
            <a:spAutoFit/>
          </a:bodyPr>
          <a:lstStyle/>
          <a:p>
            <a:pPr algn="ctr"/>
            <a:r>
              <a:rPr lang="en-US" sz="900" dirty="0" smtClean="0"/>
              <a:t>4</a:t>
            </a:r>
            <a:endParaRPr lang="en-US" sz="900" dirty="0"/>
          </a:p>
        </p:txBody>
      </p:sp>
      <p:sp>
        <p:nvSpPr>
          <p:cNvPr id="22" name="TextBox 21"/>
          <p:cNvSpPr txBox="1"/>
          <p:nvPr/>
        </p:nvSpPr>
        <p:spPr>
          <a:xfrm>
            <a:off x="1729636" y="1819630"/>
            <a:ext cx="413118" cy="230832"/>
          </a:xfrm>
          <a:prstGeom prst="rect">
            <a:avLst/>
          </a:prstGeom>
          <a:noFill/>
        </p:spPr>
        <p:txBody>
          <a:bodyPr wrap="square" rtlCol="0">
            <a:spAutoFit/>
          </a:bodyPr>
          <a:lstStyle/>
          <a:p>
            <a:pPr algn="ctr"/>
            <a:r>
              <a:rPr lang="en-US" sz="900" dirty="0" smtClean="0"/>
              <a:t>14</a:t>
            </a:r>
            <a:endParaRPr lang="en-US" sz="900" dirty="0"/>
          </a:p>
        </p:txBody>
      </p:sp>
      <p:sp>
        <p:nvSpPr>
          <p:cNvPr id="23" name="TextBox 22"/>
          <p:cNvSpPr txBox="1"/>
          <p:nvPr/>
        </p:nvSpPr>
        <p:spPr>
          <a:xfrm>
            <a:off x="2142754" y="2008188"/>
            <a:ext cx="433869" cy="230832"/>
          </a:xfrm>
          <a:prstGeom prst="rect">
            <a:avLst/>
          </a:prstGeom>
          <a:noFill/>
        </p:spPr>
        <p:txBody>
          <a:bodyPr wrap="square" rtlCol="0">
            <a:spAutoFit/>
          </a:bodyPr>
          <a:lstStyle/>
          <a:p>
            <a:pPr algn="ctr"/>
            <a:r>
              <a:rPr lang="en-US" sz="900" dirty="0" smtClean="0"/>
              <a:t>8</a:t>
            </a:r>
            <a:endParaRPr lang="en-US" sz="900" dirty="0"/>
          </a:p>
        </p:txBody>
      </p:sp>
      <p:sp>
        <p:nvSpPr>
          <p:cNvPr id="24" name="TextBox 23"/>
          <p:cNvSpPr txBox="1"/>
          <p:nvPr/>
        </p:nvSpPr>
        <p:spPr>
          <a:xfrm>
            <a:off x="2576623" y="2003112"/>
            <a:ext cx="379302" cy="230832"/>
          </a:xfrm>
          <a:prstGeom prst="rect">
            <a:avLst/>
          </a:prstGeom>
          <a:noFill/>
        </p:spPr>
        <p:txBody>
          <a:bodyPr wrap="square" rtlCol="0">
            <a:spAutoFit/>
          </a:bodyPr>
          <a:lstStyle/>
          <a:p>
            <a:r>
              <a:rPr lang="en-US" sz="900" dirty="0" smtClean="0"/>
              <a:t>10</a:t>
            </a:r>
            <a:endParaRPr lang="en-US" sz="900" dirty="0"/>
          </a:p>
        </p:txBody>
      </p:sp>
      <p:pic>
        <p:nvPicPr>
          <p:cNvPr id="4099" name="Picture 3"/>
          <p:cNvPicPr>
            <a:picLocks noChangeAspect="1" noChangeArrowheads="1"/>
          </p:cNvPicPr>
          <p:nvPr/>
        </p:nvPicPr>
        <p:blipFill>
          <a:blip r:embed="rId8">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15213" y="1325562"/>
            <a:ext cx="244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2005049" y="1325562"/>
            <a:ext cx="461410" cy="230832"/>
          </a:xfrm>
          <a:prstGeom prst="rect">
            <a:avLst/>
          </a:prstGeom>
          <a:noFill/>
        </p:spPr>
        <p:txBody>
          <a:bodyPr wrap="square" rtlCol="0">
            <a:spAutoFit/>
          </a:bodyPr>
          <a:lstStyle/>
          <a:p>
            <a:pPr algn="ctr"/>
            <a:r>
              <a:rPr lang="en-US" sz="900" dirty="0" smtClean="0"/>
              <a:t>12</a:t>
            </a:r>
            <a:endParaRPr lang="en-US" sz="900" dirty="0"/>
          </a:p>
        </p:txBody>
      </p:sp>
      <p:sp>
        <p:nvSpPr>
          <p:cNvPr id="26" name="TextBox 25"/>
          <p:cNvSpPr txBox="1"/>
          <p:nvPr/>
        </p:nvSpPr>
        <p:spPr>
          <a:xfrm>
            <a:off x="1710771" y="2612367"/>
            <a:ext cx="413118" cy="230832"/>
          </a:xfrm>
          <a:prstGeom prst="rect">
            <a:avLst/>
          </a:prstGeom>
          <a:noFill/>
        </p:spPr>
        <p:txBody>
          <a:bodyPr wrap="square" rtlCol="0">
            <a:spAutoFit/>
          </a:bodyPr>
          <a:lstStyle/>
          <a:p>
            <a:pPr algn="ctr"/>
            <a:r>
              <a:rPr lang="en-US" sz="900" dirty="0" smtClean="0"/>
              <a:t>2</a:t>
            </a:r>
            <a:endParaRPr lang="en-US" sz="900" dirty="0"/>
          </a:p>
        </p:txBody>
      </p:sp>
      <p:sp>
        <p:nvSpPr>
          <p:cNvPr id="27" name="TextBox 26"/>
          <p:cNvSpPr txBox="1"/>
          <p:nvPr/>
        </p:nvSpPr>
        <p:spPr>
          <a:xfrm>
            <a:off x="2208211" y="2571382"/>
            <a:ext cx="368412" cy="230832"/>
          </a:xfrm>
          <a:prstGeom prst="rect">
            <a:avLst/>
          </a:prstGeom>
          <a:noFill/>
        </p:spPr>
        <p:txBody>
          <a:bodyPr wrap="square" rtlCol="0">
            <a:spAutoFit/>
          </a:bodyPr>
          <a:lstStyle/>
          <a:p>
            <a:r>
              <a:rPr lang="en-US" sz="900" dirty="0" smtClean="0"/>
              <a:t>7</a:t>
            </a:r>
            <a:endParaRPr lang="en-US" sz="900" dirty="0"/>
          </a:p>
        </p:txBody>
      </p:sp>
    </p:spTree>
    <p:extLst>
      <p:ext uri="{BB962C8B-B14F-4D97-AF65-F5344CB8AC3E}">
        <p14:creationId xmlns:p14="http://schemas.microsoft.com/office/powerpoint/2010/main" val="3327603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16951" y="-189384"/>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
            </a:r>
            <a:r>
              <a:rPr lang="en-US" sz="3100" i="1" dirty="0">
                <a:solidFill>
                  <a:schemeClr val="tx1"/>
                </a:solidFill>
                <a:latin typeface="Gothic 13 Std" pitchFamily="1" charset="0"/>
                <a:ea typeface="ＭＳ Ｐゴシック" pitchFamily="1" charset="-128"/>
                <a:cs typeface="Gothic 13 Std" pitchFamily="1" charset="0"/>
              </a:rPr>
              <a:t>ATTACKING </a:t>
            </a:r>
            <a:r>
              <a:rPr lang="en-US" sz="3100" i="1" dirty="0" smtClean="0">
                <a:solidFill>
                  <a:schemeClr val="tx1"/>
                </a:solidFill>
                <a:latin typeface="Gothic 13 Std" pitchFamily="1" charset="0"/>
                <a:ea typeface="ＭＳ Ｐゴシック" pitchFamily="1" charset="-128"/>
                <a:cs typeface="Gothic 13 Std" pitchFamily="1" charset="0"/>
              </a:rPr>
              <a:t>ANALYSIS  </a:t>
            </a:r>
            <a:br>
              <a:rPr lang="en-US" sz="3100" i="1" dirty="0" smtClean="0">
                <a:solidFill>
                  <a:schemeClr val="tx1"/>
                </a:solidFill>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Turkey Defensive Team Shape</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8</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132060" y="1306053"/>
            <a:ext cx="4111625" cy="5307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6" name="TextBox 14"/>
          <p:cNvSpPr txBox="1">
            <a:spLocks noChangeArrowheads="1"/>
          </p:cNvSpPr>
          <p:nvPr/>
        </p:nvSpPr>
        <p:spPr bwMode="auto">
          <a:xfrm>
            <a:off x="4331751" y="1203059"/>
            <a:ext cx="50741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Place </a:t>
            </a:r>
            <a:r>
              <a:rPr lang="en-US" sz="1000" dirty="0">
                <a:solidFill>
                  <a:srgbClr val="C00000"/>
                </a:solidFill>
                <a:sym typeface="Wingdings" pitchFamily="2" charset="2"/>
              </a:rPr>
              <a:t>the </a:t>
            </a:r>
            <a:r>
              <a:rPr lang="en-US" sz="1000" b="1" dirty="0" smtClean="0">
                <a:solidFill>
                  <a:srgbClr val="C00000"/>
                </a:solidFill>
                <a:sym typeface="Wingdings" pitchFamily="2" charset="2"/>
              </a:rPr>
              <a:t>Turkey Teams </a:t>
            </a:r>
            <a:r>
              <a:rPr lang="en-US" sz="1000" b="1" dirty="0">
                <a:solidFill>
                  <a:srgbClr val="C00000"/>
                </a:solidFill>
                <a:sym typeface="Wingdings" pitchFamily="2" charset="2"/>
              </a:rPr>
              <a:t>starting line-up </a:t>
            </a:r>
            <a:r>
              <a:rPr lang="en-US" sz="1000" dirty="0">
                <a:solidFill>
                  <a:srgbClr val="C00000"/>
                </a:solidFill>
                <a:sym typeface="Wingdings" pitchFamily="2" charset="2"/>
              </a:rPr>
              <a:t>into the field diagram.  </a:t>
            </a:r>
          </a:p>
          <a:p>
            <a:pPr eaLnBrk="1" hangingPunct="1"/>
            <a:r>
              <a:rPr lang="en-US" sz="1000" dirty="0">
                <a:solidFill>
                  <a:srgbClr val="C00000"/>
                </a:solidFill>
                <a:sym typeface="Wingdings" pitchFamily="2" charset="2"/>
              </a:rPr>
              <a:t>      </a:t>
            </a:r>
            <a:r>
              <a:rPr lang="en-US" sz="1000" dirty="0">
                <a:solidFill>
                  <a:srgbClr val="C00000"/>
                </a:solidFill>
                <a:sym typeface="Wingdings"/>
              </a:rPr>
              <a:t></a:t>
            </a:r>
            <a:r>
              <a:rPr lang="en-US" sz="1000" dirty="0">
                <a:solidFill>
                  <a:srgbClr val="C00000"/>
                </a:solidFill>
                <a:sym typeface="Wingdings" pitchFamily="2" charset="2"/>
              </a:rPr>
              <a:t>Include Jersey # and Names</a:t>
            </a:r>
            <a:br>
              <a:rPr lang="en-US" sz="1000" dirty="0">
                <a:solidFill>
                  <a:srgbClr val="C00000"/>
                </a:solidFill>
                <a:sym typeface="Wingdings" pitchFamily="2" charset="2"/>
              </a:rPr>
            </a:br>
            <a:r>
              <a:rPr lang="en-US" sz="1000" dirty="0">
                <a:solidFill>
                  <a:srgbClr val="C00000"/>
                </a:solidFill>
                <a:sym typeface="Wingdings" pitchFamily="2" charset="2"/>
              </a:rPr>
              <a:t>      Include </a:t>
            </a:r>
            <a:r>
              <a:rPr lang="en-US" sz="1000" b="1" dirty="0">
                <a:solidFill>
                  <a:srgbClr val="C00000"/>
                </a:solidFill>
                <a:sym typeface="Wingdings" pitchFamily="2" charset="2"/>
              </a:rPr>
              <a:t>tactical arrows </a:t>
            </a:r>
            <a:r>
              <a:rPr lang="en-US" sz="1000" dirty="0">
                <a:solidFill>
                  <a:srgbClr val="C00000"/>
                </a:solidFill>
                <a:sym typeface="Wingdings" pitchFamily="2" charset="2"/>
              </a:rPr>
              <a:t>representing the </a:t>
            </a:r>
            <a:r>
              <a:rPr lang="en-US" sz="1000" dirty="0" smtClean="0">
                <a:solidFill>
                  <a:srgbClr val="C00000"/>
                </a:solidFill>
                <a:sym typeface="Wingdings" pitchFamily="2" charset="2"/>
              </a:rPr>
              <a:t>defensive roles</a:t>
            </a:r>
            <a:r>
              <a:rPr lang="en-US" sz="1000" dirty="0">
                <a:solidFill>
                  <a:srgbClr val="C00000"/>
                </a:solidFill>
                <a:sym typeface="Wingdings" pitchFamily="2" charset="2"/>
              </a:rPr>
              <a:t>.</a:t>
            </a:r>
          </a:p>
          <a:p>
            <a:pPr eaLnBrk="1" hangingPunct="1"/>
            <a:r>
              <a:rPr lang="en-US" sz="1000" b="1" dirty="0">
                <a:solidFill>
                  <a:srgbClr val="C00000"/>
                </a:solidFill>
                <a:sym typeface="Wingdings" pitchFamily="2" charset="2"/>
              </a:rPr>
              <a:t>    </a:t>
            </a:r>
            <a:r>
              <a:rPr lang="en-US" sz="1000" dirty="0">
                <a:solidFill>
                  <a:srgbClr val="C00000"/>
                </a:solidFill>
                <a:sym typeface="Wingdings" pitchFamily="2" charset="2"/>
              </a:rPr>
              <a:t>  </a:t>
            </a:r>
            <a:r>
              <a:rPr lang="en-US" sz="1000" dirty="0">
                <a:solidFill>
                  <a:srgbClr val="C00000"/>
                </a:solidFill>
                <a:sym typeface="Wingdings"/>
              </a:rPr>
              <a:t>In the space below describe the </a:t>
            </a:r>
            <a:r>
              <a:rPr lang="en-US" sz="1000" dirty="0" smtClean="0">
                <a:solidFill>
                  <a:srgbClr val="C00000"/>
                </a:solidFill>
                <a:sym typeface="Wingdings"/>
              </a:rPr>
              <a:t>defensive tactics/strategy/variations/</a:t>
            </a:r>
          </a:p>
          <a:p>
            <a:pPr eaLnBrk="1" hangingPunct="1"/>
            <a:r>
              <a:rPr lang="en-US" sz="1000" dirty="0">
                <a:solidFill>
                  <a:srgbClr val="C00000"/>
                </a:solidFill>
                <a:sym typeface="Wingdings"/>
              </a:rPr>
              <a:t> </a:t>
            </a:r>
            <a:r>
              <a:rPr lang="en-US" sz="1000" dirty="0" smtClean="0">
                <a:solidFill>
                  <a:srgbClr val="C00000"/>
                </a:solidFill>
                <a:sym typeface="Wingdings"/>
              </a:rPr>
              <a:t>                system of play/player substitutions, line of confrontation </a:t>
            </a:r>
            <a:r>
              <a:rPr lang="en-US" sz="1000" dirty="0">
                <a:solidFill>
                  <a:srgbClr val="C00000"/>
                </a:solidFill>
                <a:sym typeface="Wingdings"/>
              </a:rPr>
              <a:t> </a:t>
            </a:r>
            <a:r>
              <a:rPr lang="en-US" sz="1000" dirty="0" smtClean="0">
                <a:solidFill>
                  <a:srgbClr val="C00000"/>
                </a:solidFill>
                <a:sym typeface="Wingdings"/>
              </a:rPr>
              <a:t>and  the effect</a:t>
            </a:r>
          </a:p>
          <a:p>
            <a:pPr eaLnBrk="1" hangingPunct="1"/>
            <a:r>
              <a:rPr lang="en-US" sz="1000" dirty="0">
                <a:solidFill>
                  <a:srgbClr val="C00000"/>
                </a:solidFill>
                <a:sym typeface="Wingdings"/>
              </a:rPr>
              <a:t> </a:t>
            </a:r>
            <a:r>
              <a:rPr lang="en-US" sz="1000" dirty="0" smtClean="0">
                <a:solidFill>
                  <a:srgbClr val="C00000"/>
                </a:solidFill>
                <a:sym typeface="Wingdings"/>
              </a:rPr>
              <a:t>                 on the U.S. U17MNT possession and penetration:</a:t>
            </a:r>
          </a:p>
          <a:p>
            <a:pPr eaLnBrk="1" hangingPunct="1"/>
            <a:r>
              <a:rPr lang="en-US" sz="1000" dirty="0">
                <a:solidFill>
                  <a:srgbClr val="C00000"/>
                </a:solidFill>
                <a:sym typeface="Wingdings"/>
              </a:rPr>
              <a:t> </a:t>
            </a:r>
            <a:r>
              <a:rPr lang="en-US" sz="1000" dirty="0" smtClean="0">
                <a:solidFill>
                  <a:srgbClr val="C00000"/>
                </a:solidFill>
                <a:sym typeface="Wingdings"/>
              </a:rPr>
              <a:t>                 (Diagram these variations on next page)</a:t>
            </a:r>
            <a:endParaRPr lang="en-US" sz="1000" dirty="0">
              <a:solidFill>
                <a:srgbClr val="C00000"/>
              </a:solidFill>
              <a:sym typeface="Wingdings"/>
            </a:endParaRPr>
          </a:p>
          <a:p>
            <a:pPr eaLnBrk="1" hangingPunct="1"/>
            <a:r>
              <a:rPr lang="en-US" sz="1000" b="1" u="sng" dirty="0" smtClean="0">
                <a:solidFill>
                  <a:srgbClr val="C00000"/>
                </a:solidFill>
              </a:rPr>
              <a:t>         </a:t>
            </a:r>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1219202" y="762000"/>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257299" y="838200"/>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a:off x="-1066802" y="56365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04899" y="5712768"/>
            <a:ext cx="342899" cy="230832"/>
          </a:xfrm>
          <a:prstGeom prst="rect">
            <a:avLst/>
          </a:prstGeom>
          <a:noFill/>
        </p:spPr>
        <p:txBody>
          <a:bodyPr wrap="square" rtlCol="0">
            <a:spAutoFit/>
          </a:bodyPr>
          <a:lstStyle/>
          <a:p>
            <a:pPr algn="ctr"/>
            <a:r>
              <a:rPr lang="en-US" sz="900" b="1" dirty="0" smtClean="0">
                <a:solidFill>
                  <a:schemeClr val="bg1"/>
                </a:solidFill>
              </a:rPr>
              <a:t>11</a:t>
            </a:r>
            <a:endParaRPr lang="en-US" sz="900" b="1" dirty="0">
              <a:solidFill>
                <a:schemeClr val="bg1"/>
              </a:solidFill>
            </a:endParaRPr>
          </a:p>
        </p:txBody>
      </p:sp>
      <p:sp>
        <p:nvSpPr>
          <p:cNvPr id="19" name="Isosceles Triangle 18"/>
          <p:cNvSpPr/>
          <p:nvPr/>
        </p:nvSpPr>
        <p:spPr>
          <a:xfrm>
            <a:off x="-1066802" y="50269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104899" y="5103168"/>
            <a:ext cx="342899" cy="230832"/>
          </a:xfrm>
          <a:prstGeom prst="rect">
            <a:avLst/>
          </a:prstGeom>
          <a:noFill/>
        </p:spPr>
        <p:txBody>
          <a:bodyPr wrap="square" rtlCol="0">
            <a:spAutoFit/>
          </a:bodyPr>
          <a:lstStyle/>
          <a:p>
            <a:pPr algn="ctr"/>
            <a:r>
              <a:rPr lang="en-US" sz="900" b="1" dirty="0" smtClean="0">
                <a:solidFill>
                  <a:schemeClr val="bg1"/>
                </a:solidFill>
              </a:rPr>
              <a:t>10</a:t>
            </a:r>
            <a:endParaRPr lang="en-US" sz="900" b="1" dirty="0">
              <a:solidFill>
                <a:schemeClr val="bg1"/>
              </a:solidFill>
            </a:endParaRPr>
          </a:p>
        </p:txBody>
      </p:sp>
      <p:sp>
        <p:nvSpPr>
          <p:cNvPr id="21" name="Isosceles Triangle 20"/>
          <p:cNvSpPr/>
          <p:nvPr/>
        </p:nvSpPr>
        <p:spPr>
          <a:xfrm>
            <a:off x="-1066802" y="46459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104899" y="4722168"/>
            <a:ext cx="342899" cy="230832"/>
          </a:xfrm>
          <a:prstGeom prst="rect">
            <a:avLst/>
          </a:prstGeom>
          <a:noFill/>
        </p:spPr>
        <p:txBody>
          <a:bodyPr wrap="square" rtlCol="0">
            <a:spAutoFit/>
          </a:bodyPr>
          <a:lstStyle/>
          <a:p>
            <a:pPr algn="ctr"/>
            <a:r>
              <a:rPr lang="en-US" sz="900" b="1" dirty="0">
                <a:solidFill>
                  <a:schemeClr val="bg1"/>
                </a:solidFill>
              </a:rPr>
              <a:t>9</a:t>
            </a:r>
          </a:p>
        </p:txBody>
      </p:sp>
      <p:sp>
        <p:nvSpPr>
          <p:cNvPr id="23" name="Isosceles Triangle 22"/>
          <p:cNvSpPr/>
          <p:nvPr/>
        </p:nvSpPr>
        <p:spPr>
          <a:xfrm>
            <a:off x="-1066802" y="41887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104899" y="4264968"/>
            <a:ext cx="342899" cy="230832"/>
          </a:xfrm>
          <a:prstGeom prst="rect">
            <a:avLst/>
          </a:prstGeom>
          <a:noFill/>
        </p:spPr>
        <p:txBody>
          <a:bodyPr wrap="square" rtlCol="0">
            <a:spAutoFit/>
          </a:bodyPr>
          <a:lstStyle/>
          <a:p>
            <a:pPr algn="ctr"/>
            <a:r>
              <a:rPr lang="en-US" sz="900" b="1" dirty="0">
                <a:solidFill>
                  <a:schemeClr val="bg1"/>
                </a:solidFill>
              </a:rPr>
              <a:t>8</a:t>
            </a:r>
          </a:p>
        </p:txBody>
      </p:sp>
      <p:sp>
        <p:nvSpPr>
          <p:cNvPr id="25" name="Isosceles Triangle 24"/>
          <p:cNvSpPr/>
          <p:nvPr/>
        </p:nvSpPr>
        <p:spPr>
          <a:xfrm>
            <a:off x="-1066802" y="37315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1104899" y="3807768"/>
            <a:ext cx="342899" cy="230832"/>
          </a:xfrm>
          <a:prstGeom prst="rect">
            <a:avLst/>
          </a:prstGeom>
          <a:noFill/>
        </p:spPr>
        <p:txBody>
          <a:bodyPr wrap="square" rtlCol="0">
            <a:spAutoFit/>
          </a:bodyPr>
          <a:lstStyle/>
          <a:p>
            <a:pPr algn="ctr"/>
            <a:r>
              <a:rPr lang="en-US" sz="900" b="1" dirty="0">
                <a:solidFill>
                  <a:schemeClr val="bg1"/>
                </a:solidFill>
              </a:rPr>
              <a:t>7</a:t>
            </a:r>
          </a:p>
        </p:txBody>
      </p:sp>
      <p:sp>
        <p:nvSpPr>
          <p:cNvPr id="27" name="Isosceles Triangle 26"/>
          <p:cNvSpPr/>
          <p:nvPr/>
        </p:nvSpPr>
        <p:spPr>
          <a:xfrm>
            <a:off x="-1066802" y="3274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104899" y="3350568"/>
            <a:ext cx="342899" cy="230832"/>
          </a:xfrm>
          <a:prstGeom prst="rect">
            <a:avLst/>
          </a:prstGeom>
          <a:noFill/>
        </p:spPr>
        <p:txBody>
          <a:bodyPr wrap="square" rtlCol="0">
            <a:spAutoFit/>
          </a:bodyPr>
          <a:lstStyle/>
          <a:p>
            <a:pPr algn="ctr"/>
            <a:r>
              <a:rPr lang="en-US" sz="900" b="1" dirty="0">
                <a:solidFill>
                  <a:schemeClr val="bg1"/>
                </a:solidFill>
              </a:rPr>
              <a:t>6</a:t>
            </a:r>
          </a:p>
        </p:txBody>
      </p:sp>
      <p:sp>
        <p:nvSpPr>
          <p:cNvPr id="29" name="Isosceles Triangle 28"/>
          <p:cNvSpPr/>
          <p:nvPr/>
        </p:nvSpPr>
        <p:spPr>
          <a:xfrm>
            <a:off x="-1066802" y="26647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104899" y="2740968"/>
            <a:ext cx="342899" cy="230832"/>
          </a:xfrm>
          <a:prstGeom prst="rect">
            <a:avLst/>
          </a:prstGeom>
          <a:noFill/>
        </p:spPr>
        <p:txBody>
          <a:bodyPr wrap="square" rtlCol="0">
            <a:spAutoFit/>
          </a:bodyPr>
          <a:lstStyle/>
          <a:p>
            <a:pPr algn="ctr"/>
            <a:r>
              <a:rPr lang="en-US" sz="900" b="1" dirty="0">
                <a:solidFill>
                  <a:schemeClr val="bg1"/>
                </a:solidFill>
              </a:rPr>
              <a:t>5</a:t>
            </a:r>
          </a:p>
        </p:txBody>
      </p:sp>
      <p:sp>
        <p:nvSpPr>
          <p:cNvPr id="31" name="Isosceles Triangle 30"/>
          <p:cNvSpPr/>
          <p:nvPr/>
        </p:nvSpPr>
        <p:spPr>
          <a:xfrm>
            <a:off x="-1066802" y="2131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1104899" y="2207568"/>
            <a:ext cx="342899" cy="230832"/>
          </a:xfrm>
          <a:prstGeom prst="rect">
            <a:avLst/>
          </a:prstGeom>
          <a:noFill/>
        </p:spPr>
        <p:txBody>
          <a:bodyPr wrap="square" rtlCol="0">
            <a:spAutoFit/>
          </a:bodyPr>
          <a:lstStyle/>
          <a:p>
            <a:pPr algn="ctr"/>
            <a:r>
              <a:rPr lang="en-US" sz="900" b="1" dirty="0">
                <a:solidFill>
                  <a:schemeClr val="bg1"/>
                </a:solidFill>
              </a:rPr>
              <a:t>4</a:t>
            </a:r>
          </a:p>
        </p:txBody>
      </p:sp>
      <p:sp>
        <p:nvSpPr>
          <p:cNvPr id="33" name="Isosceles Triangle 32"/>
          <p:cNvSpPr/>
          <p:nvPr/>
        </p:nvSpPr>
        <p:spPr>
          <a:xfrm>
            <a:off x="-1066802" y="175036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1104899" y="1826568"/>
            <a:ext cx="342899" cy="230832"/>
          </a:xfrm>
          <a:prstGeom prst="rect">
            <a:avLst/>
          </a:prstGeom>
          <a:noFill/>
        </p:spPr>
        <p:txBody>
          <a:bodyPr wrap="square" rtlCol="0">
            <a:spAutoFit/>
          </a:bodyPr>
          <a:lstStyle/>
          <a:p>
            <a:pPr algn="ctr"/>
            <a:r>
              <a:rPr lang="en-US" sz="900" b="1" dirty="0">
                <a:solidFill>
                  <a:schemeClr val="bg1"/>
                </a:solidFill>
              </a:rPr>
              <a:t>3</a:t>
            </a:r>
          </a:p>
        </p:txBody>
      </p:sp>
      <p:sp>
        <p:nvSpPr>
          <p:cNvPr id="35" name="Isosceles Triangle 34"/>
          <p:cNvSpPr/>
          <p:nvPr/>
        </p:nvSpPr>
        <p:spPr>
          <a:xfrm>
            <a:off x="-1066802" y="13716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1096715" y="1394192"/>
            <a:ext cx="342899" cy="230832"/>
          </a:xfrm>
          <a:prstGeom prst="rect">
            <a:avLst/>
          </a:prstGeom>
          <a:noFill/>
        </p:spPr>
        <p:txBody>
          <a:bodyPr wrap="square" rtlCol="0">
            <a:spAutoFit/>
          </a:bodyPr>
          <a:lstStyle/>
          <a:p>
            <a:pPr algn="ctr"/>
            <a:r>
              <a:rPr lang="en-US" sz="900" b="1" dirty="0">
                <a:solidFill>
                  <a:schemeClr val="bg1"/>
                </a:solidFill>
              </a:rPr>
              <a:t>2</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8604" y="2992815"/>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370" y="2758203"/>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743" y="278038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862" y="3066869"/>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9325" y="3683149"/>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0445" y="4267929"/>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6748" y="352339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7272" y="3581400"/>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823" y="3915182"/>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0981" y="4442192"/>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6" name="Picture 12"/>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2949" y="1619554"/>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59237" y="3011220"/>
            <a:ext cx="244475" cy="230832"/>
          </a:xfrm>
          <a:prstGeom prst="rect">
            <a:avLst/>
          </a:prstGeom>
          <a:noFill/>
        </p:spPr>
        <p:txBody>
          <a:bodyPr wrap="square" rtlCol="0">
            <a:spAutoFit/>
          </a:bodyPr>
          <a:lstStyle/>
          <a:p>
            <a:r>
              <a:rPr lang="en-US" sz="900" dirty="0" smtClean="0"/>
              <a:t>8</a:t>
            </a:r>
            <a:endParaRPr lang="en-US" sz="900" dirty="0"/>
          </a:p>
        </p:txBody>
      </p:sp>
      <p:sp>
        <p:nvSpPr>
          <p:cNvPr id="5" name="TextBox 4"/>
          <p:cNvSpPr txBox="1"/>
          <p:nvPr/>
        </p:nvSpPr>
        <p:spPr>
          <a:xfrm>
            <a:off x="2249370" y="2758663"/>
            <a:ext cx="487363" cy="230832"/>
          </a:xfrm>
          <a:prstGeom prst="rect">
            <a:avLst/>
          </a:prstGeom>
          <a:noFill/>
        </p:spPr>
        <p:txBody>
          <a:bodyPr wrap="square" rtlCol="0">
            <a:spAutoFit/>
          </a:bodyPr>
          <a:lstStyle/>
          <a:p>
            <a:r>
              <a:rPr lang="en-US" sz="900" dirty="0" smtClean="0"/>
              <a:t>14</a:t>
            </a:r>
            <a:endParaRPr lang="en-US" sz="900" dirty="0"/>
          </a:p>
        </p:txBody>
      </p:sp>
      <p:sp>
        <p:nvSpPr>
          <p:cNvPr id="6" name="TextBox 5"/>
          <p:cNvSpPr txBox="1"/>
          <p:nvPr/>
        </p:nvSpPr>
        <p:spPr>
          <a:xfrm>
            <a:off x="1432321" y="2780388"/>
            <a:ext cx="381793" cy="230832"/>
          </a:xfrm>
          <a:prstGeom prst="rect">
            <a:avLst/>
          </a:prstGeom>
          <a:noFill/>
        </p:spPr>
        <p:txBody>
          <a:bodyPr wrap="square" rtlCol="0">
            <a:spAutoFit/>
          </a:bodyPr>
          <a:lstStyle/>
          <a:p>
            <a:r>
              <a:rPr lang="en-US" sz="900" dirty="0" smtClean="0"/>
              <a:t>4</a:t>
            </a:r>
            <a:endParaRPr lang="en-US" sz="900" dirty="0"/>
          </a:p>
        </p:txBody>
      </p:sp>
      <p:sp>
        <p:nvSpPr>
          <p:cNvPr id="7" name="TextBox 6"/>
          <p:cNvSpPr txBox="1"/>
          <p:nvPr/>
        </p:nvSpPr>
        <p:spPr>
          <a:xfrm>
            <a:off x="512134" y="3087276"/>
            <a:ext cx="304800" cy="230832"/>
          </a:xfrm>
          <a:prstGeom prst="rect">
            <a:avLst/>
          </a:prstGeom>
          <a:noFill/>
        </p:spPr>
        <p:txBody>
          <a:bodyPr wrap="square" rtlCol="0">
            <a:spAutoFit/>
          </a:bodyPr>
          <a:lstStyle/>
          <a:p>
            <a:r>
              <a:rPr lang="en-US" sz="900" dirty="0" smtClean="0"/>
              <a:t>13</a:t>
            </a:r>
            <a:endParaRPr lang="en-US" sz="900" dirty="0"/>
          </a:p>
        </p:txBody>
      </p:sp>
      <p:sp>
        <p:nvSpPr>
          <p:cNvPr id="8" name="TextBox 7"/>
          <p:cNvSpPr txBox="1"/>
          <p:nvPr/>
        </p:nvSpPr>
        <p:spPr>
          <a:xfrm>
            <a:off x="3483861" y="3692352"/>
            <a:ext cx="304800" cy="230832"/>
          </a:xfrm>
          <a:prstGeom prst="rect">
            <a:avLst/>
          </a:prstGeom>
          <a:noFill/>
        </p:spPr>
        <p:txBody>
          <a:bodyPr wrap="square" rtlCol="0">
            <a:spAutoFit/>
          </a:bodyPr>
          <a:lstStyle/>
          <a:p>
            <a:r>
              <a:rPr lang="en-US" sz="900" dirty="0" smtClean="0"/>
              <a:t>11</a:t>
            </a:r>
            <a:endParaRPr lang="en-US" sz="900" dirty="0"/>
          </a:p>
        </p:txBody>
      </p:sp>
      <p:sp>
        <p:nvSpPr>
          <p:cNvPr id="9" name="TextBox 8"/>
          <p:cNvSpPr txBox="1"/>
          <p:nvPr/>
        </p:nvSpPr>
        <p:spPr>
          <a:xfrm>
            <a:off x="2448005" y="4279900"/>
            <a:ext cx="418704" cy="230832"/>
          </a:xfrm>
          <a:prstGeom prst="rect">
            <a:avLst/>
          </a:prstGeom>
          <a:noFill/>
        </p:spPr>
        <p:txBody>
          <a:bodyPr wrap="square" rtlCol="0">
            <a:spAutoFit/>
          </a:bodyPr>
          <a:lstStyle/>
          <a:p>
            <a:r>
              <a:rPr lang="en-US" sz="900" dirty="0" smtClean="0"/>
              <a:t>15</a:t>
            </a:r>
            <a:endParaRPr lang="en-US" sz="900" dirty="0"/>
          </a:p>
        </p:txBody>
      </p:sp>
      <p:sp>
        <p:nvSpPr>
          <p:cNvPr id="10" name="TextBox 9"/>
          <p:cNvSpPr txBox="1"/>
          <p:nvPr/>
        </p:nvSpPr>
        <p:spPr>
          <a:xfrm>
            <a:off x="2502654" y="3532601"/>
            <a:ext cx="288569" cy="230832"/>
          </a:xfrm>
          <a:prstGeom prst="rect">
            <a:avLst/>
          </a:prstGeom>
          <a:noFill/>
        </p:spPr>
        <p:txBody>
          <a:bodyPr wrap="square" rtlCol="0">
            <a:spAutoFit/>
          </a:bodyPr>
          <a:lstStyle/>
          <a:p>
            <a:r>
              <a:rPr lang="en-US" sz="900" dirty="0" smtClean="0"/>
              <a:t>10</a:t>
            </a:r>
            <a:endParaRPr lang="en-US" sz="900" dirty="0"/>
          </a:p>
        </p:txBody>
      </p:sp>
      <p:sp>
        <p:nvSpPr>
          <p:cNvPr id="11" name="TextBox 10"/>
          <p:cNvSpPr txBox="1"/>
          <p:nvPr/>
        </p:nvSpPr>
        <p:spPr>
          <a:xfrm>
            <a:off x="1447723" y="3565343"/>
            <a:ext cx="408747" cy="230832"/>
          </a:xfrm>
          <a:prstGeom prst="rect">
            <a:avLst/>
          </a:prstGeom>
          <a:noFill/>
        </p:spPr>
        <p:txBody>
          <a:bodyPr wrap="square" rtlCol="0">
            <a:spAutoFit/>
          </a:bodyPr>
          <a:lstStyle/>
          <a:p>
            <a:r>
              <a:rPr lang="en-US" sz="900" dirty="0" smtClean="0"/>
              <a:t>2</a:t>
            </a:r>
            <a:endParaRPr lang="en-US" sz="900" dirty="0"/>
          </a:p>
        </p:txBody>
      </p:sp>
      <p:sp>
        <p:nvSpPr>
          <p:cNvPr id="12" name="TextBox 11"/>
          <p:cNvSpPr txBox="1"/>
          <p:nvPr/>
        </p:nvSpPr>
        <p:spPr>
          <a:xfrm>
            <a:off x="381000" y="3933587"/>
            <a:ext cx="244475" cy="230832"/>
          </a:xfrm>
          <a:prstGeom prst="rect">
            <a:avLst/>
          </a:prstGeom>
          <a:noFill/>
        </p:spPr>
        <p:txBody>
          <a:bodyPr wrap="square" rtlCol="0">
            <a:spAutoFit/>
          </a:bodyPr>
          <a:lstStyle/>
          <a:p>
            <a:r>
              <a:rPr lang="en-US" sz="900" dirty="0" smtClean="0"/>
              <a:t>7</a:t>
            </a:r>
            <a:endParaRPr lang="en-US" sz="900" dirty="0"/>
          </a:p>
        </p:txBody>
      </p:sp>
      <p:sp>
        <p:nvSpPr>
          <p:cNvPr id="13" name="TextBox 12"/>
          <p:cNvSpPr txBox="1"/>
          <p:nvPr/>
        </p:nvSpPr>
        <p:spPr>
          <a:xfrm>
            <a:off x="1500981" y="4487863"/>
            <a:ext cx="350837" cy="230832"/>
          </a:xfrm>
          <a:prstGeom prst="rect">
            <a:avLst/>
          </a:prstGeom>
          <a:noFill/>
        </p:spPr>
        <p:txBody>
          <a:bodyPr wrap="square" rtlCol="0">
            <a:spAutoFit/>
          </a:bodyPr>
          <a:lstStyle/>
          <a:p>
            <a:r>
              <a:rPr lang="en-US" sz="900" dirty="0" smtClean="0"/>
              <a:t>18</a:t>
            </a:r>
            <a:endParaRPr lang="en-US" sz="900" dirty="0"/>
          </a:p>
        </p:txBody>
      </p:sp>
      <p:sp>
        <p:nvSpPr>
          <p:cNvPr id="17" name="TextBox 16"/>
          <p:cNvSpPr txBox="1"/>
          <p:nvPr/>
        </p:nvSpPr>
        <p:spPr>
          <a:xfrm>
            <a:off x="1851818" y="1619554"/>
            <a:ext cx="519789" cy="230832"/>
          </a:xfrm>
          <a:prstGeom prst="rect">
            <a:avLst/>
          </a:prstGeom>
          <a:noFill/>
        </p:spPr>
        <p:txBody>
          <a:bodyPr wrap="square" rtlCol="0">
            <a:spAutoFit/>
          </a:bodyPr>
          <a:lstStyle/>
          <a:p>
            <a:pPr algn="ctr"/>
            <a:r>
              <a:rPr lang="en-US" sz="900" dirty="0" smtClean="0"/>
              <a:t>12</a:t>
            </a:r>
            <a:endParaRPr lang="en-US" sz="9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3709" y="1864778"/>
            <a:ext cx="1869584" cy="316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0714" y="3029893"/>
            <a:ext cx="1066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92" y="3226920"/>
            <a:ext cx="7191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482" y="3018654"/>
            <a:ext cx="7191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1972" y="3316106"/>
            <a:ext cx="83502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5975" y="3929948"/>
            <a:ext cx="83502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47514" y="4469458"/>
            <a:ext cx="10668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92245" y="3735755"/>
            <a:ext cx="6889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80714" y="3855825"/>
            <a:ext cx="6889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7334" y="4135909"/>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2" name="Picture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96663" y="4656043"/>
            <a:ext cx="762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 name="Straight Arrow Connector 37"/>
          <p:cNvCxnSpPr>
            <a:stCxn id="8" idx="2"/>
          </p:cNvCxnSpPr>
          <p:nvPr/>
        </p:nvCxnSpPr>
        <p:spPr>
          <a:xfrm>
            <a:off x="3636261" y="3923184"/>
            <a:ext cx="152400" cy="5939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8" idx="0"/>
            <a:endCxn id="5124" idx="2"/>
          </p:cNvCxnSpPr>
          <p:nvPr/>
        </p:nvCxnSpPr>
        <p:spPr>
          <a:xfrm flipV="1">
            <a:off x="3636261" y="3476157"/>
            <a:ext cx="0" cy="2161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8" idx="1"/>
          </p:cNvCxnSpPr>
          <p:nvPr/>
        </p:nvCxnSpPr>
        <p:spPr>
          <a:xfrm flipH="1" flipV="1">
            <a:off x="3081220" y="3527792"/>
            <a:ext cx="402641" cy="2799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 idx="1"/>
          </p:cNvCxnSpPr>
          <p:nvPr/>
        </p:nvCxnSpPr>
        <p:spPr>
          <a:xfrm flipH="1" flipV="1">
            <a:off x="3081220" y="2905006"/>
            <a:ext cx="378017" cy="22163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662049" y="3137146"/>
            <a:ext cx="182488" cy="2744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2502654" y="2895034"/>
            <a:ext cx="387862" cy="977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1969689" y="2856384"/>
            <a:ext cx="27968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1268" idx="1"/>
          </p:cNvCxnSpPr>
          <p:nvPr/>
        </p:nvCxnSpPr>
        <p:spPr>
          <a:xfrm flipH="1">
            <a:off x="990600" y="2905007"/>
            <a:ext cx="388143" cy="3891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1623217" y="2874079"/>
            <a:ext cx="260492" cy="209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249679" y="3228607"/>
            <a:ext cx="295183" cy="3815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768071" y="2992815"/>
            <a:ext cx="173666" cy="135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1274" idx="0"/>
          </p:cNvCxnSpPr>
          <p:nvPr/>
        </p:nvCxnSpPr>
        <p:spPr>
          <a:xfrm flipV="1">
            <a:off x="489061" y="3523398"/>
            <a:ext cx="175473" cy="3917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65" name="Straight Arrow Connector 11264"/>
          <p:cNvCxnSpPr/>
          <p:nvPr/>
        </p:nvCxnSpPr>
        <p:spPr>
          <a:xfrm flipV="1">
            <a:off x="576797" y="3857731"/>
            <a:ext cx="496259" cy="14930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78" name="Straight Arrow Connector 11277"/>
          <p:cNvCxnSpPr/>
          <p:nvPr/>
        </p:nvCxnSpPr>
        <p:spPr>
          <a:xfrm flipH="1">
            <a:off x="249679" y="4135909"/>
            <a:ext cx="147592" cy="6367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81" name="Straight Arrow Connector 11280"/>
          <p:cNvCxnSpPr>
            <a:stCxn id="13" idx="1"/>
          </p:cNvCxnSpPr>
          <p:nvPr/>
        </p:nvCxnSpPr>
        <p:spPr>
          <a:xfrm flipH="1">
            <a:off x="667099" y="4603279"/>
            <a:ext cx="833882" cy="426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83" name="Straight Arrow Connector 11282"/>
          <p:cNvCxnSpPr/>
          <p:nvPr/>
        </p:nvCxnSpPr>
        <p:spPr>
          <a:xfrm flipV="1">
            <a:off x="1711747" y="4517166"/>
            <a:ext cx="581024" cy="456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85" name="Straight Arrow Connector 11284"/>
          <p:cNvCxnSpPr>
            <a:stCxn id="5132" idx="0"/>
          </p:cNvCxnSpPr>
          <p:nvPr/>
        </p:nvCxnSpPr>
        <p:spPr>
          <a:xfrm>
            <a:off x="1677663" y="4656043"/>
            <a:ext cx="869085" cy="56254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87" name="Straight Arrow Connector 11286"/>
          <p:cNvCxnSpPr/>
          <p:nvPr/>
        </p:nvCxnSpPr>
        <p:spPr>
          <a:xfrm flipV="1">
            <a:off x="2696585" y="4380384"/>
            <a:ext cx="585955" cy="121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89" name="Straight Arrow Connector 11288"/>
          <p:cNvCxnSpPr/>
          <p:nvPr/>
        </p:nvCxnSpPr>
        <p:spPr>
          <a:xfrm flipH="1" flipV="1">
            <a:off x="2057994" y="3773225"/>
            <a:ext cx="435056" cy="5646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92" name="Straight Arrow Connector 11291"/>
          <p:cNvCxnSpPr/>
          <p:nvPr/>
        </p:nvCxnSpPr>
        <p:spPr>
          <a:xfrm flipH="1">
            <a:off x="1161966" y="3680759"/>
            <a:ext cx="325989" cy="252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94" name="Straight Arrow Connector 11293"/>
          <p:cNvCxnSpPr/>
          <p:nvPr/>
        </p:nvCxnSpPr>
        <p:spPr>
          <a:xfrm flipV="1">
            <a:off x="1652097" y="3244207"/>
            <a:ext cx="457432" cy="37385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96" name="Straight Arrow Connector 11295"/>
          <p:cNvCxnSpPr/>
          <p:nvPr/>
        </p:nvCxnSpPr>
        <p:spPr>
          <a:xfrm>
            <a:off x="1695357" y="3700222"/>
            <a:ext cx="317592" cy="1159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98" name="Straight Arrow Connector 11297"/>
          <p:cNvCxnSpPr/>
          <p:nvPr/>
        </p:nvCxnSpPr>
        <p:spPr>
          <a:xfrm flipH="1">
            <a:off x="2187873" y="3648017"/>
            <a:ext cx="367467"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00" name="Straight Arrow Connector 11299"/>
          <p:cNvCxnSpPr/>
          <p:nvPr/>
        </p:nvCxnSpPr>
        <p:spPr>
          <a:xfrm>
            <a:off x="2791223" y="3648016"/>
            <a:ext cx="332977" cy="197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302" name="TextBox 11301"/>
          <p:cNvSpPr txBox="1"/>
          <p:nvPr/>
        </p:nvSpPr>
        <p:spPr>
          <a:xfrm>
            <a:off x="4419600" y="2438400"/>
            <a:ext cx="4495800" cy="3231654"/>
          </a:xfrm>
          <a:prstGeom prst="rect">
            <a:avLst/>
          </a:prstGeom>
          <a:noFill/>
        </p:spPr>
        <p:txBody>
          <a:bodyPr wrap="square" rtlCol="0">
            <a:spAutoFit/>
          </a:bodyPr>
          <a:lstStyle/>
          <a:p>
            <a:r>
              <a:rPr lang="en-US" sz="1200" dirty="0" smtClean="0"/>
              <a:t>Turkey started out in 4-4-2 zonal defense with the line of confrontation drawn at the front edge of the center circle. Turkey did switch into a 4-1-4-1 as well with #2 (</a:t>
            </a:r>
            <a:r>
              <a:rPr lang="en-US" sz="1200" dirty="0" err="1" smtClean="0"/>
              <a:t>Turkkalesi</a:t>
            </a:r>
            <a:r>
              <a:rPr lang="en-US" sz="1200" dirty="0" smtClean="0"/>
              <a:t>) dropping in front of the back four defenders and #15 (</a:t>
            </a:r>
            <a:r>
              <a:rPr lang="en-US" sz="1200" dirty="0" err="1" smtClean="0"/>
              <a:t>Cankaya</a:t>
            </a:r>
            <a:r>
              <a:rPr lang="en-US" sz="1200" dirty="0" smtClean="0"/>
              <a:t>) dropping into a central midfield position.</a:t>
            </a:r>
          </a:p>
          <a:p>
            <a:endParaRPr lang="en-US" sz="1200" dirty="0"/>
          </a:p>
          <a:p>
            <a:r>
              <a:rPr lang="en-US" sz="1200" dirty="0" smtClean="0"/>
              <a:t>#18 (</a:t>
            </a:r>
            <a:r>
              <a:rPr lang="en-US" sz="1200" dirty="0" err="1" smtClean="0"/>
              <a:t>Karabacak</a:t>
            </a:r>
            <a:r>
              <a:rPr lang="en-US" sz="1200" dirty="0" smtClean="0"/>
              <a:t>) angles his approach to the ball to force the play down the U.S. right channel. Lines are compact and don’t allow for much space to play penetrating passes. U.S. possession is allowed in U.S. defensive 1/3 with penetration denied into middle 1/3.</a:t>
            </a:r>
          </a:p>
          <a:p>
            <a:endParaRPr lang="en-US" sz="1200" dirty="0"/>
          </a:p>
          <a:p>
            <a:r>
              <a:rPr lang="en-US" sz="1200" dirty="0" smtClean="0"/>
              <a:t>Center Backs #4 &amp; #14 match up on U.S. #19, #10, or #7 if he comes inside. Outside Backs #13 and #8 are matched up on U.S. #11, #7, or #10 if he comes wide, or balance line if on weak side. Outside midfielders #7 and #11 are matched up on U.S. outside backs #3 and #2 or balance line if on weak side. Central Midfielders #2 and #10 position themselves in front of back line in center channel to deny passes into U.S. forward #19 or U.S midfielder #10.</a:t>
            </a:r>
          </a:p>
        </p:txBody>
      </p:sp>
    </p:spTree>
    <p:extLst>
      <p:ext uri="{BB962C8B-B14F-4D97-AF65-F5344CB8AC3E}">
        <p14:creationId xmlns:p14="http://schemas.microsoft.com/office/powerpoint/2010/main" val="53155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152400"/>
            <a:ext cx="8229600" cy="1143000"/>
          </a:xfrm>
        </p:spPr>
        <p:txBody>
          <a:bodyPr>
            <a:normAutofit fontScale="90000"/>
          </a:bodyPr>
          <a:lstStyle/>
          <a:p>
            <a:r>
              <a:rPr lang="en-US" dirty="0" smtClean="0">
                <a:latin typeface="Gothic 13 Std" pitchFamily="1" charset="0"/>
                <a:ea typeface="ＭＳ Ｐゴシック" pitchFamily="1" charset="-128"/>
                <a:cs typeface="Gothic 13 Std" pitchFamily="1" charset="0"/>
              </a:rPr>
              <a:t/>
            </a:r>
            <a:br>
              <a:rPr lang="en-US" dirty="0" smtClean="0">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Part I: </a:t>
            </a:r>
            <a:r>
              <a:rPr lang="en-US" sz="3100" i="1" dirty="0">
                <a:solidFill>
                  <a:schemeClr val="tx1"/>
                </a:solidFill>
                <a:latin typeface="Gothic 13 Std" pitchFamily="1" charset="0"/>
                <a:ea typeface="ＭＳ Ｐゴシック" pitchFamily="1" charset="-128"/>
                <a:cs typeface="Gothic 13 Std" pitchFamily="1" charset="0"/>
              </a:rPr>
              <a:t>ATTACKING </a:t>
            </a:r>
            <a:r>
              <a:rPr lang="en-US" sz="3100" i="1" dirty="0" smtClean="0">
                <a:solidFill>
                  <a:schemeClr val="tx1"/>
                </a:solidFill>
                <a:latin typeface="Gothic 13 Std" pitchFamily="1" charset="0"/>
                <a:ea typeface="ＭＳ Ｐゴシック" pitchFamily="1" charset="-128"/>
                <a:cs typeface="Gothic 13 Std" pitchFamily="1" charset="0"/>
              </a:rPr>
              <a:t>ANALYSIS  </a:t>
            </a:r>
            <a:br>
              <a:rPr lang="en-US" sz="3100" i="1" dirty="0" smtClean="0">
                <a:solidFill>
                  <a:schemeClr val="tx1"/>
                </a:solidFill>
                <a:latin typeface="Gothic 13 Std" pitchFamily="1" charset="0"/>
                <a:ea typeface="ＭＳ Ｐゴシック" pitchFamily="1" charset="-128"/>
                <a:cs typeface="Gothic 13 Std" pitchFamily="1" charset="0"/>
              </a:rPr>
            </a:br>
            <a:r>
              <a:rPr lang="en-US" sz="3100" i="1" dirty="0" smtClean="0">
                <a:solidFill>
                  <a:schemeClr val="tx1"/>
                </a:solidFill>
                <a:latin typeface="Gothic 13 Std" pitchFamily="1" charset="0"/>
                <a:ea typeface="ＭＳ Ｐゴシック" pitchFamily="1" charset="-128"/>
                <a:cs typeface="Gothic 13 Std" pitchFamily="1" charset="0"/>
              </a:rPr>
              <a:t>Turkey - Defensive Variations </a:t>
            </a:r>
          </a:p>
        </p:txBody>
      </p:sp>
      <p:sp>
        <p:nvSpPr>
          <p:cNvPr id="38915" name="Slide Number Placeholder 3"/>
          <p:cNvSpPr>
            <a:spLocks noGrp="1"/>
          </p:cNvSpPr>
          <p:nvPr>
            <p:ph type="sldNum" sz="quarter" idx="11"/>
          </p:nvPr>
        </p:nvSpPr>
        <p:spPr bwMode="auto">
          <a:xfrm>
            <a:off x="6858000" y="62484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fld id="{E2CF28F0-F50E-4D54-9782-38B6557B47F6}" type="slidenum">
              <a:rPr lang="en-US" smtClean="0">
                <a:solidFill>
                  <a:srgbClr val="898989"/>
                </a:solidFill>
              </a:rPr>
              <a:pPr eaLnBrk="1" hangingPunct="1"/>
              <a:t>9</a:t>
            </a:fld>
            <a:endParaRPr lang="en-US" dirty="0" smtClean="0">
              <a:solidFill>
                <a:srgbClr val="898989"/>
              </a:solidFill>
            </a:endParaRPr>
          </a:p>
        </p:txBody>
      </p:sp>
      <p:pic>
        <p:nvPicPr>
          <p:cNvPr id="2" name="Picture 1"/>
          <p:cNvPicPr>
            <a:picLocks noChangeAspect="1"/>
          </p:cNvPicPr>
          <p:nvPr/>
        </p:nvPicPr>
        <p:blipFill>
          <a:blip r:embed="rId2"/>
          <a:stretch>
            <a:fillRect/>
          </a:stretch>
        </p:blipFill>
        <p:spPr>
          <a:xfrm>
            <a:off x="422543" y="1665984"/>
            <a:ext cx="3733800" cy="50306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26" name="TextBox 14"/>
          <p:cNvSpPr txBox="1">
            <a:spLocks noChangeArrowheads="1"/>
          </p:cNvSpPr>
          <p:nvPr/>
        </p:nvSpPr>
        <p:spPr bwMode="auto">
          <a:xfrm>
            <a:off x="74759" y="958947"/>
            <a:ext cx="902493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1000" dirty="0" smtClean="0">
                <a:solidFill>
                  <a:srgbClr val="C00000"/>
                </a:solidFill>
                <a:sym typeface="Wingdings" pitchFamily="2" charset="2"/>
              </a:rPr>
              <a:t>Place </a:t>
            </a:r>
            <a:r>
              <a:rPr lang="en-US" sz="1000" dirty="0">
                <a:solidFill>
                  <a:srgbClr val="C00000"/>
                </a:solidFill>
                <a:sym typeface="Wingdings" pitchFamily="2" charset="2"/>
              </a:rPr>
              <a:t>the </a:t>
            </a:r>
            <a:r>
              <a:rPr lang="en-US" sz="1000" b="1" dirty="0" smtClean="0">
                <a:solidFill>
                  <a:srgbClr val="C00000"/>
                </a:solidFill>
                <a:sym typeface="Wingdings" pitchFamily="2" charset="2"/>
              </a:rPr>
              <a:t>Turkey Teams </a:t>
            </a:r>
            <a:r>
              <a:rPr lang="en-US" sz="1000" b="1" dirty="0">
                <a:solidFill>
                  <a:srgbClr val="C00000"/>
                </a:solidFill>
                <a:sym typeface="Wingdings" pitchFamily="2" charset="2"/>
              </a:rPr>
              <a:t>line-up </a:t>
            </a:r>
            <a:r>
              <a:rPr lang="en-US" sz="1000" b="1" dirty="0" smtClean="0">
                <a:solidFill>
                  <a:srgbClr val="C00000"/>
                </a:solidFill>
                <a:sym typeface="Wingdings" pitchFamily="2" charset="2"/>
              </a:rPr>
              <a:t>in the diagrams. </a:t>
            </a:r>
            <a:r>
              <a:rPr lang="en-US" sz="1000" b="1" dirty="0">
                <a:solidFill>
                  <a:srgbClr val="C00000"/>
                </a:solidFill>
                <a:sym typeface="Wingdings" pitchFamily="2" charset="2"/>
              </a:rPr>
              <a:t>U</a:t>
            </a:r>
            <a:r>
              <a:rPr lang="en-US" sz="1000" b="1" dirty="0" smtClean="0">
                <a:solidFill>
                  <a:srgbClr val="C00000"/>
                </a:solidFill>
                <a:sym typeface="Wingdings" pitchFamily="2" charset="2"/>
              </a:rPr>
              <a:t>sing Tactical Arrows to </a:t>
            </a:r>
            <a:r>
              <a:rPr lang="en-US" sz="1000" dirty="0" smtClean="0">
                <a:solidFill>
                  <a:srgbClr val="C00000"/>
                </a:solidFill>
                <a:sym typeface="Wingdings" pitchFamily="2" charset="2"/>
              </a:rPr>
              <a:t>represent their </a:t>
            </a:r>
            <a:r>
              <a:rPr lang="en-US" sz="1000" dirty="0">
                <a:solidFill>
                  <a:srgbClr val="C00000"/>
                </a:solidFill>
                <a:sym typeface="Wingdings" pitchFamily="2" charset="2"/>
              </a:rPr>
              <a:t>defensive </a:t>
            </a:r>
            <a:r>
              <a:rPr lang="en-US" sz="1000" dirty="0" smtClean="0">
                <a:solidFill>
                  <a:srgbClr val="C00000"/>
                </a:solidFill>
                <a:sym typeface="Wingdings" pitchFamily="2" charset="2"/>
              </a:rPr>
              <a:t>roles. </a:t>
            </a:r>
            <a:r>
              <a:rPr lang="en-US" sz="1000" dirty="0" smtClean="0">
                <a:solidFill>
                  <a:srgbClr val="C00000"/>
                </a:solidFill>
                <a:sym typeface="Wingdings"/>
              </a:rPr>
              <a:t>Diagram  the  </a:t>
            </a:r>
            <a:r>
              <a:rPr lang="en-US" sz="1000" dirty="0">
                <a:solidFill>
                  <a:srgbClr val="C00000"/>
                </a:solidFill>
                <a:sym typeface="Wingdings"/>
              </a:rPr>
              <a:t>teams </a:t>
            </a:r>
            <a:r>
              <a:rPr lang="en-US" sz="1000" dirty="0" smtClean="0">
                <a:solidFill>
                  <a:srgbClr val="C00000"/>
                </a:solidFill>
                <a:sym typeface="Wingdings"/>
              </a:rPr>
              <a:t>defensive variations </a:t>
            </a:r>
            <a:r>
              <a:rPr lang="en-US" sz="1000" dirty="0">
                <a:solidFill>
                  <a:srgbClr val="C00000"/>
                </a:solidFill>
                <a:sym typeface="Wingdings"/>
              </a:rPr>
              <a:t>in </a:t>
            </a:r>
            <a:r>
              <a:rPr lang="en-US" sz="1000" dirty="0" smtClean="0">
                <a:solidFill>
                  <a:srgbClr val="C00000"/>
                </a:solidFill>
                <a:sym typeface="Wingdings"/>
              </a:rPr>
              <a:t>system of play/tactics/strategy/lines </a:t>
            </a:r>
            <a:r>
              <a:rPr lang="en-US" sz="1000" dirty="0">
                <a:solidFill>
                  <a:srgbClr val="C00000"/>
                </a:solidFill>
                <a:sym typeface="Wingdings"/>
              </a:rPr>
              <a:t>of </a:t>
            </a:r>
            <a:r>
              <a:rPr lang="en-US" sz="1000" dirty="0" smtClean="0">
                <a:solidFill>
                  <a:srgbClr val="C00000"/>
                </a:solidFill>
                <a:sym typeface="Wingdings"/>
              </a:rPr>
              <a:t> confrontation. </a:t>
            </a:r>
            <a:r>
              <a:rPr lang="en-US" sz="1000" dirty="0" smtClean="0">
                <a:solidFill>
                  <a:srgbClr val="C00000"/>
                </a:solidFill>
                <a:sym typeface="Wingdings" pitchFamily="2" charset="2"/>
              </a:rPr>
              <a:t> Include </a:t>
            </a:r>
            <a:r>
              <a:rPr lang="en-US" sz="1000" dirty="0">
                <a:solidFill>
                  <a:srgbClr val="C00000"/>
                </a:solidFill>
                <a:sym typeface="Wingdings" pitchFamily="2" charset="2"/>
              </a:rPr>
              <a:t>Jersey </a:t>
            </a:r>
            <a:r>
              <a:rPr lang="en-US" sz="1000" dirty="0" smtClean="0">
                <a:solidFill>
                  <a:srgbClr val="C00000"/>
                </a:solidFill>
                <a:sym typeface="Wingdings" pitchFamily="2" charset="2"/>
              </a:rPr>
              <a:t># both teams: All 11 players of both team and show the location of the ball. </a:t>
            </a:r>
            <a:r>
              <a:rPr lang="en-US" sz="1000" dirty="0" smtClean="0">
                <a:solidFill>
                  <a:srgbClr val="C00000"/>
                </a:solidFill>
                <a:sym typeface="Wingdings"/>
              </a:rPr>
              <a:t>   </a:t>
            </a:r>
          </a:p>
          <a:p>
            <a:pPr eaLnBrk="1" hangingPunct="1"/>
            <a:r>
              <a:rPr lang="en-US" sz="1000" dirty="0">
                <a:solidFill>
                  <a:srgbClr val="C00000"/>
                </a:solidFill>
                <a:sym typeface="Wingdings"/>
              </a:rPr>
              <a:t> </a:t>
            </a:r>
            <a:r>
              <a:rPr lang="en-US" sz="1000" dirty="0" smtClean="0">
                <a:solidFill>
                  <a:srgbClr val="C00000"/>
                </a:solidFill>
                <a:sym typeface="Wingdings"/>
              </a:rPr>
              <a:t>                </a:t>
            </a:r>
            <a:r>
              <a:rPr lang="en-US" sz="1000" b="1" u="sng" dirty="0" smtClean="0">
                <a:solidFill>
                  <a:srgbClr val="C00000"/>
                </a:solidFill>
              </a:rPr>
              <a:t>         </a:t>
            </a:r>
          </a:p>
        </p:txBody>
      </p:sp>
      <p:sp>
        <p:nvSpPr>
          <p:cNvPr id="38929" name="TextBox 9"/>
          <p:cNvSpPr txBox="1">
            <a:spLocks noChangeArrowheads="1"/>
          </p:cNvSpPr>
          <p:nvPr/>
        </p:nvSpPr>
        <p:spPr bwMode="auto">
          <a:xfrm>
            <a:off x="7815263" y="6640513"/>
            <a:ext cx="159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 charset="-128"/>
              </a:defRPr>
            </a:lvl1pPr>
            <a:lvl2pPr marL="742950" indent="-285750" eaLnBrk="0" hangingPunct="0">
              <a:defRPr>
                <a:solidFill>
                  <a:schemeClr val="tx1"/>
                </a:solidFill>
                <a:latin typeface="Arial" charset="0"/>
                <a:ea typeface="ＭＳ Ｐゴシック" pitchFamily="1" charset="-128"/>
              </a:defRPr>
            </a:lvl2pPr>
            <a:lvl3pPr marL="1143000" indent="-228600" eaLnBrk="0" hangingPunct="0">
              <a:defRPr>
                <a:solidFill>
                  <a:schemeClr val="tx1"/>
                </a:solidFill>
                <a:latin typeface="Arial" charset="0"/>
                <a:ea typeface="ＭＳ Ｐゴシック" pitchFamily="1" charset="-128"/>
              </a:defRPr>
            </a:lvl3pPr>
            <a:lvl4pPr marL="1600200" indent="-228600" eaLnBrk="0" hangingPunct="0">
              <a:defRPr>
                <a:solidFill>
                  <a:schemeClr val="tx1"/>
                </a:solidFill>
                <a:latin typeface="Arial" charset="0"/>
                <a:ea typeface="ＭＳ Ｐゴシック" pitchFamily="1" charset="-128"/>
              </a:defRPr>
            </a:lvl4pPr>
            <a:lvl5pPr marL="2057400" indent="-228600" eaLnBrk="0" hangingPunct="0">
              <a:defRPr>
                <a:solidFill>
                  <a:schemeClr val="tx1"/>
                </a:solidFill>
                <a:latin typeface="Arial" charset="0"/>
                <a:ea typeface="ＭＳ Ｐゴシック" pitchFamily="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 charset="-128"/>
              </a:defRPr>
            </a:lvl9pPr>
          </a:lstStyle>
          <a:p>
            <a:pPr eaLnBrk="1" hangingPunct="1"/>
            <a:r>
              <a:rPr lang="en-US" sz="800" dirty="0">
                <a:solidFill>
                  <a:schemeClr val="bg1"/>
                </a:solidFill>
              </a:rPr>
              <a:t>D. Chesler </a:t>
            </a:r>
            <a:r>
              <a:rPr lang="en-US" sz="800" dirty="0" smtClean="0">
                <a:solidFill>
                  <a:schemeClr val="bg1"/>
                </a:solidFill>
              </a:rPr>
              <a:t>Jan. 2014</a:t>
            </a:r>
            <a:endParaRPr lang="en-US" sz="800" dirty="0">
              <a:solidFill>
                <a:schemeClr val="bg1"/>
              </a:solidFill>
            </a:endParaRPr>
          </a:p>
        </p:txBody>
      </p:sp>
      <p:sp>
        <p:nvSpPr>
          <p:cNvPr id="14" name="Isosceles Triangle 13"/>
          <p:cNvSpPr/>
          <p:nvPr/>
        </p:nvSpPr>
        <p:spPr>
          <a:xfrm>
            <a:off x="2167206" y="6163105"/>
            <a:ext cx="274663" cy="253424"/>
          </a:xfrm>
          <a:prstGeom prs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147596" y="6239523"/>
            <a:ext cx="342899" cy="230832"/>
          </a:xfrm>
          <a:prstGeom prst="rect">
            <a:avLst/>
          </a:prstGeom>
          <a:noFill/>
        </p:spPr>
        <p:txBody>
          <a:bodyPr wrap="square" rtlCol="0">
            <a:spAutoFit/>
          </a:bodyPr>
          <a:lstStyle/>
          <a:p>
            <a:pPr algn="ctr"/>
            <a:r>
              <a:rPr lang="en-US" sz="900" b="1" dirty="0"/>
              <a:t>1</a:t>
            </a:r>
          </a:p>
        </p:txBody>
      </p:sp>
      <p:sp>
        <p:nvSpPr>
          <p:cNvPr id="16" name="Isosceles Triangle 15"/>
          <p:cNvSpPr/>
          <p:nvPr/>
        </p:nvSpPr>
        <p:spPr>
          <a:xfrm rot="7404440">
            <a:off x="499255" y="352095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52893" y="3504867"/>
            <a:ext cx="342899" cy="230832"/>
          </a:xfrm>
          <a:prstGeom prst="rect">
            <a:avLst/>
          </a:prstGeom>
          <a:noFill/>
        </p:spPr>
        <p:txBody>
          <a:bodyPr wrap="square" rtlCol="0">
            <a:spAutoFit/>
          </a:bodyPr>
          <a:lstStyle/>
          <a:p>
            <a:pPr algn="ctr"/>
            <a:r>
              <a:rPr lang="en-US" sz="900" b="1" dirty="0" smtClean="0">
                <a:solidFill>
                  <a:srgbClr val="FF0000"/>
                </a:solidFill>
              </a:rPr>
              <a:t>11</a:t>
            </a:r>
            <a:endParaRPr lang="en-US" sz="900" b="1" dirty="0">
              <a:solidFill>
                <a:srgbClr val="FF0000"/>
              </a:solidFill>
            </a:endParaRPr>
          </a:p>
        </p:txBody>
      </p:sp>
      <p:sp>
        <p:nvSpPr>
          <p:cNvPr id="19" name="Isosceles Triangle 18"/>
          <p:cNvSpPr/>
          <p:nvPr/>
        </p:nvSpPr>
        <p:spPr>
          <a:xfrm rot="10430833">
            <a:off x="1381345" y="3247728"/>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389210" y="3223340"/>
            <a:ext cx="342899" cy="230832"/>
          </a:xfrm>
          <a:prstGeom prst="rect">
            <a:avLst/>
          </a:prstGeom>
          <a:noFill/>
        </p:spPr>
        <p:txBody>
          <a:bodyPr wrap="square" rtlCol="0">
            <a:spAutoFit/>
          </a:bodyPr>
          <a:lstStyle/>
          <a:p>
            <a:pPr algn="ctr"/>
            <a:r>
              <a:rPr lang="en-US" sz="900" b="1" dirty="0" smtClean="0">
                <a:solidFill>
                  <a:srgbClr val="FF0000"/>
                </a:solidFill>
              </a:rPr>
              <a:t>10</a:t>
            </a:r>
            <a:endParaRPr lang="en-US" sz="900" b="1" dirty="0">
              <a:solidFill>
                <a:srgbClr val="FF0000"/>
              </a:solidFill>
            </a:endParaRPr>
          </a:p>
        </p:txBody>
      </p:sp>
      <p:sp>
        <p:nvSpPr>
          <p:cNvPr id="21" name="Isosceles Triangle 20"/>
          <p:cNvSpPr/>
          <p:nvPr/>
        </p:nvSpPr>
        <p:spPr>
          <a:xfrm rot="11753834">
            <a:off x="2003232" y="297896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981669" y="2957925"/>
            <a:ext cx="342899" cy="230832"/>
          </a:xfrm>
          <a:prstGeom prst="rect">
            <a:avLst/>
          </a:prstGeom>
          <a:noFill/>
        </p:spPr>
        <p:txBody>
          <a:bodyPr wrap="square" rtlCol="0">
            <a:spAutoFit/>
          </a:bodyPr>
          <a:lstStyle/>
          <a:p>
            <a:pPr algn="ctr"/>
            <a:r>
              <a:rPr lang="en-US" sz="900" b="1" dirty="0" smtClean="0">
                <a:solidFill>
                  <a:srgbClr val="FF0000"/>
                </a:solidFill>
              </a:rPr>
              <a:t>19</a:t>
            </a:r>
            <a:endParaRPr lang="en-US" sz="900" b="1" dirty="0">
              <a:solidFill>
                <a:srgbClr val="FF0000"/>
              </a:solidFill>
            </a:endParaRPr>
          </a:p>
        </p:txBody>
      </p:sp>
      <p:sp>
        <p:nvSpPr>
          <p:cNvPr id="23" name="Isosceles Triangle 22"/>
          <p:cNvSpPr/>
          <p:nvPr/>
        </p:nvSpPr>
        <p:spPr>
          <a:xfrm>
            <a:off x="2743138" y="4354154"/>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704581" y="4413051"/>
            <a:ext cx="342899" cy="230832"/>
          </a:xfrm>
          <a:prstGeom prst="rect">
            <a:avLst/>
          </a:prstGeom>
          <a:noFill/>
        </p:spPr>
        <p:txBody>
          <a:bodyPr wrap="square" rtlCol="0">
            <a:spAutoFit/>
          </a:bodyPr>
          <a:lstStyle/>
          <a:p>
            <a:pPr algn="ctr"/>
            <a:r>
              <a:rPr lang="en-US" sz="900" b="1" dirty="0">
                <a:solidFill>
                  <a:srgbClr val="FF0000"/>
                </a:solidFill>
              </a:rPr>
              <a:t>8</a:t>
            </a:r>
          </a:p>
        </p:txBody>
      </p:sp>
      <p:sp>
        <p:nvSpPr>
          <p:cNvPr id="25" name="Isosceles Triangle 24"/>
          <p:cNvSpPr/>
          <p:nvPr/>
        </p:nvSpPr>
        <p:spPr>
          <a:xfrm rot="12486101">
            <a:off x="3205197" y="330366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3171078" y="3284964"/>
            <a:ext cx="342899" cy="230832"/>
          </a:xfrm>
          <a:prstGeom prst="rect">
            <a:avLst/>
          </a:prstGeom>
          <a:noFill/>
        </p:spPr>
        <p:txBody>
          <a:bodyPr wrap="square" rtlCol="0">
            <a:spAutoFit/>
          </a:bodyPr>
          <a:lstStyle/>
          <a:p>
            <a:pPr algn="ctr"/>
            <a:r>
              <a:rPr lang="en-US" sz="900" b="1" dirty="0">
                <a:solidFill>
                  <a:srgbClr val="FF0000"/>
                </a:solidFill>
              </a:rPr>
              <a:t>7</a:t>
            </a:r>
          </a:p>
        </p:txBody>
      </p:sp>
      <p:sp>
        <p:nvSpPr>
          <p:cNvPr id="27" name="Isosceles Triangle 26"/>
          <p:cNvSpPr/>
          <p:nvPr/>
        </p:nvSpPr>
        <p:spPr>
          <a:xfrm rot="12282877">
            <a:off x="1174533" y="4728945"/>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1140416" y="4708666"/>
            <a:ext cx="342899" cy="230832"/>
          </a:xfrm>
          <a:prstGeom prst="rect">
            <a:avLst/>
          </a:prstGeom>
          <a:noFill/>
        </p:spPr>
        <p:txBody>
          <a:bodyPr wrap="square" rtlCol="0">
            <a:spAutoFit/>
          </a:bodyPr>
          <a:lstStyle/>
          <a:p>
            <a:pPr algn="ctr"/>
            <a:r>
              <a:rPr lang="en-US" sz="900" b="1" dirty="0">
                <a:solidFill>
                  <a:srgbClr val="FF0000"/>
                </a:solidFill>
              </a:rPr>
              <a:t>6</a:t>
            </a:r>
          </a:p>
        </p:txBody>
      </p:sp>
      <p:sp>
        <p:nvSpPr>
          <p:cNvPr id="29" name="Isosceles Triangle 28"/>
          <p:cNvSpPr/>
          <p:nvPr/>
        </p:nvSpPr>
        <p:spPr>
          <a:xfrm>
            <a:off x="1424854" y="536966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390737" y="5426305"/>
            <a:ext cx="342899" cy="230832"/>
          </a:xfrm>
          <a:prstGeom prst="rect">
            <a:avLst/>
          </a:prstGeom>
          <a:noFill/>
        </p:spPr>
        <p:txBody>
          <a:bodyPr wrap="square" rtlCol="0">
            <a:spAutoFit/>
          </a:bodyPr>
          <a:lstStyle/>
          <a:p>
            <a:pPr algn="ctr"/>
            <a:r>
              <a:rPr lang="en-US" sz="900" b="1" dirty="0">
                <a:solidFill>
                  <a:srgbClr val="FF0000"/>
                </a:solidFill>
              </a:rPr>
              <a:t>5</a:t>
            </a:r>
          </a:p>
        </p:txBody>
      </p:sp>
      <p:sp>
        <p:nvSpPr>
          <p:cNvPr id="31" name="Isosceles Triangle 30"/>
          <p:cNvSpPr/>
          <p:nvPr/>
        </p:nvSpPr>
        <p:spPr>
          <a:xfrm>
            <a:off x="2876031" y="5364500"/>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2846351" y="5400788"/>
            <a:ext cx="342899" cy="230832"/>
          </a:xfrm>
          <a:prstGeom prst="rect">
            <a:avLst/>
          </a:prstGeom>
          <a:noFill/>
        </p:spPr>
        <p:txBody>
          <a:bodyPr wrap="square" rtlCol="0">
            <a:spAutoFit/>
          </a:bodyPr>
          <a:lstStyle/>
          <a:p>
            <a:pPr algn="ctr"/>
            <a:r>
              <a:rPr lang="en-US" sz="900" b="1" dirty="0">
                <a:solidFill>
                  <a:srgbClr val="FF0000"/>
                </a:solidFill>
              </a:rPr>
              <a:t>4</a:t>
            </a:r>
          </a:p>
        </p:txBody>
      </p:sp>
      <p:sp>
        <p:nvSpPr>
          <p:cNvPr id="33" name="Isosceles Triangle 32"/>
          <p:cNvSpPr/>
          <p:nvPr/>
        </p:nvSpPr>
        <p:spPr>
          <a:xfrm rot="4106496">
            <a:off x="548468" y="4758937"/>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rot="2364557">
            <a:off x="465138" y="4800379"/>
            <a:ext cx="342899" cy="230832"/>
          </a:xfrm>
          <a:prstGeom prst="rect">
            <a:avLst/>
          </a:prstGeom>
          <a:noFill/>
        </p:spPr>
        <p:txBody>
          <a:bodyPr wrap="square" rtlCol="0">
            <a:spAutoFit/>
          </a:bodyPr>
          <a:lstStyle/>
          <a:p>
            <a:pPr algn="ctr"/>
            <a:r>
              <a:rPr lang="en-US" sz="900" b="1" dirty="0">
                <a:solidFill>
                  <a:srgbClr val="FF0000"/>
                </a:solidFill>
              </a:rPr>
              <a:t>3</a:t>
            </a:r>
          </a:p>
        </p:txBody>
      </p:sp>
      <p:sp>
        <p:nvSpPr>
          <p:cNvPr id="35" name="Isosceles Triangle 34"/>
          <p:cNvSpPr/>
          <p:nvPr/>
        </p:nvSpPr>
        <p:spPr>
          <a:xfrm rot="18808087">
            <a:off x="3659395" y="4916906"/>
            <a:ext cx="274663" cy="253424"/>
          </a:xfrm>
          <a:prstGeom prst="triangle">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3625276" y="4960548"/>
            <a:ext cx="342899" cy="230832"/>
          </a:xfrm>
          <a:prstGeom prst="rect">
            <a:avLst/>
          </a:prstGeom>
          <a:noFill/>
        </p:spPr>
        <p:txBody>
          <a:bodyPr wrap="square" rtlCol="0">
            <a:spAutoFit/>
          </a:bodyPr>
          <a:lstStyle/>
          <a:p>
            <a:pPr algn="ctr"/>
            <a:r>
              <a:rPr lang="en-US" sz="900" b="1" dirty="0">
                <a:solidFill>
                  <a:srgbClr val="FF0000"/>
                </a:solidFill>
              </a:rPr>
              <a:t>2</a:t>
            </a:r>
          </a:p>
        </p:txBody>
      </p:sp>
      <p:pic>
        <p:nvPicPr>
          <p:cNvPr id="37" name="Picture 36"/>
          <p:cNvPicPr>
            <a:picLocks noChangeAspect="1"/>
          </p:cNvPicPr>
          <p:nvPr/>
        </p:nvPicPr>
        <p:blipFill>
          <a:blip r:embed="rId2"/>
          <a:stretch>
            <a:fillRect/>
          </a:stretch>
        </p:blipFill>
        <p:spPr>
          <a:xfrm>
            <a:off x="4945002" y="1582897"/>
            <a:ext cx="3813958" cy="50306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029" y="3164048"/>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7129" y="2870836"/>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2330" y="2746749"/>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6030" y="3015924"/>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872" y="4358340"/>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0928" y="3667532"/>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6807" y="3760513"/>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0290" y="4198613"/>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770" y="4798743"/>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021" y="4257599"/>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3737" y="3922675"/>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6489" y="4047294"/>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3"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5238" y="3608873"/>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2929" y="3151142"/>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5"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887" y="2732905"/>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6"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2216" y="2638105"/>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7"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6155" y="2657498"/>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8"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5605" y="2682186"/>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09"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49" y="3559660"/>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10"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981" y="4833771"/>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11" name="Picture 23"/>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67206" y="1958330"/>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12" name="Picture 24"/>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44829" y="1882524"/>
            <a:ext cx="2444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3234" y="2732905"/>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3098" y="2713511"/>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0633" y="3385829"/>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634" y="4171913"/>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619499">
            <a:off x="6316404" y="4315480"/>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8650" y="2792880"/>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518046">
            <a:off x="5013768" y="4299030"/>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7587" y="5053125"/>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37864">
            <a:off x="7693206" y="4964166"/>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50691">
            <a:off x="8229600" y="4542076"/>
            <a:ext cx="37147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4693601">
            <a:off x="6693234" y="2821577"/>
            <a:ext cx="347663"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739625">
            <a:off x="5002859" y="2848492"/>
            <a:ext cx="341313"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3903078">
            <a:off x="6664613" y="3439498"/>
            <a:ext cx="347663"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02859" y="4389620"/>
            <a:ext cx="371475" cy="230832"/>
          </a:xfrm>
          <a:prstGeom prst="rect">
            <a:avLst/>
          </a:prstGeom>
          <a:noFill/>
        </p:spPr>
        <p:txBody>
          <a:bodyPr wrap="square" rtlCol="0">
            <a:spAutoFit/>
          </a:bodyPr>
          <a:lstStyle/>
          <a:p>
            <a:pPr algn="ctr"/>
            <a:r>
              <a:rPr lang="en-US" sz="900" dirty="0" smtClean="0">
                <a:solidFill>
                  <a:srgbClr val="FF0000"/>
                </a:solidFill>
              </a:rPr>
              <a:t>3</a:t>
            </a:r>
            <a:endParaRPr lang="en-US" sz="900" dirty="0">
              <a:solidFill>
                <a:srgbClr val="FF0000"/>
              </a:solidFill>
            </a:endParaRPr>
          </a:p>
        </p:txBody>
      </p:sp>
      <p:sp>
        <p:nvSpPr>
          <p:cNvPr id="4" name="TextBox 3"/>
          <p:cNvSpPr txBox="1"/>
          <p:nvPr/>
        </p:nvSpPr>
        <p:spPr>
          <a:xfrm>
            <a:off x="6300825" y="4373024"/>
            <a:ext cx="407949" cy="230832"/>
          </a:xfrm>
          <a:prstGeom prst="rect">
            <a:avLst/>
          </a:prstGeom>
          <a:noFill/>
        </p:spPr>
        <p:txBody>
          <a:bodyPr wrap="square" rtlCol="0">
            <a:spAutoFit/>
          </a:bodyPr>
          <a:lstStyle/>
          <a:p>
            <a:pPr algn="ctr"/>
            <a:r>
              <a:rPr lang="en-US" sz="900" dirty="0" smtClean="0">
                <a:solidFill>
                  <a:srgbClr val="FF0000"/>
                </a:solidFill>
              </a:rPr>
              <a:t>6</a:t>
            </a:r>
            <a:endParaRPr lang="en-US" sz="900" dirty="0">
              <a:solidFill>
                <a:srgbClr val="FF0000"/>
              </a:solidFill>
            </a:endParaRPr>
          </a:p>
        </p:txBody>
      </p:sp>
      <p:sp>
        <p:nvSpPr>
          <p:cNvPr id="5" name="TextBox 4"/>
          <p:cNvSpPr txBox="1"/>
          <p:nvPr/>
        </p:nvSpPr>
        <p:spPr>
          <a:xfrm rot="14779443">
            <a:off x="8293099" y="2755420"/>
            <a:ext cx="371475" cy="230832"/>
          </a:xfrm>
          <a:prstGeom prst="rect">
            <a:avLst/>
          </a:prstGeom>
          <a:noFill/>
        </p:spPr>
        <p:txBody>
          <a:bodyPr wrap="square" rtlCol="0">
            <a:spAutoFit/>
          </a:bodyPr>
          <a:lstStyle/>
          <a:p>
            <a:pPr algn="ctr"/>
            <a:r>
              <a:rPr lang="en-US" sz="900" dirty="0" smtClean="0">
                <a:solidFill>
                  <a:srgbClr val="FF0000"/>
                </a:solidFill>
              </a:rPr>
              <a:t>7</a:t>
            </a:r>
            <a:endParaRPr lang="en-US" sz="900" dirty="0">
              <a:solidFill>
                <a:srgbClr val="FF0000"/>
              </a:solidFill>
            </a:endParaRPr>
          </a:p>
        </p:txBody>
      </p:sp>
      <p:sp>
        <p:nvSpPr>
          <p:cNvPr id="6" name="TextBox 5"/>
          <p:cNvSpPr txBox="1"/>
          <p:nvPr/>
        </p:nvSpPr>
        <p:spPr>
          <a:xfrm>
            <a:off x="7148990" y="4225135"/>
            <a:ext cx="371475" cy="230832"/>
          </a:xfrm>
          <a:prstGeom prst="rect">
            <a:avLst/>
          </a:prstGeom>
          <a:noFill/>
        </p:spPr>
        <p:txBody>
          <a:bodyPr wrap="square" rtlCol="0">
            <a:spAutoFit/>
          </a:bodyPr>
          <a:lstStyle/>
          <a:p>
            <a:pPr algn="ctr"/>
            <a:r>
              <a:rPr lang="en-US" sz="900" dirty="0" smtClean="0">
                <a:solidFill>
                  <a:srgbClr val="FF0000"/>
                </a:solidFill>
              </a:rPr>
              <a:t>8</a:t>
            </a:r>
            <a:endParaRPr lang="en-US" sz="900" dirty="0">
              <a:solidFill>
                <a:srgbClr val="FF0000"/>
              </a:solidFill>
            </a:endParaRPr>
          </a:p>
        </p:txBody>
      </p:sp>
      <p:sp>
        <p:nvSpPr>
          <p:cNvPr id="7" name="TextBox 6"/>
          <p:cNvSpPr txBox="1"/>
          <p:nvPr/>
        </p:nvSpPr>
        <p:spPr>
          <a:xfrm>
            <a:off x="5920413" y="5111540"/>
            <a:ext cx="389711" cy="230832"/>
          </a:xfrm>
          <a:prstGeom prst="rect">
            <a:avLst/>
          </a:prstGeom>
          <a:noFill/>
        </p:spPr>
        <p:txBody>
          <a:bodyPr wrap="square" rtlCol="0">
            <a:spAutoFit/>
          </a:bodyPr>
          <a:lstStyle/>
          <a:p>
            <a:pPr algn="ctr"/>
            <a:r>
              <a:rPr lang="en-US" sz="900" dirty="0" smtClean="0">
                <a:solidFill>
                  <a:srgbClr val="FF0000"/>
                </a:solidFill>
              </a:rPr>
              <a:t>5</a:t>
            </a:r>
            <a:endParaRPr lang="en-US" sz="900" dirty="0">
              <a:solidFill>
                <a:srgbClr val="FF0000"/>
              </a:solidFill>
            </a:endParaRPr>
          </a:p>
        </p:txBody>
      </p:sp>
      <p:sp>
        <p:nvSpPr>
          <p:cNvPr id="8" name="TextBox 7"/>
          <p:cNvSpPr txBox="1"/>
          <p:nvPr/>
        </p:nvSpPr>
        <p:spPr>
          <a:xfrm>
            <a:off x="7647779" y="5043618"/>
            <a:ext cx="430213" cy="230832"/>
          </a:xfrm>
          <a:prstGeom prst="rect">
            <a:avLst/>
          </a:prstGeom>
          <a:noFill/>
        </p:spPr>
        <p:txBody>
          <a:bodyPr wrap="square" rtlCol="0">
            <a:spAutoFit/>
          </a:bodyPr>
          <a:lstStyle/>
          <a:p>
            <a:pPr algn="ctr"/>
            <a:r>
              <a:rPr lang="en-US" sz="900" dirty="0" smtClean="0">
                <a:solidFill>
                  <a:srgbClr val="FF0000"/>
                </a:solidFill>
              </a:rPr>
              <a:t>4</a:t>
            </a:r>
            <a:endParaRPr lang="en-US" sz="900" dirty="0">
              <a:solidFill>
                <a:srgbClr val="FF0000"/>
              </a:solidFill>
            </a:endParaRPr>
          </a:p>
        </p:txBody>
      </p:sp>
      <p:sp>
        <p:nvSpPr>
          <p:cNvPr id="9" name="TextBox 8"/>
          <p:cNvSpPr txBox="1"/>
          <p:nvPr/>
        </p:nvSpPr>
        <p:spPr>
          <a:xfrm rot="19216647">
            <a:off x="8267088" y="4615195"/>
            <a:ext cx="371475" cy="230832"/>
          </a:xfrm>
          <a:prstGeom prst="rect">
            <a:avLst/>
          </a:prstGeom>
          <a:noFill/>
        </p:spPr>
        <p:txBody>
          <a:bodyPr wrap="square" rtlCol="0">
            <a:spAutoFit/>
          </a:bodyPr>
          <a:lstStyle/>
          <a:p>
            <a:pPr algn="ctr"/>
            <a:r>
              <a:rPr lang="en-US" sz="900" dirty="0" smtClean="0">
                <a:solidFill>
                  <a:srgbClr val="FF0000"/>
                </a:solidFill>
              </a:rPr>
              <a:t>2</a:t>
            </a:r>
            <a:endParaRPr lang="en-US" sz="900" dirty="0">
              <a:solidFill>
                <a:srgbClr val="FF0000"/>
              </a:solidFill>
            </a:endParaRPr>
          </a:p>
        </p:txBody>
      </p:sp>
      <p:sp>
        <p:nvSpPr>
          <p:cNvPr id="10" name="TextBox 9"/>
          <p:cNvSpPr txBox="1"/>
          <p:nvPr/>
        </p:nvSpPr>
        <p:spPr>
          <a:xfrm>
            <a:off x="1997513" y="1957298"/>
            <a:ext cx="614048" cy="230832"/>
          </a:xfrm>
          <a:prstGeom prst="rect">
            <a:avLst/>
          </a:prstGeom>
          <a:noFill/>
        </p:spPr>
        <p:txBody>
          <a:bodyPr wrap="square" rtlCol="0">
            <a:spAutoFit/>
          </a:bodyPr>
          <a:lstStyle/>
          <a:p>
            <a:pPr algn="ctr"/>
            <a:r>
              <a:rPr lang="en-US" sz="900" dirty="0" smtClean="0"/>
              <a:t>12</a:t>
            </a:r>
            <a:endParaRPr lang="en-US" sz="900" dirty="0"/>
          </a:p>
        </p:txBody>
      </p:sp>
      <p:sp>
        <p:nvSpPr>
          <p:cNvPr id="11" name="TextBox 10"/>
          <p:cNvSpPr txBox="1"/>
          <p:nvPr/>
        </p:nvSpPr>
        <p:spPr>
          <a:xfrm>
            <a:off x="6660630" y="1882524"/>
            <a:ext cx="383107" cy="230832"/>
          </a:xfrm>
          <a:prstGeom prst="rect">
            <a:avLst/>
          </a:prstGeom>
          <a:noFill/>
        </p:spPr>
        <p:txBody>
          <a:bodyPr wrap="square" rtlCol="0">
            <a:spAutoFit/>
          </a:bodyPr>
          <a:lstStyle/>
          <a:p>
            <a:pPr algn="ctr"/>
            <a:r>
              <a:rPr lang="en-US" sz="900" dirty="0" smtClean="0"/>
              <a:t>12</a:t>
            </a:r>
            <a:endParaRPr lang="en-US" sz="900" dirty="0"/>
          </a:p>
        </p:txBody>
      </p:sp>
      <p:pic>
        <p:nvPicPr>
          <p:cNvPr id="616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08774" y="6239523"/>
            <a:ext cx="37147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6745248" y="6289817"/>
            <a:ext cx="335001" cy="230832"/>
          </a:xfrm>
          <a:prstGeom prst="rect">
            <a:avLst/>
          </a:prstGeom>
          <a:noFill/>
        </p:spPr>
        <p:txBody>
          <a:bodyPr wrap="square" rtlCol="0">
            <a:spAutoFit/>
          </a:bodyPr>
          <a:lstStyle/>
          <a:p>
            <a:pPr algn="ctr"/>
            <a:r>
              <a:rPr lang="en-US" sz="900" dirty="0" smtClean="0"/>
              <a:t>1</a:t>
            </a:r>
            <a:endParaRPr lang="en-US" sz="900" dirty="0"/>
          </a:p>
        </p:txBody>
      </p:sp>
      <p:pic>
        <p:nvPicPr>
          <p:cNvPr id="6161"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63755" y="4485196"/>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62"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16984" y="5220960"/>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627873" y="4824082"/>
            <a:ext cx="406927" cy="230832"/>
          </a:xfrm>
          <a:prstGeom prst="rect">
            <a:avLst/>
          </a:prstGeom>
          <a:noFill/>
        </p:spPr>
        <p:txBody>
          <a:bodyPr wrap="square" rtlCol="0">
            <a:spAutoFit/>
          </a:bodyPr>
          <a:lstStyle/>
          <a:p>
            <a:pPr algn="ctr"/>
            <a:r>
              <a:rPr lang="en-US" sz="900" dirty="0" smtClean="0"/>
              <a:t>18</a:t>
            </a:r>
            <a:endParaRPr lang="en-US" sz="900" dirty="0"/>
          </a:p>
        </p:txBody>
      </p:sp>
      <p:sp>
        <p:nvSpPr>
          <p:cNvPr id="17" name="TextBox 16"/>
          <p:cNvSpPr txBox="1"/>
          <p:nvPr/>
        </p:nvSpPr>
        <p:spPr>
          <a:xfrm>
            <a:off x="638519" y="4399299"/>
            <a:ext cx="457201" cy="230832"/>
          </a:xfrm>
          <a:prstGeom prst="rect">
            <a:avLst/>
          </a:prstGeom>
          <a:noFill/>
        </p:spPr>
        <p:txBody>
          <a:bodyPr wrap="square" rtlCol="0">
            <a:spAutoFit/>
          </a:bodyPr>
          <a:lstStyle/>
          <a:p>
            <a:pPr algn="ctr"/>
            <a:r>
              <a:rPr lang="en-US" sz="900" dirty="0" smtClean="0"/>
              <a:t>7</a:t>
            </a:r>
            <a:endParaRPr lang="en-US" sz="900" dirty="0"/>
          </a:p>
        </p:txBody>
      </p:sp>
      <p:sp>
        <p:nvSpPr>
          <p:cNvPr id="38" name="TextBox 37"/>
          <p:cNvSpPr txBox="1"/>
          <p:nvPr/>
        </p:nvSpPr>
        <p:spPr>
          <a:xfrm>
            <a:off x="492698" y="3170698"/>
            <a:ext cx="349630" cy="230832"/>
          </a:xfrm>
          <a:prstGeom prst="rect">
            <a:avLst/>
          </a:prstGeom>
          <a:noFill/>
        </p:spPr>
        <p:txBody>
          <a:bodyPr wrap="square" rtlCol="0">
            <a:spAutoFit/>
          </a:bodyPr>
          <a:lstStyle/>
          <a:p>
            <a:pPr algn="ctr"/>
            <a:r>
              <a:rPr lang="en-US" sz="900" dirty="0" smtClean="0"/>
              <a:t>13</a:t>
            </a:r>
            <a:endParaRPr lang="en-US" sz="900" dirty="0"/>
          </a:p>
        </p:txBody>
      </p:sp>
      <p:sp>
        <p:nvSpPr>
          <p:cNvPr id="39" name="TextBox 38"/>
          <p:cNvSpPr txBox="1"/>
          <p:nvPr/>
        </p:nvSpPr>
        <p:spPr>
          <a:xfrm>
            <a:off x="2011656" y="4250034"/>
            <a:ext cx="502251" cy="230832"/>
          </a:xfrm>
          <a:prstGeom prst="rect">
            <a:avLst/>
          </a:prstGeom>
          <a:noFill/>
        </p:spPr>
        <p:txBody>
          <a:bodyPr wrap="square" rtlCol="0">
            <a:spAutoFit/>
          </a:bodyPr>
          <a:lstStyle/>
          <a:p>
            <a:pPr algn="ctr"/>
            <a:r>
              <a:rPr lang="en-US" sz="900" dirty="0" smtClean="0"/>
              <a:t>15</a:t>
            </a:r>
            <a:endParaRPr lang="en-US" sz="900" dirty="0"/>
          </a:p>
        </p:txBody>
      </p:sp>
      <p:sp>
        <p:nvSpPr>
          <p:cNvPr id="40" name="TextBox 39"/>
          <p:cNvSpPr txBox="1"/>
          <p:nvPr/>
        </p:nvSpPr>
        <p:spPr>
          <a:xfrm>
            <a:off x="3190894" y="4242924"/>
            <a:ext cx="361657" cy="230832"/>
          </a:xfrm>
          <a:prstGeom prst="rect">
            <a:avLst/>
          </a:prstGeom>
          <a:noFill/>
        </p:spPr>
        <p:txBody>
          <a:bodyPr wrap="square" rtlCol="0">
            <a:spAutoFit/>
          </a:bodyPr>
          <a:lstStyle/>
          <a:p>
            <a:r>
              <a:rPr lang="en-US" sz="900" dirty="0" smtClean="0"/>
              <a:t>11</a:t>
            </a:r>
            <a:endParaRPr lang="en-US" sz="900" dirty="0"/>
          </a:p>
        </p:txBody>
      </p:sp>
      <p:sp>
        <p:nvSpPr>
          <p:cNvPr id="41" name="TextBox 40"/>
          <p:cNvSpPr txBox="1"/>
          <p:nvPr/>
        </p:nvSpPr>
        <p:spPr>
          <a:xfrm>
            <a:off x="1368555" y="3663601"/>
            <a:ext cx="365081" cy="230832"/>
          </a:xfrm>
          <a:prstGeom prst="rect">
            <a:avLst/>
          </a:prstGeom>
          <a:noFill/>
        </p:spPr>
        <p:txBody>
          <a:bodyPr wrap="square" rtlCol="0">
            <a:spAutoFit/>
          </a:bodyPr>
          <a:lstStyle/>
          <a:p>
            <a:pPr algn="ctr"/>
            <a:r>
              <a:rPr lang="en-US" sz="900" dirty="0" smtClean="0"/>
              <a:t>2</a:t>
            </a:r>
            <a:endParaRPr lang="en-US" sz="900" dirty="0"/>
          </a:p>
        </p:txBody>
      </p:sp>
      <p:sp>
        <p:nvSpPr>
          <p:cNvPr id="42" name="TextBox 41"/>
          <p:cNvSpPr txBox="1"/>
          <p:nvPr/>
        </p:nvSpPr>
        <p:spPr>
          <a:xfrm>
            <a:off x="2140563" y="3760872"/>
            <a:ext cx="393355" cy="230832"/>
          </a:xfrm>
          <a:prstGeom prst="rect">
            <a:avLst/>
          </a:prstGeom>
          <a:noFill/>
        </p:spPr>
        <p:txBody>
          <a:bodyPr wrap="square" rtlCol="0">
            <a:spAutoFit/>
          </a:bodyPr>
          <a:lstStyle/>
          <a:p>
            <a:pPr algn="ctr"/>
            <a:r>
              <a:rPr lang="en-US" sz="900" dirty="0" smtClean="0"/>
              <a:t>10</a:t>
            </a:r>
            <a:endParaRPr lang="en-US" sz="900" dirty="0"/>
          </a:p>
        </p:txBody>
      </p:sp>
      <p:sp>
        <p:nvSpPr>
          <p:cNvPr id="43" name="TextBox 42"/>
          <p:cNvSpPr txBox="1"/>
          <p:nvPr/>
        </p:nvSpPr>
        <p:spPr>
          <a:xfrm>
            <a:off x="1399155" y="2867737"/>
            <a:ext cx="381687" cy="230832"/>
          </a:xfrm>
          <a:prstGeom prst="rect">
            <a:avLst/>
          </a:prstGeom>
          <a:noFill/>
        </p:spPr>
        <p:txBody>
          <a:bodyPr wrap="square" rtlCol="0">
            <a:spAutoFit/>
          </a:bodyPr>
          <a:lstStyle/>
          <a:p>
            <a:pPr algn="ctr"/>
            <a:r>
              <a:rPr lang="en-US" sz="900" dirty="0" smtClean="0"/>
              <a:t>4</a:t>
            </a:r>
            <a:endParaRPr lang="en-US" sz="900" dirty="0"/>
          </a:p>
        </p:txBody>
      </p:sp>
      <p:sp>
        <p:nvSpPr>
          <p:cNvPr id="44" name="TextBox 43"/>
          <p:cNvSpPr txBox="1"/>
          <p:nvPr/>
        </p:nvSpPr>
        <p:spPr>
          <a:xfrm>
            <a:off x="2149602" y="2762724"/>
            <a:ext cx="349932" cy="230832"/>
          </a:xfrm>
          <a:prstGeom prst="rect">
            <a:avLst/>
          </a:prstGeom>
          <a:noFill/>
        </p:spPr>
        <p:txBody>
          <a:bodyPr wrap="square" rtlCol="0">
            <a:spAutoFit/>
          </a:bodyPr>
          <a:lstStyle/>
          <a:p>
            <a:pPr algn="ctr"/>
            <a:r>
              <a:rPr lang="en-US" sz="900" dirty="0" smtClean="0"/>
              <a:t>14</a:t>
            </a:r>
            <a:endParaRPr lang="en-US" sz="900" dirty="0"/>
          </a:p>
        </p:txBody>
      </p:sp>
      <p:sp>
        <p:nvSpPr>
          <p:cNvPr id="45" name="TextBox 44"/>
          <p:cNvSpPr txBox="1"/>
          <p:nvPr/>
        </p:nvSpPr>
        <p:spPr>
          <a:xfrm>
            <a:off x="2860510" y="3034862"/>
            <a:ext cx="373939" cy="230832"/>
          </a:xfrm>
          <a:prstGeom prst="rect">
            <a:avLst/>
          </a:prstGeom>
          <a:noFill/>
        </p:spPr>
        <p:txBody>
          <a:bodyPr wrap="square" rtlCol="0">
            <a:spAutoFit/>
          </a:bodyPr>
          <a:lstStyle/>
          <a:p>
            <a:r>
              <a:rPr lang="en-US" sz="900" dirty="0" smtClean="0"/>
              <a:t>8</a:t>
            </a:r>
            <a:endParaRPr lang="en-US" sz="900" dirty="0"/>
          </a:p>
        </p:txBody>
      </p:sp>
      <p:sp>
        <p:nvSpPr>
          <p:cNvPr id="46" name="TextBox 45"/>
          <p:cNvSpPr txBox="1"/>
          <p:nvPr/>
        </p:nvSpPr>
        <p:spPr>
          <a:xfrm>
            <a:off x="7681559" y="3568863"/>
            <a:ext cx="364824" cy="230832"/>
          </a:xfrm>
          <a:prstGeom prst="rect">
            <a:avLst/>
          </a:prstGeom>
          <a:noFill/>
        </p:spPr>
        <p:txBody>
          <a:bodyPr wrap="square" rtlCol="0">
            <a:spAutoFit/>
          </a:bodyPr>
          <a:lstStyle/>
          <a:p>
            <a:pPr algn="ctr"/>
            <a:r>
              <a:rPr lang="en-US" sz="900" dirty="0" smtClean="0"/>
              <a:t>11</a:t>
            </a:r>
            <a:endParaRPr lang="en-US" sz="900" dirty="0"/>
          </a:p>
        </p:txBody>
      </p:sp>
      <p:sp>
        <p:nvSpPr>
          <p:cNvPr id="47" name="TextBox 46"/>
          <p:cNvSpPr txBox="1"/>
          <p:nvPr/>
        </p:nvSpPr>
        <p:spPr>
          <a:xfrm>
            <a:off x="6310826" y="4083197"/>
            <a:ext cx="290990" cy="230832"/>
          </a:xfrm>
          <a:prstGeom prst="rect">
            <a:avLst/>
          </a:prstGeom>
          <a:noFill/>
        </p:spPr>
        <p:txBody>
          <a:bodyPr wrap="square" rtlCol="0">
            <a:spAutoFit/>
          </a:bodyPr>
          <a:lstStyle/>
          <a:p>
            <a:pPr algn="ctr"/>
            <a:r>
              <a:rPr lang="en-US" sz="900" dirty="0" smtClean="0"/>
              <a:t>15</a:t>
            </a:r>
            <a:endParaRPr lang="en-US" sz="900" dirty="0"/>
          </a:p>
        </p:txBody>
      </p:sp>
      <p:sp>
        <p:nvSpPr>
          <p:cNvPr id="49" name="TextBox 48"/>
          <p:cNvSpPr txBox="1"/>
          <p:nvPr/>
        </p:nvSpPr>
        <p:spPr>
          <a:xfrm>
            <a:off x="6989304" y="3950466"/>
            <a:ext cx="373470" cy="230832"/>
          </a:xfrm>
          <a:prstGeom prst="rect">
            <a:avLst/>
          </a:prstGeom>
          <a:noFill/>
        </p:spPr>
        <p:txBody>
          <a:bodyPr wrap="square" rtlCol="0">
            <a:spAutoFit/>
          </a:bodyPr>
          <a:lstStyle/>
          <a:p>
            <a:r>
              <a:rPr lang="en-US" sz="900" dirty="0" smtClean="0"/>
              <a:t>10</a:t>
            </a:r>
            <a:endParaRPr lang="en-US" sz="900" dirty="0"/>
          </a:p>
        </p:txBody>
      </p:sp>
      <p:sp>
        <p:nvSpPr>
          <p:cNvPr id="51" name="TextBox 50"/>
          <p:cNvSpPr txBox="1"/>
          <p:nvPr/>
        </p:nvSpPr>
        <p:spPr>
          <a:xfrm>
            <a:off x="6538392" y="3151142"/>
            <a:ext cx="435826" cy="230832"/>
          </a:xfrm>
          <a:prstGeom prst="rect">
            <a:avLst/>
          </a:prstGeom>
          <a:noFill/>
        </p:spPr>
        <p:txBody>
          <a:bodyPr wrap="square" rtlCol="0">
            <a:spAutoFit/>
          </a:bodyPr>
          <a:lstStyle/>
          <a:p>
            <a:pPr algn="ctr"/>
            <a:r>
              <a:rPr lang="en-US" sz="900" dirty="0" smtClean="0"/>
              <a:t>2</a:t>
            </a:r>
            <a:endParaRPr lang="en-US" sz="900" dirty="0"/>
          </a:p>
        </p:txBody>
      </p:sp>
      <p:sp>
        <p:nvSpPr>
          <p:cNvPr id="52" name="TextBox 51"/>
          <p:cNvSpPr txBox="1"/>
          <p:nvPr/>
        </p:nvSpPr>
        <p:spPr>
          <a:xfrm>
            <a:off x="5383600" y="2682186"/>
            <a:ext cx="573253" cy="230832"/>
          </a:xfrm>
          <a:prstGeom prst="rect">
            <a:avLst/>
          </a:prstGeom>
          <a:noFill/>
        </p:spPr>
        <p:txBody>
          <a:bodyPr wrap="square" rtlCol="0">
            <a:spAutoFit/>
          </a:bodyPr>
          <a:lstStyle/>
          <a:p>
            <a:r>
              <a:rPr lang="en-US" sz="900" dirty="0" smtClean="0"/>
              <a:t>13</a:t>
            </a:r>
            <a:endParaRPr lang="en-US" sz="900" dirty="0"/>
          </a:p>
        </p:txBody>
      </p:sp>
      <p:sp>
        <p:nvSpPr>
          <p:cNvPr id="53" name="TextBox 52"/>
          <p:cNvSpPr txBox="1"/>
          <p:nvPr/>
        </p:nvSpPr>
        <p:spPr>
          <a:xfrm>
            <a:off x="6355033" y="2648547"/>
            <a:ext cx="390215" cy="230832"/>
          </a:xfrm>
          <a:prstGeom prst="rect">
            <a:avLst/>
          </a:prstGeom>
          <a:noFill/>
        </p:spPr>
        <p:txBody>
          <a:bodyPr wrap="square" rtlCol="0">
            <a:spAutoFit/>
          </a:bodyPr>
          <a:lstStyle/>
          <a:p>
            <a:pPr algn="ctr"/>
            <a:r>
              <a:rPr lang="en-US" sz="900" dirty="0" smtClean="0"/>
              <a:t>4</a:t>
            </a:r>
            <a:endParaRPr lang="en-US" sz="900" dirty="0"/>
          </a:p>
        </p:txBody>
      </p:sp>
      <p:sp>
        <p:nvSpPr>
          <p:cNvPr id="54" name="TextBox 53"/>
          <p:cNvSpPr txBox="1"/>
          <p:nvPr/>
        </p:nvSpPr>
        <p:spPr>
          <a:xfrm>
            <a:off x="6928290" y="2652490"/>
            <a:ext cx="360509" cy="230832"/>
          </a:xfrm>
          <a:prstGeom prst="rect">
            <a:avLst/>
          </a:prstGeom>
          <a:noFill/>
        </p:spPr>
        <p:txBody>
          <a:bodyPr wrap="square" rtlCol="0">
            <a:spAutoFit/>
          </a:bodyPr>
          <a:lstStyle/>
          <a:p>
            <a:pPr algn="ctr"/>
            <a:r>
              <a:rPr lang="en-US" sz="900" dirty="0" smtClean="0"/>
              <a:t>14</a:t>
            </a:r>
            <a:endParaRPr lang="en-US" sz="900" dirty="0"/>
          </a:p>
        </p:txBody>
      </p:sp>
      <p:sp>
        <p:nvSpPr>
          <p:cNvPr id="55" name="TextBox 54"/>
          <p:cNvSpPr txBox="1"/>
          <p:nvPr/>
        </p:nvSpPr>
        <p:spPr>
          <a:xfrm>
            <a:off x="7777955" y="2724459"/>
            <a:ext cx="414337" cy="230832"/>
          </a:xfrm>
          <a:prstGeom prst="rect">
            <a:avLst/>
          </a:prstGeom>
          <a:noFill/>
        </p:spPr>
        <p:txBody>
          <a:bodyPr wrap="square" rtlCol="0">
            <a:spAutoFit/>
          </a:bodyPr>
          <a:lstStyle/>
          <a:p>
            <a:pPr algn="ctr"/>
            <a:r>
              <a:rPr lang="en-US" sz="900" dirty="0" smtClean="0"/>
              <a:t>8</a:t>
            </a:r>
            <a:endParaRPr lang="en-US" sz="900" dirty="0"/>
          </a:p>
        </p:txBody>
      </p:sp>
      <p:sp>
        <p:nvSpPr>
          <p:cNvPr id="56" name="TextBox 55"/>
          <p:cNvSpPr txBox="1"/>
          <p:nvPr/>
        </p:nvSpPr>
        <p:spPr>
          <a:xfrm>
            <a:off x="5410071" y="3611428"/>
            <a:ext cx="474808" cy="230832"/>
          </a:xfrm>
          <a:prstGeom prst="rect">
            <a:avLst/>
          </a:prstGeom>
          <a:noFill/>
        </p:spPr>
        <p:txBody>
          <a:bodyPr wrap="square" rtlCol="0">
            <a:spAutoFit/>
          </a:bodyPr>
          <a:lstStyle/>
          <a:p>
            <a:pPr algn="ctr"/>
            <a:r>
              <a:rPr lang="en-US" sz="900" dirty="0" smtClean="0"/>
              <a:t>7</a:t>
            </a:r>
            <a:endParaRPr lang="en-US" sz="900" dirty="0"/>
          </a:p>
        </p:txBody>
      </p:sp>
      <p:sp>
        <p:nvSpPr>
          <p:cNvPr id="57" name="TextBox 56"/>
          <p:cNvSpPr txBox="1"/>
          <p:nvPr/>
        </p:nvSpPr>
        <p:spPr>
          <a:xfrm>
            <a:off x="6838444" y="4840347"/>
            <a:ext cx="420321" cy="230832"/>
          </a:xfrm>
          <a:prstGeom prst="rect">
            <a:avLst/>
          </a:prstGeom>
          <a:noFill/>
        </p:spPr>
        <p:txBody>
          <a:bodyPr wrap="square" rtlCol="0">
            <a:spAutoFit/>
          </a:bodyPr>
          <a:lstStyle/>
          <a:p>
            <a:r>
              <a:rPr lang="en-US" sz="900" dirty="0" smtClean="0"/>
              <a:t>18</a:t>
            </a:r>
            <a:endParaRPr lang="en-US" sz="900" dirty="0"/>
          </a:p>
        </p:txBody>
      </p:sp>
      <p:cxnSp>
        <p:nvCxnSpPr>
          <p:cNvPr id="59" name="Straight Arrow Connector 58"/>
          <p:cNvCxnSpPr/>
          <p:nvPr/>
        </p:nvCxnSpPr>
        <p:spPr>
          <a:xfrm flipH="1">
            <a:off x="5199505" y="3799695"/>
            <a:ext cx="368338" cy="3989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6167473" y="4254586"/>
            <a:ext cx="192565" cy="11686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7400080" y="3706425"/>
            <a:ext cx="377875" cy="1674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289" name="Straight Arrow Connector 12288"/>
          <p:cNvCxnSpPr>
            <a:stCxn id="57" idx="1"/>
          </p:cNvCxnSpPr>
          <p:nvPr/>
        </p:nvCxnSpPr>
        <p:spPr>
          <a:xfrm flipH="1">
            <a:off x="6416156" y="4955763"/>
            <a:ext cx="422288" cy="144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13" name="Straight Arrow Connector 12312"/>
          <p:cNvCxnSpPr>
            <a:endCxn id="6151" idx="3"/>
          </p:cNvCxnSpPr>
          <p:nvPr/>
        </p:nvCxnSpPr>
        <p:spPr>
          <a:xfrm flipH="1">
            <a:off x="5370125" y="2887343"/>
            <a:ext cx="155113" cy="793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15" name="Straight Arrow Connector 12314"/>
          <p:cNvCxnSpPr/>
          <p:nvPr/>
        </p:nvCxnSpPr>
        <p:spPr>
          <a:xfrm flipH="1">
            <a:off x="6064263" y="3287081"/>
            <a:ext cx="581539" cy="2210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17" name="Straight Arrow Connector 12316"/>
          <p:cNvCxnSpPr/>
          <p:nvPr/>
        </p:nvCxnSpPr>
        <p:spPr>
          <a:xfrm flipV="1">
            <a:off x="6867066" y="3233738"/>
            <a:ext cx="577493" cy="328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19" name="Straight Arrow Connector 12318"/>
          <p:cNvCxnSpPr/>
          <p:nvPr/>
        </p:nvCxnSpPr>
        <p:spPr>
          <a:xfrm flipH="1" flipV="1">
            <a:off x="6820234" y="3787429"/>
            <a:ext cx="244475" cy="1807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21" name="Straight Arrow Connector 12320"/>
          <p:cNvCxnSpPr>
            <a:endCxn id="52" idx="3"/>
          </p:cNvCxnSpPr>
          <p:nvPr/>
        </p:nvCxnSpPr>
        <p:spPr>
          <a:xfrm flipH="1">
            <a:off x="5956853" y="2763963"/>
            <a:ext cx="459302" cy="336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24" name="Straight Arrow Connector 12323"/>
          <p:cNvCxnSpPr/>
          <p:nvPr/>
        </p:nvCxnSpPr>
        <p:spPr>
          <a:xfrm flipV="1">
            <a:off x="6641912" y="2723060"/>
            <a:ext cx="133724" cy="3105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30" name="Straight Arrow Connector 12329"/>
          <p:cNvCxnSpPr/>
          <p:nvPr/>
        </p:nvCxnSpPr>
        <p:spPr>
          <a:xfrm flipH="1">
            <a:off x="6784365" y="2713511"/>
            <a:ext cx="29808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32" name="Straight Arrow Connector 12331"/>
          <p:cNvCxnSpPr/>
          <p:nvPr/>
        </p:nvCxnSpPr>
        <p:spPr>
          <a:xfrm flipH="1" flipV="1">
            <a:off x="7473968" y="2797602"/>
            <a:ext cx="415181" cy="4227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35" name="Straight Arrow Connector 12334"/>
          <p:cNvCxnSpPr/>
          <p:nvPr/>
        </p:nvCxnSpPr>
        <p:spPr>
          <a:xfrm flipV="1">
            <a:off x="5769713" y="3647668"/>
            <a:ext cx="363611" cy="858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37" name="Straight Arrow Connector 12336"/>
          <p:cNvCxnSpPr/>
          <p:nvPr/>
        </p:nvCxnSpPr>
        <p:spPr>
          <a:xfrm>
            <a:off x="7947747" y="3726844"/>
            <a:ext cx="432453" cy="4139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41" name="Straight Arrow Connector 12340"/>
          <p:cNvCxnSpPr/>
          <p:nvPr/>
        </p:nvCxnSpPr>
        <p:spPr>
          <a:xfrm flipH="1">
            <a:off x="685799" y="4528467"/>
            <a:ext cx="102705" cy="2021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43" name="Straight Arrow Connector 12342"/>
          <p:cNvCxnSpPr>
            <a:stCxn id="13" idx="2"/>
          </p:cNvCxnSpPr>
          <p:nvPr/>
        </p:nvCxnSpPr>
        <p:spPr>
          <a:xfrm flipH="1">
            <a:off x="1477129" y="5054914"/>
            <a:ext cx="354208" cy="280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45" name="Straight Arrow Connector 12344"/>
          <p:cNvCxnSpPr/>
          <p:nvPr/>
        </p:nvCxnSpPr>
        <p:spPr>
          <a:xfrm>
            <a:off x="3430463" y="4389915"/>
            <a:ext cx="244175" cy="4657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47" name="Straight Arrow Connector 12346"/>
          <p:cNvCxnSpPr/>
          <p:nvPr/>
        </p:nvCxnSpPr>
        <p:spPr>
          <a:xfrm flipH="1" flipV="1">
            <a:off x="2998267" y="4009751"/>
            <a:ext cx="236182" cy="23317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49" name="Straight Arrow Connector 12348"/>
          <p:cNvCxnSpPr>
            <a:stCxn id="40" idx="0"/>
          </p:cNvCxnSpPr>
          <p:nvPr/>
        </p:nvCxnSpPr>
        <p:spPr>
          <a:xfrm flipV="1">
            <a:off x="3371723" y="3968179"/>
            <a:ext cx="514477" cy="27474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51" name="Straight Arrow Connector 12350"/>
          <p:cNvCxnSpPr>
            <a:stCxn id="39" idx="2"/>
          </p:cNvCxnSpPr>
          <p:nvPr/>
        </p:nvCxnSpPr>
        <p:spPr>
          <a:xfrm>
            <a:off x="2262782" y="4480866"/>
            <a:ext cx="441799" cy="3178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45" name="Straight Arrow Connector 6144"/>
          <p:cNvCxnSpPr/>
          <p:nvPr/>
        </p:nvCxnSpPr>
        <p:spPr>
          <a:xfrm flipH="1" flipV="1">
            <a:off x="1851007" y="4283795"/>
            <a:ext cx="277014" cy="619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65" name="Straight Arrow Connector 6164"/>
          <p:cNvCxnSpPr/>
          <p:nvPr/>
        </p:nvCxnSpPr>
        <p:spPr>
          <a:xfrm flipH="1">
            <a:off x="1211407" y="3799695"/>
            <a:ext cx="228139" cy="972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69" name="Straight Arrow Connector 6168"/>
          <p:cNvCxnSpPr/>
          <p:nvPr/>
        </p:nvCxnSpPr>
        <p:spPr>
          <a:xfrm flipV="1">
            <a:off x="1650584" y="3636512"/>
            <a:ext cx="516622" cy="884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71" name="Straight Arrow Connector 6170"/>
          <p:cNvCxnSpPr/>
          <p:nvPr/>
        </p:nvCxnSpPr>
        <p:spPr>
          <a:xfrm flipH="1">
            <a:off x="1980261" y="3897562"/>
            <a:ext cx="289556" cy="741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73" name="Straight Arrow Connector 6172"/>
          <p:cNvCxnSpPr/>
          <p:nvPr/>
        </p:nvCxnSpPr>
        <p:spPr>
          <a:xfrm flipV="1">
            <a:off x="2411681" y="3760872"/>
            <a:ext cx="635799" cy="8745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76" name="Straight Arrow Connector 6175"/>
          <p:cNvCxnSpPr>
            <a:stCxn id="17" idx="0"/>
          </p:cNvCxnSpPr>
          <p:nvPr/>
        </p:nvCxnSpPr>
        <p:spPr>
          <a:xfrm flipV="1">
            <a:off x="867120" y="4140776"/>
            <a:ext cx="572426" cy="2585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78" name="Straight Arrow Connector 6177"/>
          <p:cNvCxnSpPr>
            <a:stCxn id="38" idx="0"/>
          </p:cNvCxnSpPr>
          <p:nvPr/>
        </p:nvCxnSpPr>
        <p:spPr>
          <a:xfrm flipV="1">
            <a:off x="667513" y="2973111"/>
            <a:ext cx="485820" cy="197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0" name="Straight Arrow Connector 6179"/>
          <p:cNvCxnSpPr>
            <a:stCxn id="45" idx="0"/>
          </p:cNvCxnSpPr>
          <p:nvPr/>
        </p:nvCxnSpPr>
        <p:spPr>
          <a:xfrm>
            <a:off x="3047480" y="3034862"/>
            <a:ext cx="466497" cy="1884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2" name="Straight Arrow Connector 6181"/>
          <p:cNvCxnSpPr/>
          <p:nvPr/>
        </p:nvCxnSpPr>
        <p:spPr>
          <a:xfrm>
            <a:off x="2446805" y="2857347"/>
            <a:ext cx="380935" cy="771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4" name="Straight Arrow Connector 6183"/>
          <p:cNvCxnSpPr/>
          <p:nvPr/>
        </p:nvCxnSpPr>
        <p:spPr>
          <a:xfrm flipH="1">
            <a:off x="1961623" y="2839565"/>
            <a:ext cx="240707" cy="177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6" name="Straight Arrow Connector 6185"/>
          <p:cNvCxnSpPr/>
          <p:nvPr/>
        </p:nvCxnSpPr>
        <p:spPr>
          <a:xfrm flipV="1">
            <a:off x="1700459" y="2881991"/>
            <a:ext cx="216671" cy="278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8" name="Straight Arrow Connector 6187"/>
          <p:cNvCxnSpPr/>
          <p:nvPr/>
        </p:nvCxnSpPr>
        <p:spPr>
          <a:xfrm flipH="1">
            <a:off x="1211407" y="2951618"/>
            <a:ext cx="271909" cy="64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51931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1109</TotalTime>
  <Words>4173</Words>
  <Application>Microsoft Office PowerPoint</Application>
  <PresentationFormat>On-screen Show (4:3)</PresentationFormat>
  <Paragraphs>658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U.S. U17 MNT vs. Turkey: Technical Summary (National A License) </vt:lpstr>
      <vt:lpstr> Part I: ATTACKING- TEAM PERFORMANCE</vt:lpstr>
      <vt:lpstr> Part I: ATTACKING- TEAM PERFORMANCE</vt:lpstr>
      <vt:lpstr> Part I: ATTACKING ANALYSIS- FUNCTIONAL GROUPS</vt:lpstr>
      <vt:lpstr> Part I: ATTACKING ANALYSIS BY REGIONS</vt:lpstr>
      <vt:lpstr> Part I: ATTACKING- RE-STARTS</vt:lpstr>
      <vt:lpstr> Part I: ATTACKING- RE-STARTS</vt:lpstr>
      <vt:lpstr> Part I: ATTACKING ANALYSIS   Turkey Defensive Team Shape</vt:lpstr>
      <vt:lpstr> Part I: ATTACKING ANALYSIS   Turkey - Defensive Variations </vt:lpstr>
      <vt:lpstr> Part II: DEFENDING ANALYSIS – Turkey  Attacking Team Shape</vt:lpstr>
      <vt:lpstr> Part II: DEFENDING ANALYSIS – System of Play/Strategy/Tactical Variations </vt:lpstr>
      <vt:lpstr> Part II: DEFENDING ANALYSIS- FUNCTIONAL GROUPS</vt:lpstr>
      <vt:lpstr> Part II: DEFENDING ANALYSIS BY REGIONS</vt:lpstr>
      <vt:lpstr> Part II: DEFENDING ANALYSIS BY REGIONS</vt:lpstr>
      <vt:lpstr> Part II: DEFENDING- RE-STARTS</vt:lpstr>
      <vt:lpstr> Part II: DEFENDING- RE-STARTS</vt:lpstr>
      <vt:lpstr> Part III: U.S. U17MNT- Style of Play</vt:lpstr>
    </vt:vector>
  </TitlesOfParts>
  <Company>Stone Ward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Wagner</dc:creator>
  <cp:lastModifiedBy>cebola88@hotmail.com</cp:lastModifiedBy>
  <cp:revision>100</cp:revision>
  <cp:lastPrinted>2014-01-16T20:13:40Z</cp:lastPrinted>
  <dcterms:created xsi:type="dcterms:W3CDTF">2014-01-15T23:10:37Z</dcterms:created>
  <dcterms:modified xsi:type="dcterms:W3CDTF">2014-06-09T10:48:02Z</dcterms:modified>
</cp:coreProperties>
</file>