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325" r:id="rId2"/>
    <p:sldId id="326" r:id="rId3"/>
    <p:sldId id="327" r:id="rId4"/>
    <p:sldId id="328" r:id="rId5"/>
    <p:sldId id="331" r:id="rId6"/>
    <p:sldId id="334" r:id="rId7"/>
    <p:sldId id="335" r:id="rId8"/>
    <p:sldId id="336" r:id="rId9"/>
    <p:sldId id="337" r:id="rId10"/>
    <p:sldId id="338" r:id="rId11"/>
    <p:sldId id="339" r:id="rId12"/>
    <p:sldId id="341" r:id="rId13"/>
    <p:sldId id="342" r:id="rId14"/>
    <p:sldId id="343" r:id="rId15"/>
    <p:sldId id="344" r:id="rId16"/>
    <p:sldId id="345" r:id="rId17"/>
    <p:sldId id="346" r:id="rId18"/>
    <p:sldId id="347" r:id="rId19"/>
    <p:sldId id="348" r:id="rId20"/>
    <p:sldId id="349" r:id="rId21"/>
    <p:sldId id="350" r:id="rId22"/>
    <p:sldId id="351" r:id="rId23"/>
    <p:sldId id="352" r:id="rId24"/>
    <p:sldId id="353" r:id="rId25"/>
    <p:sldId id="354" r:id="rId26"/>
    <p:sldId id="355" r:id="rId27"/>
    <p:sldId id="356" r:id="rId28"/>
    <p:sldId id="358" r:id="rId29"/>
    <p:sldId id="362" r:id="rId30"/>
    <p:sldId id="363" r:id="rId31"/>
    <p:sldId id="373" r:id="rId32"/>
    <p:sldId id="376" r:id="rId3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82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843C61D6-600B-475C-A647-2AB3DD1A7A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3A2FA89-C437-45D9-ACCD-9EBC54968382}" type="slidenum">
              <a:rPr lang="en-US"/>
              <a:pPr/>
              <a:t>1</a:t>
            </a:fld>
            <a:endParaRPr lang="en-US"/>
          </a:p>
        </p:txBody>
      </p:sp>
      <p:sp>
        <p:nvSpPr>
          <p:cNvPr id="3584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C260C04-D20F-4301-9DD7-7368E201EB33}" type="slidenum">
              <a:rPr lang="en-US"/>
              <a:pPr/>
              <a:t>10</a:t>
            </a:fld>
            <a:endParaRPr lang="en-US"/>
          </a:p>
        </p:txBody>
      </p:sp>
      <p:sp>
        <p:nvSpPr>
          <p:cNvPr id="4505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r>
              <a:rPr lang="en-GB" smtClean="0"/>
              <a:t>USA LEFT 1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D309F9-B5AA-4809-ABB4-A03014AA2EF3}" type="slidenum">
              <a:rPr lang="en-US"/>
              <a:pPr/>
              <a:t>11</a:t>
            </a:fld>
            <a:endParaRPr lang="en-US"/>
          </a:p>
        </p:txBody>
      </p:sp>
      <p:sp>
        <p:nvSpPr>
          <p:cNvPr id="4608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800EF17-B8C0-4798-A295-E18A0E0EF799}" type="slidenum">
              <a:rPr lang="en-US"/>
              <a:pPr/>
              <a:t>12</a:t>
            </a:fld>
            <a:endParaRPr lang="en-US"/>
          </a:p>
        </p:txBody>
      </p:sp>
      <p:sp>
        <p:nvSpPr>
          <p:cNvPr id="4710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399D3E-E4BE-470A-A99B-ED406D88546B}" type="slidenum">
              <a:rPr lang="en-US"/>
              <a:pPr/>
              <a:t>13</a:t>
            </a:fld>
            <a:endParaRPr lang="en-US"/>
          </a:p>
        </p:txBody>
      </p:sp>
      <p:sp>
        <p:nvSpPr>
          <p:cNvPr id="4813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C1299B0-899F-4371-8BB9-5D870D87B610}" type="slidenum">
              <a:rPr lang="en-US"/>
              <a:pPr/>
              <a:t>14</a:t>
            </a:fld>
            <a:endParaRPr lang="en-US"/>
          </a:p>
        </p:txBody>
      </p:sp>
      <p:sp>
        <p:nvSpPr>
          <p:cNvPr id="4915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10DF95-852C-43BC-BBB9-EC87FC51A189}" type="slidenum">
              <a:rPr lang="en-US"/>
              <a:pPr/>
              <a:t>15</a:t>
            </a:fld>
            <a:endParaRPr lang="en-US"/>
          </a:p>
        </p:txBody>
      </p:sp>
      <p:sp>
        <p:nvSpPr>
          <p:cNvPr id="5017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66B38E9-EEB9-47AC-BAC5-B3C389007E89}" type="slidenum">
              <a:rPr lang="en-US"/>
              <a:pPr/>
              <a:t>16</a:t>
            </a:fld>
            <a:endParaRPr lang="en-US"/>
          </a:p>
        </p:txBody>
      </p:sp>
      <p:sp>
        <p:nvSpPr>
          <p:cNvPr id="5120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2759C40-EA57-406A-B4F0-2351F873E7DC}" type="slidenum">
              <a:rPr lang="en-US"/>
              <a:pPr/>
              <a:t>17</a:t>
            </a:fld>
            <a:endParaRPr lang="en-US"/>
          </a:p>
        </p:txBody>
      </p:sp>
      <p:sp>
        <p:nvSpPr>
          <p:cNvPr id="5222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F313C6D-079B-47E9-BC6D-E92CFC355A33}" type="slidenum">
              <a:rPr lang="en-US"/>
              <a:pPr/>
              <a:t>18</a:t>
            </a:fld>
            <a:endParaRPr lang="en-US"/>
          </a:p>
        </p:txBody>
      </p:sp>
      <p:sp>
        <p:nvSpPr>
          <p:cNvPr id="5325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A21E926-48B3-48DF-A788-A1416192C0DF}" type="slidenum">
              <a:rPr lang="en-US"/>
              <a:pPr/>
              <a:t>19</a:t>
            </a:fld>
            <a:endParaRPr lang="en-US"/>
          </a:p>
        </p:txBody>
      </p:sp>
      <p:sp>
        <p:nvSpPr>
          <p:cNvPr id="5427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3B3447-84A4-4AD4-8448-8A7A8DC5070E}" type="slidenum">
              <a:rPr lang="en-US"/>
              <a:pPr/>
              <a:t>2</a:t>
            </a:fld>
            <a:endParaRPr lang="en-US"/>
          </a:p>
        </p:txBody>
      </p:sp>
      <p:sp>
        <p:nvSpPr>
          <p:cNvPr id="3686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AC5B998-47BF-4B6D-A21E-5002EEB8E09F}" type="slidenum">
              <a:rPr lang="en-US"/>
              <a:pPr/>
              <a:t>20</a:t>
            </a:fld>
            <a:endParaRPr lang="en-US"/>
          </a:p>
        </p:txBody>
      </p:sp>
      <p:sp>
        <p:nvSpPr>
          <p:cNvPr id="5529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FBC5234-3341-40A6-B5AD-6577E7E55ECF}" type="slidenum">
              <a:rPr lang="en-US"/>
              <a:pPr/>
              <a:t>21</a:t>
            </a:fld>
            <a:endParaRPr lang="en-US"/>
          </a:p>
        </p:txBody>
      </p:sp>
      <p:sp>
        <p:nvSpPr>
          <p:cNvPr id="5632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F79083-3BF3-4EE1-ACF1-4CBFBA8ACA14}" type="slidenum">
              <a:rPr lang="en-US"/>
              <a:pPr/>
              <a:t>22</a:t>
            </a:fld>
            <a:endParaRPr lang="en-US"/>
          </a:p>
        </p:txBody>
      </p:sp>
      <p:sp>
        <p:nvSpPr>
          <p:cNvPr id="5734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E6AFC3-1C80-4FD9-AF45-8842016E95CB}" type="slidenum">
              <a:rPr lang="en-US"/>
              <a:pPr/>
              <a:t>23</a:t>
            </a:fld>
            <a:endParaRPr lang="en-US"/>
          </a:p>
        </p:txBody>
      </p:sp>
      <p:sp>
        <p:nvSpPr>
          <p:cNvPr id="5837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F9A7CEF-C4C7-47E9-9B48-A70A64C7D9D6}" type="slidenum">
              <a:rPr lang="en-US"/>
              <a:pPr/>
              <a:t>24</a:t>
            </a:fld>
            <a:endParaRPr lang="en-US"/>
          </a:p>
        </p:txBody>
      </p:sp>
      <p:sp>
        <p:nvSpPr>
          <p:cNvPr id="5939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11E46F4-265E-4CB5-A582-09A652FEE5F3}" type="slidenum">
              <a:rPr lang="en-US"/>
              <a:pPr/>
              <a:t>25</a:t>
            </a:fld>
            <a:endParaRPr lang="en-US"/>
          </a:p>
        </p:txBody>
      </p:sp>
      <p:sp>
        <p:nvSpPr>
          <p:cNvPr id="6041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47507FA-4AA6-4906-B98A-1529214D094E}" type="slidenum">
              <a:rPr lang="en-US"/>
              <a:pPr/>
              <a:t>26</a:t>
            </a:fld>
            <a:endParaRPr lang="en-US"/>
          </a:p>
        </p:txBody>
      </p:sp>
      <p:sp>
        <p:nvSpPr>
          <p:cNvPr id="6144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EBDEEA-448D-47D9-87DB-B2B8F4F572B5}" type="slidenum">
              <a:rPr lang="en-US"/>
              <a:pPr/>
              <a:t>27</a:t>
            </a:fld>
            <a:endParaRPr lang="en-US"/>
          </a:p>
        </p:txBody>
      </p:sp>
      <p:sp>
        <p:nvSpPr>
          <p:cNvPr id="6246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BAA4E0C-241F-4950-9B6D-CF4736FF9F3B}" type="slidenum">
              <a:rPr lang="en-US"/>
              <a:pPr/>
              <a:t>28</a:t>
            </a:fld>
            <a:endParaRPr lang="en-US"/>
          </a:p>
        </p:txBody>
      </p:sp>
      <p:sp>
        <p:nvSpPr>
          <p:cNvPr id="6349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2E2811E-F06D-451A-B778-DBBD060E1598}" type="slidenum">
              <a:rPr lang="en-US"/>
              <a:pPr/>
              <a:t>29</a:t>
            </a:fld>
            <a:endParaRPr lang="en-US"/>
          </a:p>
        </p:txBody>
      </p:sp>
      <p:sp>
        <p:nvSpPr>
          <p:cNvPr id="6451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9F8CFD-0ECD-4F2D-BBEF-FE47B3E4DF77}" type="slidenum">
              <a:rPr lang="en-US"/>
              <a:pPr/>
              <a:t>3</a:t>
            </a:fld>
            <a:endParaRPr lang="en-US"/>
          </a:p>
        </p:txBody>
      </p:sp>
      <p:sp>
        <p:nvSpPr>
          <p:cNvPr id="3789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2406DEE-41AD-49FC-97C8-421A6FAE1E75}" type="slidenum">
              <a:rPr lang="en-US"/>
              <a:pPr/>
              <a:t>30</a:t>
            </a:fld>
            <a:endParaRPr lang="en-US"/>
          </a:p>
        </p:txBody>
      </p:sp>
      <p:sp>
        <p:nvSpPr>
          <p:cNvPr id="6553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6C180B0-4623-4C9D-B56B-49E5F7C6A002}" type="slidenum">
              <a:rPr lang="en-US"/>
              <a:pPr/>
              <a:t>31</a:t>
            </a:fld>
            <a:endParaRPr lang="en-US"/>
          </a:p>
        </p:txBody>
      </p:sp>
      <p:sp>
        <p:nvSpPr>
          <p:cNvPr id="6656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337FEE-C218-47E1-AAA1-EDD43B3A826A}" type="slidenum">
              <a:rPr lang="en-US"/>
              <a:pPr/>
              <a:t>32</a:t>
            </a:fld>
            <a:endParaRPr lang="en-US"/>
          </a:p>
        </p:txBody>
      </p:sp>
      <p:sp>
        <p:nvSpPr>
          <p:cNvPr id="6758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BB15033-F193-4B79-9405-EE7E35132273}" type="slidenum">
              <a:rPr lang="en-US"/>
              <a:pPr/>
              <a:t>4</a:t>
            </a:fld>
            <a:endParaRPr lang="en-US"/>
          </a:p>
        </p:txBody>
      </p:sp>
      <p:sp>
        <p:nvSpPr>
          <p:cNvPr id="3891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65D896E-84C9-4047-8335-6B63CF85F196}" type="slidenum">
              <a:rPr lang="en-US"/>
              <a:pPr/>
              <a:t>5</a:t>
            </a:fld>
            <a:endParaRPr lang="en-US"/>
          </a:p>
        </p:txBody>
      </p:sp>
      <p:sp>
        <p:nvSpPr>
          <p:cNvPr id="3993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1EDE527-52A3-45A7-8969-7B651686820D}" type="slidenum">
              <a:rPr lang="en-US"/>
              <a:pPr/>
              <a:t>6</a:t>
            </a:fld>
            <a:endParaRPr lang="en-US"/>
          </a:p>
        </p:txBody>
      </p:sp>
      <p:sp>
        <p:nvSpPr>
          <p:cNvPr id="4096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A17D02-DD97-4498-A887-EF7A204F9343}" type="slidenum">
              <a:rPr lang="en-US"/>
              <a:pPr/>
              <a:t>7</a:t>
            </a:fld>
            <a:endParaRPr lang="en-US"/>
          </a:p>
        </p:txBody>
      </p:sp>
      <p:sp>
        <p:nvSpPr>
          <p:cNvPr id="4198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D3C009-C404-4258-B0A3-E87A5F2CA6D2}" type="slidenum">
              <a:rPr lang="en-US"/>
              <a:pPr/>
              <a:t>8</a:t>
            </a:fld>
            <a:endParaRPr lang="en-US"/>
          </a:p>
        </p:txBody>
      </p:sp>
      <p:sp>
        <p:nvSpPr>
          <p:cNvPr id="4301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6A26A23-9589-46DD-81F3-5DD6F11583C4}" type="slidenum">
              <a:rPr lang="en-US"/>
              <a:pPr/>
              <a:t>9</a:t>
            </a:fld>
            <a:endParaRPr lang="en-US"/>
          </a:p>
        </p:txBody>
      </p:sp>
      <p:sp>
        <p:nvSpPr>
          <p:cNvPr id="4403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34ECEE-3C73-4FF0-8620-3A4D074780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39D3DA-EFF3-41FA-A08B-8A054EA41D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AB902A-E275-4526-B4EC-AA231B18E5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FA24E3-9B5B-44B9-9F0D-08F301467C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F32465-FFE0-46DA-80C0-9DD65B646F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8543C6-DDAD-4CC0-BB1D-85C7250D9D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92258B-4F11-4BF9-A670-430892F60F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46114E-3499-4570-847B-A1F5C245C2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DC592E-A153-4578-A459-CCD366BE95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AAE5EA-4768-475E-83FA-824A271EB7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9664B6-D072-4F8A-9723-0CEFC94052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ED195051-502B-4ABD-B365-1C5B458FE0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1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1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GB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endParaRPr lang="en-GB" smtClean="0"/>
          </a:p>
          <a:p>
            <a:pPr eaLnBrk="1" hangingPunct="1">
              <a:buFontTx/>
              <a:buNone/>
            </a:pPr>
            <a:endParaRPr lang="en-GB" smtClean="0"/>
          </a:p>
          <a:p>
            <a:pPr eaLnBrk="1" hangingPunct="1">
              <a:buFontTx/>
              <a:buNone/>
            </a:pPr>
            <a:endParaRPr lang="en-GB" smtClean="0"/>
          </a:p>
          <a:p>
            <a:pPr eaLnBrk="1" hangingPunct="1">
              <a:buFontTx/>
              <a:buNone/>
            </a:pPr>
            <a:r>
              <a:rPr lang="en-GB" smtClean="0"/>
              <a:t>        CENTRAL MIDFIELD MOVEMENT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Oval 2"/>
          <p:cNvSpPr>
            <a:spLocks noChangeArrowheads="1"/>
          </p:cNvSpPr>
          <p:nvPr/>
        </p:nvSpPr>
        <p:spPr bwMode="auto">
          <a:xfrm>
            <a:off x="3429000" y="4191000"/>
            <a:ext cx="381000" cy="381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pic>
        <p:nvPicPr>
          <p:cNvPr id="11267" name="Picture 3" descr="Pitch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36613"/>
            <a:ext cx="8991600" cy="5484812"/>
          </a:xfrm>
          <a:prstGeom prst="rect">
            <a:avLst/>
          </a:prstGeom>
          <a:noFill/>
          <a:ln w="762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6324600"/>
            <a:ext cx="9144000" cy="6858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0" y="0"/>
            <a:ext cx="9144000" cy="784225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914400" y="304800"/>
            <a:ext cx="7315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solidFill>
                  <a:schemeClr val="bg1"/>
                </a:solidFill>
                <a:latin typeface="Abadi MT Condensed Light" pitchFamily="52" charset="0"/>
                <a:cs typeface="Arial" charset="0"/>
              </a:rPr>
              <a:t>Getting Free In The Hole</a:t>
            </a:r>
            <a:endParaRPr lang="en-US" sz="2400">
              <a:latin typeface="Abadi MT Condensed Light" pitchFamily="52" charset="0"/>
              <a:cs typeface="Arial" charset="0"/>
            </a:endParaRPr>
          </a:p>
        </p:txBody>
      </p:sp>
      <p:sp>
        <p:nvSpPr>
          <p:cNvPr id="11271" name="Oval 7"/>
          <p:cNvSpPr>
            <a:spLocks noChangeArrowheads="1"/>
          </p:cNvSpPr>
          <p:nvPr/>
        </p:nvSpPr>
        <p:spPr bwMode="auto">
          <a:xfrm>
            <a:off x="5181600" y="3657600"/>
            <a:ext cx="228600" cy="228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1000" b="1">
                <a:cs typeface="Arial" charset="0"/>
              </a:rPr>
              <a:t>CB</a:t>
            </a:r>
            <a:endParaRPr lang="en-GB" sz="1000">
              <a:cs typeface="Arial" charset="0"/>
            </a:endParaRPr>
          </a:p>
        </p:txBody>
      </p:sp>
      <p:sp>
        <p:nvSpPr>
          <p:cNvPr id="11272" name="Oval 8"/>
          <p:cNvSpPr>
            <a:spLocks noChangeArrowheads="1"/>
          </p:cNvSpPr>
          <p:nvPr/>
        </p:nvSpPr>
        <p:spPr bwMode="auto">
          <a:xfrm>
            <a:off x="3733800" y="3657600"/>
            <a:ext cx="228600" cy="228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1000">
                <a:cs typeface="Arial" charset="0"/>
              </a:rPr>
              <a:t>CB</a:t>
            </a:r>
            <a:endParaRPr lang="en-GB">
              <a:cs typeface="Arial" charset="0"/>
            </a:endParaRPr>
          </a:p>
        </p:txBody>
      </p:sp>
      <p:sp>
        <p:nvSpPr>
          <p:cNvPr id="11273" name="Oval 9"/>
          <p:cNvSpPr>
            <a:spLocks noChangeArrowheads="1"/>
          </p:cNvSpPr>
          <p:nvPr/>
        </p:nvSpPr>
        <p:spPr bwMode="auto">
          <a:xfrm>
            <a:off x="2743200" y="3352800"/>
            <a:ext cx="228600" cy="228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1000">
                <a:cs typeface="Arial" charset="0"/>
              </a:rPr>
              <a:t>LB</a:t>
            </a:r>
            <a:endParaRPr lang="en-GB">
              <a:cs typeface="Arial" charset="0"/>
            </a:endParaRPr>
          </a:p>
        </p:txBody>
      </p:sp>
      <p:sp>
        <p:nvSpPr>
          <p:cNvPr id="11274" name="Oval 10"/>
          <p:cNvSpPr>
            <a:spLocks noChangeArrowheads="1"/>
          </p:cNvSpPr>
          <p:nvPr/>
        </p:nvSpPr>
        <p:spPr bwMode="auto">
          <a:xfrm>
            <a:off x="6248400" y="3429000"/>
            <a:ext cx="228600" cy="228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1000">
                <a:cs typeface="Arial" charset="0"/>
              </a:rPr>
              <a:t>RB</a:t>
            </a:r>
            <a:endParaRPr lang="en-GB">
              <a:cs typeface="Arial" charset="0"/>
            </a:endParaRPr>
          </a:p>
        </p:txBody>
      </p:sp>
      <p:sp>
        <p:nvSpPr>
          <p:cNvPr id="11275" name="Oval 11"/>
          <p:cNvSpPr>
            <a:spLocks noChangeArrowheads="1"/>
          </p:cNvSpPr>
          <p:nvPr/>
        </p:nvSpPr>
        <p:spPr bwMode="auto">
          <a:xfrm>
            <a:off x="4419600" y="4724400"/>
            <a:ext cx="228600" cy="228600"/>
          </a:xfrm>
          <a:prstGeom prst="ellipse">
            <a:avLst/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1000">
                <a:cs typeface="Arial" charset="0"/>
              </a:rPr>
              <a:t>GK</a:t>
            </a:r>
            <a:endParaRPr lang="en-GB">
              <a:cs typeface="Arial" charset="0"/>
            </a:endParaRPr>
          </a:p>
        </p:txBody>
      </p:sp>
      <p:sp>
        <p:nvSpPr>
          <p:cNvPr id="11276" name="Oval 12"/>
          <p:cNvSpPr>
            <a:spLocks noChangeArrowheads="1"/>
          </p:cNvSpPr>
          <p:nvPr/>
        </p:nvSpPr>
        <p:spPr bwMode="auto">
          <a:xfrm>
            <a:off x="3124200" y="2819400"/>
            <a:ext cx="2819400" cy="914400"/>
          </a:xfrm>
          <a:prstGeom prst="ellipse">
            <a:avLst/>
          </a:prstGeom>
          <a:solidFill>
            <a:srgbClr val="FFFF00">
              <a:alpha val="0"/>
            </a:srgbClr>
          </a:solidFill>
          <a:ln w="38100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1277" name="Oval 13"/>
          <p:cNvSpPr>
            <a:spLocks noChangeArrowheads="1"/>
          </p:cNvSpPr>
          <p:nvPr/>
        </p:nvSpPr>
        <p:spPr bwMode="auto">
          <a:xfrm>
            <a:off x="1331913" y="5229225"/>
            <a:ext cx="7058025" cy="1628775"/>
          </a:xfrm>
          <a:prstGeom prst="ellipse">
            <a:avLst/>
          </a:prstGeom>
          <a:solidFill>
            <a:srgbClr val="80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b="1">
                <a:solidFill>
                  <a:srgbClr val="F1ADE7"/>
                </a:solidFill>
                <a:latin typeface="Abadi MT Condensed Light" pitchFamily="52" charset="0"/>
              </a:rPr>
              <a:t>Possession in the central approach area - HOW ?</a:t>
            </a:r>
            <a:endParaRPr lang="en-US" b="1">
              <a:solidFill>
                <a:srgbClr val="F1ADE7"/>
              </a:solidFill>
              <a:latin typeface="Abadi MT Condensed Light" pitchFamily="52" charset="0"/>
            </a:endParaRPr>
          </a:p>
        </p:txBody>
      </p:sp>
      <p:sp>
        <p:nvSpPr>
          <p:cNvPr id="11278" name="Line 14"/>
          <p:cNvSpPr>
            <a:spLocks noChangeShapeType="1"/>
          </p:cNvSpPr>
          <p:nvPr/>
        </p:nvSpPr>
        <p:spPr bwMode="auto">
          <a:xfrm>
            <a:off x="4495800" y="1371600"/>
            <a:ext cx="76200" cy="1524000"/>
          </a:xfrm>
          <a:prstGeom prst="line">
            <a:avLst/>
          </a:prstGeom>
          <a:noFill/>
          <a:ln w="60325">
            <a:solidFill>
              <a:schemeClr val="bg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1279" name="Line 15"/>
          <p:cNvSpPr>
            <a:spLocks noChangeShapeType="1"/>
          </p:cNvSpPr>
          <p:nvPr/>
        </p:nvSpPr>
        <p:spPr bwMode="auto">
          <a:xfrm>
            <a:off x="2209800" y="3276600"/>
            <a:ext cx="1295400" cy="76200"/>
          </a:xfrm>
          <a:prstGeom prst="line">
            <a:avLst/>
          </a:prstGeom>
          <a:noFill/>
          <a:ln w="60325">
            <a:solidFill>
              <a:srgbClr val="1B3EC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1280" name="Line 16"/>
          <p:cNvSpPr>
            <a:spLocks noChangeShapeType="1"/>
          </p:cNvSpPr>
          <p:nvPr/>
        </p:nvSpPr>
        <p:spPr bwMode="auto">
          <a:xfrm flipH="1" flipV="1">
            <a:off x="5562600" y="3429000"/>
            <a:ext cx="1524000" cy="0"/>
          </a:xfrm>
          <a:prstGeom prst="line">
            <a:avLst/>
          </a:prstGeom>
          <a:noFill/>
          <a:ln w="60325">
            <a:solidFill>
              <a:srgbClr val="1B3EC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1281" name="Line 17"/>
          <p:cNvSpPr>
            <a:spLocks noChangeShapeType="1"/>
          </p:cNvSpPr>
          <p:nvPr/>
        </p:nvSpPr>
        <p:spPr bwMode="auto">
          <a:xfrm>
            <a:off x="3635375" y="2636838"/>
            <a:ext cx="649288" cy="504825"/>
          </a:xfrm>
          <a:prstGeom prst="line">
            <a:avLst/>
          </a:prstGeom>
          <a:noFill/>
          <a:ln w="60325">
            <a:solidFill>
              <a:srgbClr val="FFFF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1282" name="Line 18"/>
          <p:cNvSpPr>
            <a:spLocks noChangeShapeType="1"/>
          </p:cNvSpPr>
          <p:nvPr/>
        </p:nvSpPr>
        <p:spPr bwMode="auto">
          <a:xfrm flipH="1" flipV="1">
            <a:off x="4716463" y="3357563"/>
            <a:ext cx="423862" cy="728662"/>
          </a:xfrm>
          <a:prstGeom prst="line">
            <a:avLst/>
          </a:prstGeom>
          <a:noFill/>
          <a:ln w="60325">
            <a:solidFill>
              <a:srgbClr val="FF00FF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1283" name="Oval 19"/>
          <p:cNvSpPr>
            <a:spLocks noChangeArrowheads="1"/>
          </p:cNvSpPr>
          <p:nvPr/>
        </p:nvSpPr>
        <p:spPr bwMode="auto">
          <a:xfrm>
            <a:off x="4419600" y="3048000"/>
            <a:ext cx="228600" cy="228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GB">
              <a:cs typeface="Arial" charset="0"/>
            </a:endParaRPr>
          </a:p>
        </p:txBody>
      </p:sp>
      <p:sp>
        <p:nvSpPr>
          <p:cNvPr id="11284" name="Oval 20"/>
          <p:cNvSpPr>
            <a:spLocks noChangeArrowheads="1"/>
          </p:cNvSpPr>
          <p:nvPr/>
        </p:nvSpPr>
        <p:spPr bwMode="black">
          <a:xfrm>
            <a:off x="4648200" y="2276475"/>
            <a:ext cx="1795463" cy="1000125"/>
          </a:xfrm>
          <a:prstGeom prst="ellipse">
            <a:avLst/>
          </a:prstGeom>
          <a:solidFill>
            <a:srgbClr val="FF331E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 anchorCtr="1"/>
          <a:lstStyle/>
          <a:p>
            <a:pPr algn="ctr" eaLnBrk="0" hangingPunct="0"/>
            <a:r>
              <a:rPr lang="en-US" b="1">
                <a:solidFill>
                  <a:srgbClr val="000000"/>
                </a:solidFill>
                <a:latin typeface="Abadi MT Condensed Light" pitchFamily="52" charset="0"/>
              </a:rPr>
              <a:t>STAND STILL!</a:t>
            </a:r>
            <a:br>
              <a:rPr lang="en-US" b="1">
                <a:solidFill>
                  <a:srgbClr val="000000"/>
                </a:solidFill>
                <a:latin typeface="Abadi MT Condensed Light" pitchFamily="52" charset="0"/>
              </a:rPr>
            </a:br>
            <a:r>
              <a:rPr lang="en-US" b="1">
                <a:solidFill>
                  <a:srgbClr val="000000"/>
                </a:solidFill>
                <a:latin typeface="Abadi MT Condensed Light" pitchFamily="52" charset="0"/>
              </a:rPr>
              <a:t>33%</a:t>
            </a:r>
            <a:endParaRPr lang="en-US" b="1">
              <a:solidFill>
                <a:srgbClr val="000000"/>
              </a:solidFill>
            </a:endParaRPr>
          </a:p>
        </p:txBody>
      </p:sp>
      <p:sp>
        <p:nvSpPr>
          <p:cNvPr id="11285" name="Oval 21"/>
          <p:cNvSpPr>
            <a:spLocks noChangeArrowheads="1"/>
          </p:cNvSpPr>
          <p:nvPr/>
        </p:nvSpPr>
        <p:spPr bwMode="black">
          <a:xfrm>
            <a:off x="7010400" y="3276600"/>
            <a:ext cx="1447800" cy="685800"/>
          </a:xfrm>
          <a:prstGeom prst="ellipse">
            <a:avLst/>
          </a:prstGeom>
          <a:solidFill>
            <a:srgbClr val="1B3E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 anchorCtr="1"/>
          <a:lstStyle/>
          <a:p>
            <a:pPr algn="ctr" eaLnBrk="0" hangingPunct="0"/>
            <a:r>
              <a:rPr lang="en-US" sz="1400" b="1">
                <a:solidFill>
                  <a:schemeClr val="bg1"/>
                </a:solidFill>
                <a:latin typeface="Abadi MT Condensed Light" pitchFamily="52" charset="0"/>
              </a:rPr>
              <a:t>In from The Wide</a:t>
            </a:r>
            <a:br>
              <a:rPr lang="en-US" sz="1400" b="1">
                <a:solidFill>
                  <a:schemeClr val="bg1"/>
                </a:solidFill>
                <a:latin typeface="Abadi MT Condensed Light" pitchFamily="52" charset="0"/>
              </a:rPr>
            </a:br>
            <a:r>
              <a:rPr lang="en-US" sz="1400" b="1">
                <a:solidFill>
                  <a:schemeClr val="bg1"/>
                </a:solidFill>
                <a:latin typeface="Abadi MT Condensed Light" pitchFamily="52" charset="0"/>
              </a:rPr>
              <a:t>9%</a:t>
            </a:r>
            <a:endParaRPr lang="en-US" sz="2400" b="1">
              <a:solidFill>
                <a:schemeClr val="bg1"/>
              </a:solidFill>
            </a:endParaRPr>
          </a:p>
        </p:txBody>
      </p:sp>
      <p:sp>
        <p:nvSpPr>
          <p:cNvPr id="11286" name="Oval 22"/>
          <p:cNvSpPr>
            <a:spLocks noChangeArrowheads="1"/>
          </p:cNvSpPr>
          <p:nvPr/>
        </p:nvSpPr>
        <p:spPr bwMode="black">
          <a:xfrm>
            <a:off x="4787900" y="3933825"/>
            <a:ext cx="2376488" cy="901700"/>
          </a:xfrm>
          <a:prstGeom prst="ellipse">
            <a:avLst/>
          </a:prstGeom>
          <a:solidFill>
            <a:srgbClr val="FC22C8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 anchorCtr="1"/>
          <a:lstStyle/>
          <a:p>
            <a:pPr algn="ctr" eaLnBrk="0" hangingPunct="0"/>
            <a:r>
              <a:rPr lang="en-US" sz="1400" b="1">
                <a:solidFill>
                  <a:srgbClr val="000000"/>
                </a:solidFill>
                <a:latin typeface="Abadi MT Condensed Light" pitchFamily="52" charset="0"/>
              </a:rPr>
              <a:t>Dropping away from Back 4</a:t>
            </a:r>
            <a:br>
              <a:rPr lang="en-US" sz="1400" b="1">
                <a:solidFill>
                  <a:srgbClr val="000000"/>
                </a:solidFill>
                <a:latin typeface="Abadi MT Condensed Light" pitchFamily="52" charset="0"/>
              </a:rPr>
            </a:br>
            <a:r>
              <a:rPr lang="en-US" sz="1400" b="1">
                <a:solidFill>
                  <a:srgbClr val="000000"/>
                </a:solidFill>
                <a:latin typeface="Abadi MT Condensed Light" pitchFamily="52" charset="0"/>
              </a:rPr>
              <a:t>25%</a:t>
            </a:r>
            <a:endParaRPr lang="en-US" sz="2400" b="1">
              <a:solidFill>
                <a:srgbClr val="000000"/>
              </a:solidFill>
            </a:endParaRPr>
          </a:p>
        </p:txBody>
      </p:sp>
      <p:sp>
        <p:nvSpPr>
          <p:cNvPr id="11287" name="Oval 23"/>
          <p:cNvSpPr>
            <a:spLocks noChangeArrowheads="1"/>
          </p:cNvSpPr>
          <p:nvPr/>
        </p:nvSpPr>
        <p:spPr bwMode="black">
          <a:xfrm>
            <a:off x="2124075" y="1628775"/>
            <a:ext cx="2270125" cy="1008063"/>
          </a:xfrm>
          <a:prstGeom prst="ellipse">
            <a:avLst/>
          </a:prstGeom>
          <a:solidFill>
            <a:srgbClr val="FFFB1E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 anchorCtr="1"/>
          <a:lstStyle/>
          <a:p>
            <a:pPr algn="ctr" eaLnBrk="0" hangingPunct="0"/>
            <a:r>
              <a:rPr lang="en-US" sz="1400" b="1">
                <a:solidFill>
                  <a:srgbClr val="000000"/>
                </a:solidFill>
                <a:latin typeface="Abadi MT Condensed Light" pitchFamily="52" charset="0"/>
              </a:rPr>
              <a:t>Movements Inside The Central Zone</a:t>
            </a:r>
            <a:br>
              <a:rPr lang="en-US" sz="1400" b="1">
                <a:solidFill>
                  <a:srgbClr val="000000"/>
                </a:solidFill>
                <a:latin typeface="Abadi MT Condensed Light" pitchFamily="52" charset="0"/>
              </a:rPr>
            </a:br>
            <a:r>
              <a:rPr lang="en-US" sz="1400" b="1">
                <a:solidFill>
                  <a:srgbClr val="000000"/>
                </a:solidFill>
                <a:latin typeface="Abadi MT Condensed Light" pitchFamily="52" charset="0"/>
              </a:rPr>
              <a:t>13%</a:t>
            </a:r>
            <a:endParaRPr lang="en-US" sz="2400" b="1">
              <a:solidFill>
                <a:srgbClr val="000000"/>
              </a:solidFill>
            </a:endParaRPr>
          </a:p>
        </p:txBody>
      </p:sp>
      <p:sp>
        <p:nvSpPr>
          <p:cNvPr id="11288" name="Oval 24"/>
          <p:cNvSpPr>
            <a:spLocks noChangeArrowheads="1"/>
          </p:cNvSpPr>
          <p:nvPr/>
        </p:nvSpPr>
        <p:spPr bwMode="black">
          <a:xfrm>
            <a:off x="4495800" y="914400"/>
            <a:ext cx="2884488" cy="838200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 anchorCtr="1"/>
          <a:lstStyle/>
          <a:p>
            <a:pPr algn="ctr" eaLnBrk="0" hangingPunct="0"/>
            <a:r>
              <a:rPr lang="en-US" sz="1400" b="1">
                <a:solidFill>
                  <a:srgbClr val="000000"/>
                </a:solidFill>
                <a:latin typeface="Abadi MT Condensed Light" pitchFamily="52" charset="0"/>
              </a:rPr>
              <a:t>Runs From Deep Central Areas</a:t>
            </a:r>
            <a:br>
              <a:rPr lang="en-US" sz="1400" b="1">
                <a:solidFill>
                  <a:srgbClr val="000000"/>
                </a:solidFill>
                <a:latin typeface="Abadi MT Condensed Light" pitchFamily="52" charset="0"/>
              </a:rPr>
            </a:br>
            <a:r>
              <a:rPr lang="en-US" sz="1400" b="1">
                <a:solidFill>
                  <a:srgbClr val="000000"/>
                </a:solidFill>
                <a:latin typeface="Abadi MT Condensed Light" pitchFamily="52" charset="0"/>
              </a:rPr>
              <a:t>16%</a:t>
            </a:r>
            <a:endParaRPr lang="en-US" sz="2400" b="1">
              <a:solidFill>
                <a:srgbClr val="000000"/>
              </a:solidFill>
            </a:endParaRPr>
          </a:p>
        </p:txBody>
      </p:sp>
      <p:sp>
        <p:nvSpPr>
          <p:cNvPr id="11289" name="Oval 25"/>
          <p:cNvSpPr>
            <a:spLocks noChangeArrowheads="1"/>
          </p:cNvSpPr>
          <p:nvPr/>
        </p:nvSpPr>
        <p:spPr bwMode="black">
          <a:xfrm>
            <a:off x="1295400" y="2971800"/>
            <a:ext cx="1447800" cy="685800"/>
          </a:xfrm>
          <a:prstGeom prst="ellipse">
            <a:avLst/>
          </a:prstGeom>
          <a:solidFill>
            <a:srgbClr val="1B3E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 anchorCtr="1"/>
          <a:lstStyle/>
          <a:p>
            <a:pPr algn="ctr" eaLnBrk="0" hangingPunct="0"/>
            <a:r>
              <a:rPr lang="en-US" sz="1400" b="1">
                <a:solidFill>
                  <a:schemeClr val="bg1"/>
                </a:solidFill>
                <a:latin typeface="Abadi MT Condensed Light" pitchFamily="52" charset="0"/>
              </a:rPr>
              <a:t>In from The Wide</a:t>
            </a:r>
            <a:br>
              <a:rPr lang="en-US" sz="1400" b="1">
                <a:solidFill>
                  <a:schemeClr val="bg1"/>
                </a:solidFill>
                <a:latin typeface="Abadi MT Condensed Light" pitchFamily="52" charset="0"/>
              </a:rPr>
            </a:br>
            <a:r>
              <a:rPr lang="en-US" sz="1400" b="1">
                <a:solidFill>
                  <a:schemeClr val="bg1"/>
                </a:solidFill>
                <a:latin typeface="Abadi MT Condensed Light" pitchFamily="52" charset="0"/>
              </a:rPr>
              <a:t>9%</a:t>
            </a:r>
            <a:endParaRPr lang="en-US" sz="2400" b="1">
              <a:solidFill>
                <a:schemeClr val="bg1"/>
              </a:solidFill>
            </a:endParaRPr>
          </a:p>
        </p:txBody>
      </p:sp>
      <p:sp>
        <p:nvSpPr>
          <p:cNvPr id="11290" name="Text Box 26"/>
          <p:cNvSpPr txBox="1">
            <a:spLocks noChangeArrowheads="1"/>
          </p:cNvSpPr>
          <p:nvPr/>
        </p:nvSpPr>
        <p:spPr bwMode="auto">
          <a:xfrm>
            <a:off x="900113" y="3644900"/>
            <a:ext cx="1441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>
                <a:solidFill>
                  <a:schemeClr val="bg1"/>
                </a:solidFill>
              </a:rPr>
              <a:t>MORRISON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11291" name="Text Box 27"/>
          <p:cNvSpPr txBox="1">
            <a:spLocks noChangeArrowheads="1"/>
          </p:cNvSpPr>
          <p:nvPr/>
        </p:nvSpPr>
        <p:spPr bwMode="auto">
          <a:xfrm>
            <a:off x="7720013" y="3952875"/>
            <a:ext cx="895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>
                <a:solidFill>
                  <a:schemeClr val="bg1"/>
                </a:solidFill>
              </a:rPr>
              <a:t>MESSI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11292" name="Text Box 28"/>
          <p:cNvSpPr txBox="1">
            <a:spLocks noChangeArrowheads="1"/>
          </p:cNvSpPr>
          <p:nvPr/>
        </p:nvSpPr>
        <p:spPr bwMode="auto">
          <a:xfrm>
            <a:off x="5919788" y="4745038"/>
            <a:ext cx="1466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>
                <a:solidFill>
                  <a:schemeClr val="bg1"/>
                </a:solidFill>
              </a:rPr>
              <a:t>FABREGAS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11293" name="Text Box 29"/>
          <p:cNvSpPr txBox="1">
            <a:spLocks noChangeArrowheads="1"/>
          </p:cNvSpPr>
          <p:nvPr/>
        </p:nvSpPr>
        <p:spPr bwMode="auto">
          <a:xfrm>
            <a:off x="2195513" y="2565400"/>
            <a:ext cx="1390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>
                <a:solidFill>
                  <a:schemeClr val="bg1"/>
                </a:solidFill>
              </a:rPr>
              <a:t>WILSHERE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11294" name="Text Box 30"/>
          <p:cNvSpPr txBox="1">
            <a:spLocks noChangeArrowheads="1"/>
          </p:cNvSpPr>
          <p:nvPr/>
        </p:nvSpPr>
        <p:spPr bwMode="auto">
          <a:xfrm>
            <a:off x="6135688" y="1647825"/>
            <a:ext cx="145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>
                <a:solidFill>
                  <a:schemeClr val="bg1"/>
                </a:solidFill>
              </a:rPr>
              <a:t>OLIFINJANI</a:t>
            </a:r>
            <a:endParaRPr lang="en-US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2319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760" cy="4320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2320" name="Oval 4"/>
            <p:cNvSpPr>
              <a:spLocks noChangeArrowheads="1"/>
            </p:cNvSpPr>
            <p:nvPr/>
          </p:nvSpPr>
          <p:spPr bwMode="auto">
            <a:xfrm>
              <a:off x="1610" y="482"/>
              <a:ext cx="2544" cy="1728"/>
            </a:xfrm>
            <a:prstGeom prst="ellipse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2321" name="Rectangle 5"/>
            <p:cNvSpPr>
              <a:spLocks noChangeArrowheads="1"/>
            </p:cNvSpPr>
            <p:nvPr/>
          </p:nvSpPr>
          <p:spPr bwMode="auto">
            <a:xfrm>
              <a:off x="1111" y="0"/>
              <a:ext cx="3552" cy="1728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2322" name="Rectangle 6"/>
            <p:cNvSpPr>
              <a:spLocks noChangeArrowheads="1"/>
            </p:cNvSpPr>
            <p:nvPr/>
          </p:nvSpPr>
          <p:spPr bwMode="auto">
            <a:xfrm>
              <a:off x="2064" y="0"/>
              <a:ext cx="1776" cy="720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2323" name="Oval 7"/>
            <p:cNvSpPr>
              <a:spLocks noChangeArrowheads="1"/>
            </p:cNvSpPr>
            <p:nvPr/>
          </p:nvSpPr>
          <p:spPr bwMode="auto">
            <a:xfrm>
              <a:off x="2880" y="1117"/>
              <a:ext cx="48" cy="48"/>
            </a:xfrm>
            <a:prstGeom prst="ellipse">
              <a:avLst/>
            </a:prstGeom>
            <a:solidFill>
              <a:srgbClr val="33CC33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2324" name="Line 8"/>
            <p:cNvSpPr>
              <a:spLocks noChangeShapeType="1"/>
            </p:cNvSpPr>
            <p:nvPr/>
          </p:nvSpPr>
          <p:spPr bwMode="auto">
            <a:xfrm flipH="1">
              <a:off x="0" y="0"/>
              <a:ext cx="144" cy="144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2325" name="Line 9"/>
            <p:cNvSpPr>
              <a:spLocks noChangeShapeType="1"/>
            </p:cNvSpPr>
            <p:nvPr/>
          </p:nvSpPr>
          <p:spPr bwMode="auto">
            <a:xfrm>
              <a:off x="5760" y="240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2326" name="Line 10"/>
            <p:cNvSpPr>
              <a:spLocks noChangeShapeType="1"/>
            </p:cNvSpPr>
            <p:nvPr/>
          </p:nvSpPr>
          <p:spPr bwMode="auto">
            <a:xfrm>
              <a:off x="5616" y="0"/>
              <a:ext cx="144" cy="96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2327" name="Line 11"/>
            <p:cNvSpPr>
              <a:spLocks noChangeShapeType="1"/>
            </p:cNvSpPr>
            <p:nvPr/>
          </p:nvSpPr>
          <p:spPr bwMode="auto">
            <a:xfrm>
              <a:off x="2562" y="9"/>
              <a:ext cx="681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328" name="Arc 12"/>
            <p:cNvSpPr>
              <a:spLocks/>
            </p:cNvSpPr>
            <p:nvPr/>
          </p:nvSpPr>
          <p:spPr bwMode="auto">
            <a:xfrm rot="5400000" flipH="1">
              <a:off x="2344" y="2515"/>
              <a:ext cx="1071" cy="2540"/>
            </a:xfrm>
            <a:custGeom>
              <a:avLst/>
              <a:gdLst>
                <a:gd name="T0" fmla="*/ 1 w 21614"/>
                <a:gd name="T1" fmla="*/ 0 h 43200"/>
                <a:gd name="T2" fmla="*/ 0 w 21614"/>
                <a:gd name="T3" fmla="*/ 2540 h 43200"/>
                <a:gd name="T4" fmla="*/ 1 w 21614"/>
                <a:gd name="T5" fmla="*/ 1270 h 43200"/>
                <a:gd name="T6" fmla="*/ 0 60000 65536"/>
                <a:gd name="T7" fmla="*/ 0 60000 65536"/>
                <a:gd name="T8" fmla="*/ 0 60000 65536"/>
                <a:gd name="T9" fmla="*/ 0 w 21614"/>
                <a:gd name="T10" fmla="*/ 0 h 43200"/>
                <a:gd name="T11" fmla="*/ 21614 w 21614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14" h="43200" fill="none" extrusionOk="0">
                  <a:moveTo>
                    <a:pt x="13" y="0"/>
                  </a:moveTo>
                  <a:cubicBezTo>
                    <a:pt x="11943" y="0"/>
                    <a:pt x="21614" y="9670"/>
                    <a:pt x="21614" y="21600"/>
                  </a:cubicBezTo>
                  <a:cubicBezTo>
                    <a:pt x="21614" y="33529"/>
                    <a:pt x="11943" y="43200"/>
                    <a:pt x="14" y="43200"/>
                  </a:cubicBezTo>
                  <a:cubicBezTo>
                    <a:pt x="9" y="43200"/>
                    <a:pt x="4" y="43199"/>
                    <a:pt x="0" y="43199"/>
                  </a:cubicBezTo>
                </a:path>
                <a:path w="21614" h="43200" stroke="0" extrusionOk="0">
                  <a:moveTo>
                    <a:pt x="13" y="0"/>
                  </a:moveTo>
                  <a:cubicBezTo>
                    <a:pt x="11943" y="0"/>
                    <a:pt x="21614" y="9670"/>
                    <a:pt x="21614" y="21600"/>
                  </a:cubicBezTo>
                  <a:cubicBezTo>
                    <a:pt x="21614" y="33529"/>
                    <a:pt x="11943" y="43200"/>
                    <a:pt x="14" y="43200"/>
                  </a:cubicBezTo>
                  <a:cubicBezTo>
                    <a:pt x="9" y="43200"/>
                    <a:pt x="4" y="43199"/>
                    <a:pt x="0" y="43199"/>
                  </a:cubicBezTo>
                  <a:lnTo>
                    <a:pt x="14" y="21600"/>
                  </a:lnTo>
                  <a:close/>
                </a:path>
              </a:pathLst>
            </a:custGeom>
            <a:solidFill>
              <a:srgbClr val="33CC33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2329" name="Oval 13"/>
            <p:cNvSpPr>
              <a:spLocks noChangeArrowheads="1"/>
            </p:cNvSpPr>
            <p:nvPr/>
          </p:nvSpPr>
          <p:spPr bwMode="auto">
            <a:xfrm>
              <a:off x="2880" y="4272"/>
              <a:ext cx="48" cy="48"/>
            </a:xfrm>
            <a:prstGeom prst="ellipse">
              <a:avLst/>
            </a:prstGeom>
            <a:solidFill>
              <a:srgbClr val="33CC33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</p:grpSp>
      <p:sp>
        <p:nvSpPr>
          <p:cNvPr id="12291" name="AutoShape 14"/>
          <p:cNvSpPr>
            <a:spLocks noChangeArrowheads="1"/>
          </p:cNvSpPr>
          <p:nvPr/>
        </p:nvSpPr>
        <p:spPr bwMode="auto">
          <a:xfrm>
            <a:off x="4500563" y="6573838"/>
            <a:ext cx="300037" cy="284162"/>
          </a:xfrm>
          <a:prstGeom prst="flowChartConnector">
            <a:avLst/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GB" sz="2000">
              <a:latin typeface="Times New Roman" pitchFamily="18" charset="0"/>
            </a:endParaRPr>
          </a:p>
        </p:txBody>
      </p:sp>
      <p:sp>
        <p:nvSpPr>
          <p:cNvPr id="12292" name="AutoShape 15"/>
          <p:cNvSpPr>
            <a:spLocks noChangeArrowheads="1"/>
          </p:cNvSpPr>
          <p:nvPr/>
        </p:nvSpPr>
        <p:spPr bwMode="auto">
          <a:xfrm>
            <a:off x="179388" y="4508500"/>
            <a:ext cx="300037" cy="284163"/>
          </a:xfrm>
          <a:prstGeom prst="flowChartConnector">
            <a:avLst/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GB" sz="2000">
              <a:latin typeface="Times New Roman" pitchFamily="18" charset="0"/>
            </a:endParaRPr>
          </a:p>
        </p:txBody>
      </p:sp>
      <p:sp>
        <p:nvSpPr>
          <p:cNvPr id="12293" name="AutoShape 16"/>
          <p:cNvSpPr>
            <a:spLocks noChangeArrowheads="1"/>
          </p:cNvSpPr>
          <p:nvPr/>
        </p:nvSpPr>
        <p:spPr bwMode="auto">
          <a:xfrm>
            <a:off x="4356100" y="3860800"/>
            <a:ext cx="300038" cy="284163"/>
          </a:xfrm>
          <a:prstGeom prst="flowChartConnector">
            <a:avLst/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GB" sz="2000">
              <a:latin typeface="Times New Roman" pitchFamily="18" charset="0"/>
            </a:endParaRPr>
          </a:p>
        </p:txBody>
      </p:sp>
      <p:sp>
        <p:nvSpPr>
          <p:cNvPr id="12294" name="AutoShape 17"/>
          <p:cNvSpPr>
            <a:spLocks noChangeArrowheads="1"/>
          </p:cNvSpPr>
          <p:nvPr/>
        </p:nvSpPr>
        <p:spPr bwMode="auto">
          <a:xfrm>
            <a:off x="2339975" y="3500438"/>
            <a:ext cx="300038" cy="284162"/>
          </a:xfrm>
          <a:prstGeom prst="flowChartConnector">
            <a:avLst/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GB" sz="2000">
              <a:latin typeface="Times New Roman" pitchFamily="18" charset="0"/>
            </a:endParaRPr>
          </a:p>
        </p:txBody>
      </p:sp>
      <p:sp>
        <p:nvSpPr>
          <p:cNvPr id="12295" name="AutoShape 18"/>
          <p:cNvSpPr>
            <a:spLocks noChangeArrowheads="1"/>
          </p:cNvSpPr>
          <p:nvPr/>
        </p:nvSpPr>
        <p:spPr bwMode="auto">
          <a:xfrm>
            <a:off x="1476375" y="5949950"/>
            <a:ext cx="300038" cy="284163"/>
          </a:xfrm>
          <a:prstGeom prst="flowChartConnector">
            <a:avLst/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GB" sz="2000">
              <a:latin typeface="Times New Roman" pitchFamily="18" charset="0"/>
            </a:endParaRPr>
          </a:p>
        </p:txBody>
      </p:sp>
      <p:sp>
        <p:nvSpPr>
          <p:cNvPr id="12296" name="AutoShape 19"/>
          <p:cNvSpPr>
            <a:spLocks noChangeArrowheads="1"/>
          </p:cNvSpPr>
          <p:nvPr/>
        </p:nvSpPr>
        <p:spPr bwMode="auto">
          <a:xfrm>
            <a:off x="6659563" y="2852738"/>
            <a:ext cx="300037" cy="284162"/>
          </a:xfrm>
          <a:prstGeom prst="flowChartConnector">
            <a:avLst/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GB" sz="2000">
              <a:latin typeface="Times New Roman" pitchFamily="18" charset="0"/>
            </a:endParaRPr>
          </a:p>
        </p:txBody>
      </p:sp>
      <p:sp>
        <p:nvSpPr>
          <p:cNvPr id="12297" name="AutoShape 20"/>
          <p:cNvSpPr>
            <a:spLocks noChangeArrowheads="1"/>
          </p:cNvSpPr>
          <p:nvPr/>
        </p:nvSpPr>
        <p:spPr bwMode="auto">
          <a:xfrm>
            <a:off x="8316913" y="6381750"/>
            <a:ext cx="300037" cy="284163"/>
          </a:xfrm>
          <a:prstGeom prst="flowChartConnector">
            <a:avLst/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GB" sz="2000">
              <a:latin typeface="Times New Roman" pitchFamily="18" charset="0"/>
            </a:endParaRPr>
          </a:p>
        </p:txBody>
      </p:sp>
      <p:sp>
        <p:nvSpPr>
          <p:cNvPr id="12298" name="AutoShape 21"/>
          <p:cNvSpPr>
            <a:spLocks noChangeArrowheads="1"/>
          </p:cNvSpPr>
          <p:nvPr/>
        </p:nvSpPr>
        <p:spPr bwMode="auto">
          <a:xfrm>
            <a:off x="6516688" y="5013325"/>
            <a:ext cx="300037" cy="284163"/>
          </a:xfrm>
          <a:prstGeom prst="flowChartConnector">
            <a:avLst/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GB" sz="2000">
              <a:latin typeface="Times New Roman" pitchFamily="18" charset="0"/>
            </a:endParaRPr>
          </a:p>
        </p:txBody>
      </p:sp>
      <p:sp>
        <p:nvSpPr>
          <p:cNvPr id="12299" name="AutoShape 22"/>
          <p:cNvSpPr>
            <a:spLocks noChangeArrowheads="1"/>
          </p:cNvSpPr>
          <p:nvPr/>
        </p:nvSpPr>
        <p:spPr bwMode="auto">
          <a:xfrm>
            <a:off x="395288" y="6308725"/>
            <a:ext cx="300037" cy="284163"/>
          </a:xfrm>
          <a:prstGeom prst="flowChartConnector">
            <a:avLst/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GB" sz="2000">
              <a:latin typeface="Times New Roman" pitchFamily="18" charset="0"/>
            </a:endParaRPr>
          </a:p>
        </p:txBody>
      </p:sp>
      <p:sp>
        <p:nvSpPr>
          <p:cNvPr id="12300" name="AutoShape 23"/>
          <p:cNvSpPr>
            <a:spLocks noChangeArrowheads="1"/>
          </p:cNvSpPr>
          <p:nvPr/>
        </p:nvSpPr>
        <p:spPr bwMode="auto">
          <a:xfrm>
            <a:off x="8675688" y="4508500"/>
            <a:ext cx="300037" cy="284163"/>
          </a:xfrm>
          <a:prstGeom prst="flowChartConnector">
            <a:avLst/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GB" sz="2000">
              <a:latin typeface="Times New Roman" pitchFamily="18" charset="0"/>
            </a:endParaRPr>
          </a:p>
        </p:txBody>
      </p:sp>
      <p:sp>
        <p:nvSpPr>
          <p:cNvPr id="12301" name="Oval 24"/>
          <p:cNvSpPr>
            <a:spLocks noChangeArrowheads="1"/>
          </p:cNvSpPr>
          <p:nvPr/>
        </p:nvSpPr>
        <p:spPr bwMode="auto">
          <a:xfrm>
            <a:off x="5148263" y="3644900"/>
            <a:ext cx="300037" cy="284163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2302" name="Oval 25" descr="Large confetti"/>
          <p:cNvSpPr>
            <a:spLocks noChangeArrowheads="1"/>
          </p:cNvSpPr>
          <p:nvPr/>
        </p:nvSpPr>
        <p:spPr bwMode="auto">
          <a:xfrm>
            <a:off x="6659563" y="3213100"/>
            <a:ext cx="139700" cy="114300"/>
          </a:xfrm>
          <a:prstGeom prst="ellipse">
            <a:avLst/>
          </a:prstGeom>
          <a:pattFill prst="lgConfetti">
            <a:fgClr>
              <a:schemeClr val="tx2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2303" name="Oval 26"/>
          <p:cNvSpPr>
            <a:spLocks noChangeArrowheads="1"/>
          </p:cNvSpPr>
          <p:nvPr/>
        </p:nvSpPr>
        <p:spPr bwMode="auto">
          <a:xfrm>
            <a:off x="4500563" y="1700213"/>
            <a:ext cx="300037" cy="284162"/>
          </a:xfrm>
          <a:prstGeom prst="ellipse">
            <a:avLst/>
          </a:prstGeom>
          <a:solidFill>
            <a:srgbClr val="0066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2304" name="Text Box 27"/>
          <p:cNvSpPr txBox="1">
            <a:spLocks noChangeArrowheads="1"/>
          </p:cNvSpPr>
          <p:nvPr/>
        </p:nvSpPr>
        <p:spPr bwMode="auto">
          <a:xfrm>
            <a:off x="4716463" y="4005263"/>
            <a:ext cx="3095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Tahoma" charset="0"/>
              </a:rPr>
              <a:t>4</a:t>
            </a:r>
          </a:p>
        </p:txBody>
      </p:sp>
      <p:sp>
        <p:nvSpPr>
          <p:cNvPr id="12305" name="Line 28"/>
          <p:cNvSpPr>
            <a:spLocks noChangeShapeType="1"/>
          </p:cNvSpPr>
          <p:nvPr/>
        </p:nvSpPr>
        <p:spPr bwMode="auto">
          <a:xfrm flipH="1" flipV="1">
            <a:off x="3779838" y="3213100"/>
            <a:ext cx="576262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12306" name="Text Box 29"/>
          <p:cNvSpPr txBox="1">
            <a:spLocks noChangeArrowheads="1"/>
          </p:cNvSpPr>
          <p:nvPr/>
        </p:nvSpPr>
        <p:spPr bwMode="auto">
          <a:xfrm>
            <a:off x="611188" y="4365625"/>
            <a:ext cx="3095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Tahoma" charset="0"/>
              </a:rPr>
              <a:t>2</a:t>
            </a:r>
          </a:p>
        </p:txBody>
      </p:sp>
      <p:sp>
        <p:nvSpPr>
          <p:cNvPr id="12307" name="Text Box 30"/>
          <p:cNvSpPr txBox="1">
            <a:spLocks noChangeArrowheads="1"/>
          </p:cNvSpPr>
          <p:nvPr/>
        </p:nvSpPr>
        <p:spPr bwMode="auto">
          <a:xfrm>
            <a:off x="2700338" y="3429000"/>
            <a:ext cx="3095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Tahoma" charset="0"/>
              </a:rPr>
              <a:t>5</a:t>
            </a:r>
          </a:p>
        </p:txBody>
      </p:sp>
      <p:sp>
        <p:nvSpPr>
          <p:cNvPr id="12308" name="Text Box 31"/>
          <p:cNvSpPr txBox="1">
            <a:spLocks noChangeArrowheads="1"/>
          </p:cNvSpPr>
          <p:nvPr/>
        </p:nvSpPr>
        <p:spPr bwMode="auto">
          <a:xfrm>
            <a:off x="7000875" y="2795588"/>
            <a:ext cx="3095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Tahoma" charset="0"/>
              </a:rPr>
              <a:t>6</a:t>
            </a:r>
          </a:p>
        </p:txBody>
      </p:sp>
      <p:sp>
        <p:nvSpPr>
          <p:cNvPr id="12309" name="Text Box 32"/>
          <p:cNvSpPr txBox="1">
            <a:spLocks noChangeArrowheads="1"/>
          </p:cNvSpPr>
          <p:nvPr/>
        </p:nvSpPr>
        <p:spPr bwMode="auto">
          <a:xfrm>
            <a:off x="8656638" y="4740275"/>
            <a:ext cx="3095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Tahoma" charset="0"/>
              </a:rPr>
              <a:t>3</a:t>
            </a:r>
          </a:p>
        </p:txBody>
      </p:sp>
      <p:sp>
        <p:nvSpPr>
          <p:cNvPr id="12310" name="Text Box 33"/>
          <p:cNvSpPr txBox="1">
            <a:spLocks noChangeArrowheads="1"/>
          </p:cNvSpPr>
          <p:nvPr/>
        </p:nvSpPr>
        <p:spPr bwMode="auto">
          <a:xfrm>
            <a:off x="2051050" y="5876925"/>
            <a:ext cx="3095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Tahoma" charset="0"/>
              </a:rPr>
              <a:t>8</a:t>
            </a:r>
          </a:p>
        </p:txBody>
      </p:sp>
      <p:sp>
        <p:nvSpPr>
          <p:cNvPr id="12311" name="Text Box 34"/>
          <p:cNvSpPr txBox="1">
            <a:spLocks noChangeArrowheads="1"/>
          </p:cNvSpPr>
          <p:nvPr/>
        </p:nvSpPr>
        <p:spPr bwMode="auto">
          <a:xfrm>
            <a:off x="6856413" y="4956175"/>
            <a:ext cx="4349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Tahoma" charset="0"/>
              </a:rPr>
              <a:t>10</a:t>
            </a:r>
          </a:p>
        </p:txBody>
      </p:sp>
      <p:sp>
        <p:nvSpPr>
          <p:cNvPr id="12312" name="Text Box 35"/>
          <p:cNvSpPr txBox="1">
            <a:spLocks noChangeArrowheads="1"/>
          </p:cNvSpPr>
          <p:nvPr/>
        </p:nvSpPr>
        <p:spPr bwMode="auto">
          <a:xfrm>
            <a:off x="735013" y="6251575"/>
            <a:ext cx="3095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Tahoma" charset="0"/>
              </a:rPr>
              <a:t>7</a:t>
            </a:r>
          </a:p>
        </p:txBody>
      </p:sp>
      <p:sp>
        <p:nvSpPr>
          <p:cNvPr id="12313" name="Text Box 36"/>
          <p:cNvSpPr txBox="1">
            <a:spLocks noChangeArrowheads="1"/>
          </p:cNvSpPr>
          <p:nvPr/>
        </p:nvSpPr>
        <p:spPr bwMode="auto">
          <a:xfrm>
            <a:off x="4767263" y="6251575"/>
            <a:ext cx="3095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Tahoma" charset="0"/>
              </a:rPr>
              <a:t>9</a:t>
            </a:r>
          </a:p>
        </p:txBody>
      </p:sp>
      <p:sp>
        <p:nvSpPr>
          <p:cNvPr id="12314" name="Text Box 37"/>
          <p:cNvSpPr txBox="1">
            <a:spLocks noChangeArrowheads="1"/>
          </p:cNvSpPr>
          <p:nvPr/>
        </p:nvSpPr>
        <p:spPr bwMode="auto">
          <a:xfrm>
            <a:off x="8656638" y="6251575"/>
            <a:ext cx="4349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Tahoma" charset="0"/>
              </a:rPr>
              <a:t>11</a:t>
            </a:r>
          </a:p>
        </p:txBody>
      </p:sp>
      <p:sp>
        <p:nvSpPr>
          <p:cNvPr id="12315" name="Text Box 38"/>
          <p:cNvSpPr txBox="1">
            <a:spLocks noChangeArrowheads="1"/>
          </p:cNvSpPr>
          <p:nvPr/>
        </p:nvSpPr>
        <p:spPr bwMode="auto">
          <a:xfrm>
            <a:off x="1763713" y="404813"/>
            <a:ext cx="5689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4000">
                <a:solidFill>
                  <a:schemeClr val="tx2"/>
                </a:solidFill>
                <a:latin typeface="Tahoma" charset="0"/>
              </a:rPr>
              <a:t>DEEP MIDFIELD PLAYER</a:t>
            </a:r>
          </a:p>
        </p:txBody>
      </p:sp>
      <p:sp>
        <p:nvSpPr>
          <p:cNvPr id="12316" name="Text Box 39"/>
          <p:cNvSpPr txBox="1">
            <a:spLocks noChangeArrowheads="1"/>
          </p:cNvSpPr>
          <p:nvPr/>
        </p:nvSpPr>
        <p:spPr bwMode="auto">
          <a:xfrm>
            <a:off x="4500563" y="1125538"/>
            <a:ext cx="51911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b="1">
                <a:latin typeface="Tahoma" charset="0"/>
              </a:rPr>
              <a:t>Replacing CB’s as they go forward</a:t>
            </a:r>
          </a:p>
          <a:p>
            <a:pPr eaLnBrk="0" hangingPunct="0"/>
            <a:r>
              <a:rPr lang="en-US" b="1">
                <a:latin typeface="Tahoma" charset="0"/>
              </a:rPr>
              <a:t> into MF areas with and </a:t>
            </a:r>
            <a:r>
              <a:rPr lang="en-US" b="1">
                <a:solidFill>
                  <a:srgbClr val="FF0000"/>
                </a:solidFill>
                <a:latin typeface="Tahoma" charset="0"/>
              </a:rPr>
              <a:t>without</a:t>
            </a:r>
            <a:r>
              <a:rPr lang="en-US" b="1">
                <a:latin typeface="Tahoma" charset="0"/>
              </a:rPr>
              <a:t> the ball.</a:t>
            </a:r>
          </a:p>
        </p:txBody>
      </p:sp>
      <p:sp>
        <p:nvSpPr>
          <p:cNvPr id="12317" name="Line 40"/>
          <p:cNvSpPr>
            <a:spLocks noChangeShapeType="1"/>
          </p:cNvSpPr>
          <p:nvPr/>
        </p:nvSpPr>
        <p:spPr bwMode="auto">
          <a:xfrm>
            <a:off x="2555875" y="3789363"/>
            <a:ext cx="936625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12318" name="Line 41"/>
          <p:cNvSpPr>
            <a:spLocks noChangeShapeType="1"/>
          </p:cNvSpPr>
          <p:nvPr/>
        </p:nvSpPr>
        <p:spPr bwMode="auto">
          <a:xfrm flipH="1">
            <a:off x="4140200" y="3357563"/>
            <a:ext cx="2519363" cy="1800225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3346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760" cy="4320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3347" name="Oval 4"/>
            <p:cNvSpPr>
              <a:spLocks noChangeArrowheads="1"/>
            </p:cNvSpPr>
            <p:nvPr/>
          </p:nvSpPr>
          <p:spPr bwMode="auto">
            <a:xfrm>
              <a:off x="1610" y="482"/>
              <a:ext cx="2544" cy="1728"/>
            </a:xfrm>
            <a:prstGeom prst="ellipse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3348" name="Rectangle 5"/>
            <p:cNvSpPr>
              <a:spLocks noChangeArrowheads="1"/>
            </p:cNvSpPr>
            <p:nvPr/>
          </p:nvSpPr>
          <p:spPr bwMode="auto">
            <a:xfrm>
              <a:off x="1111" y="0"/>
              <a:ext cx="3552" cy="1728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3349" name="Rectangle 6"/>
            <p:cNvSpPr>
              <a:spLocks noChangeArrowheads="1"/>
            </p:cNvSpPr>
            <p:nvPr/>
          </p:nvSpPr>
          <p:spPr bwMode="auto">
            <a:xfrm>
              <a:off x="2064" y="0"/>
              <a:ext cx="1776" cy="720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3350" name="Oval 7"/>
            <p:cNvSpPr>
              <a:spLocks noChangeArrowheads="1"/>
            </p:cNvSpPr>
            <p:nvPr/>
          </p:nvSpPr>
          <p:spPr bwMode="auto">
            <a:xfrm>
              <a:off x="2880" y="1117"/>
              <a:ext cx="48" cy="48"/>
            </a:xfrm>
            <a:prstGeom prst="ellipse">
              <a:avLst/>
            </a:prstGeom>
            <a:solidFill>
              <a:srgbClr val="33CC33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3351" name="Line 8"/>
            <p:cNvSpPr>
              <a:spLocks noChangeShapeType="1"/>
            </p:cNvSpPr>
            <p:nvPr/>
          </p:nvSpPr>
          <p:spPr bwMode="auto">
            <a:xfrm flipH="1">
              <a:off x="0" y="0"/>
              <a:ext cx="144" cy="144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3352" name="Line 9"/>
            <p:cNvSpPr>
              <a:spLocks noChangeShapeType="1"/>
            </p:cNvSpPr>
            <p:nvPr/>
          </p:nvSpPr>
          <p:spPr bwMode="auto">
            <a:xfrm>
              <a:off x="5760" y="240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3353" name="Line 10"/>
            <p:cNvSpPr>
              <a:spLocks noChangeShapeType="1"/>
            </p:cNvSpPr>
            <p:nvPr/>
          </p:nvSpPr>
          <p:spPr bwMode="auto">
            <a:xfrm>
              <a:off x="5616" y="0"/>
              <a:ext cx="144" cy="96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3354" name="Line 11"/>
            <p:cNvSpPr>
              <a:spLocks noChangeShapeType="1"/>
            </p:cNvSpPr>
            <p:nvPr/>
          </p:nvSpPr>
          <p:spPr bwMode="auto">
            <a:xfrm>
              <a:off x="2562" y="9"/>
              <a:ext cx="681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355" name="Arc 12"/>
            <p:cNvSpPr>
              <a:spLocks/>
            </p:cNvSpPr>
            <p:nvPr/>
          </p:nvSpPr>
          <p:spPr bwMode="auto">
            <a:xfrm rot="5400000" flipH="1">
              <a:off x="2344" y="2515"/>
              <a:ext cx="1071" cy="2540"/>
            </a:xfrm>
            <a:custGeom>
              <a:avLst/>
              <a:gdLst>
                <a:gd name="T0" fmla="*/ 1 w 21614"/>
                <a:gd name="T1" fmla="*/ 0 h 43200"/>
                <a:gd name="T2" fmla="*/ 0 w 21614"/>
                <a:gd name="T3" fmla="*/ 2540 h 43200"/>
                <a:gd name="T4" fmla="*/ 1 w 21614"/>
                <a:gd name="T5" fmla="*/ 1270 h 43200"/>
                <a:gd name="T6" fmla="*/ 0 60000 65536"/>
                <a:gd name="T7" fmla="*/ 0 60000 65536"/>
                <a:gd name="T8" fmla="*/ 0 60000 65536"/>
                <a:gd name="T9" fmla="*/ 0 w 21614"/>
                <a:gd name="T10" fmla="*/ 0 h 43200"/>
                <a:gd name="T11" fmla="*/ 21614 w 21614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14" h="43200" fill="none" extrusionOk="0">
                  <a:moveTo>
                    <a:pt x="13" y="0"/>
                  </a:moveTo>
                  <a:cubicBezTo>
                    <a:pt x="11943" y="0"/>
                    <a:pt x="21614" y="9670"/>
                    <a:pt x="21614" y="21600"/>
                  </a:cubicBezTo>
                  <a:cubicBezTo>
                    <a:pt x="21614" y="33529"/>
                    <a:pt x="11943" y="43200"/>
                    <a:pt x="14" y="43200"/>
                  </a:cubicBezTo>
                  <a:cubicBezTo>
                    <a:pt x="9" y="43200"/>
                    <a:pt x="4" y="43199"/>
                    <a:pt x="0" y="43199"/>
                  </a:cubicBezTo>
                </a:path>
                <a:path w="21614" h="43200" stroke="0" extrusionOk="0">
                  <a:moveTo>
                    <a:pt x="13" y="0"/>
                  </a:moveTo>
                  <a:cubicBezTo>
                    <a:pt x="11943" y="0"/>
                    <a:pt x="21614" y="9670"/>
                    <a:pt x="21614" y="21600"/>
                  </a:cubicBezTo>
                  <a:cubicBezTo>
                    <a:pt x="21614" y="33529"/>
                    <a:pt x="11943" y="43200"/>
                    <a:pt x="14" y="43200"/>
                  </a:cubicBezTo>
                  <a:cubicBezTo>
                    <a:pt x="9" y="43200"/>
                    <a:pt x="4" y="43199"/>
                    <a:pt x="0" y="43199"/>
                  </a:cubicBezTo>
                  <a:lnTo>
                    <a:pt x="14" y="21600"/>
                  </a:lnTo>
                  <a:close/>
                </a:path>
              </a:pathLst>
            </a:custGeom>
            <a:solidFill>
              <a:srgbClr val="33CC33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3356" name="Oval 13"/>
            <p:cNvSpPr>
              <a:spLocks noChangeArrowheads="1"/>
            </p:cNvSpPr>
            <p:nvPr/>
          </p:nvSpPr>
          <p:spPr bwMode="auto">
            <a:xfrm>
              <a:off x="2880" y="4272"/>
              <a:ext cx="48" cy="48"/>
            </a:xfrm>
            <a:prstGeom prst="ellipse">
              <a:avLst/>
            </a:prstGeom>
            <a:solidFill>
              <a:srgbClr val="33CC33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</p:grpSp>
      <p:sp>
        <p:nvSpPr>
          <p:cNvPr id="13315" name="AutoShape 14"/>
          <p:cNvSpPr>
            <a:spLocks noChangeArrowheads="1"/>
          </p:cNvSpPr>
          <p:nvPr/>
        </p:nvSpPr>
        <p:spPr bwMode="auto">
          <a:xfrm>
            <a:off x="4500563" y="6573838"/>
            <a:ext cx="300037" cy="284162"/>
          </a:xfrm>
          <a:prstGeom prst="flowChartConnector">
            <a:avLst/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GB" sz="2000">
              <a:latin typeface="Times New Roman" pitchFamily="18" charset="0"/>
            </a:endParaRPr>
          </a:p>
        </p:txBody>
      </p:sp>
      <p:sp>
        <p:nvSpPr>
          <p:cNvPr id="13316" name="AutoShape 15"/>
          <p:cNvSpPr>
            <a:spLocks noChangeArrowheads="1"/>
          </p:cNvSpPr>
          <p:nvPr/>
        </p:nvSpPr>
        <p:spPr bwMode="auto">
          <a:xfrm>
            <a:off x="179388" y="4508500"/>
            <a:ext cx="300037" cy="284163"/>
          </a:xfrm>
          <a:prstGeom prst="flowChartConnector">
            <a:avLst/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GB" sz="2000">
              <a:latin typeface="Times New Roman" pitchFamily="18" charset="0"/>
            </a:endParaRPr>
          </a:p>
        </p:txBody>
      </p:sp>
      <p:sp>
        <p:nvSpPr>
          <p:cNvPr id="13317" name="AutoShape 16"/>
          <p:cNvSpPr>
            <a:spLocks noChangeArrowheads="1"/>
          </p:cNvSpPr>
          <p:nvPr/>
        </p:nvSpPr>
        <p:spPr bwMode="auto">
          <a:xfrm>
            <a:off x="4356100" y="4076700"/>
            <a:ext cx="300038" cy="284163"/>
          </a:xfrm>
          <a:prstGeom prst="flowChartConnector">
            <a:avLst/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GB" sz="2000">
              <a:latin typeface="Times New Roman" pitchFamily="18" charset="0"/>
            </a:endParaRPr>
          </a:p>
        </p:txBody>
      </p:sp>
      <p:sp>
        <p:nvSpPr>
          <p:cNvPr id="13318" name="AutoShape 17"/>
          <p:cNvSpPr>
            <a:spLocks noChangeArrowheads="1"/>
          </p:cNvSpPr>
          <p:nvPr/>
        </p:nvSpPr>
        <p:spPr bwMode="auto">
          <a:xfrm>
            <a:off x="2484438" y="3716338"/>
            <a:ext cx="300037" cy="284162"/>
          </a:xfrm>
          <a:prstGeom prst="flowChartConnector">
            <a:avLst/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GB" sz="2000">
              <a:latin typeface="Times New Roman" pitchFamily="18" charset="0"/>
            </a:endParaRPr>
          </a:p>
        </p:txBody>
      </p:sp>
      <p:sp>
        <p:nvSpPr>
          <p:cNvPr id="13319" name="AutoShape 18"/>
          <p:cNvSpPr>
            <a:spLocks noChangeArrowheads="1"/>
          </p:cNvSpPr>
          <p:nvPr/>
        </p:nvSpPr>
        <p:spPr bwMode="auto">
          <a:xfrm>
            <a:off x="1476375" y="5949950"/>
            <a:ext cx="300038" cy="284163"/>
          </a:xfrm>
          <a:prstGeom prst="flowChartConnector">
            <a:avLst/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GB" sz="2000">
              <a:latin typeface="Times New Roman" pitchFamily="18" charset="0"/>
            </a:endParaRPr>
          </a:p>
        </p:txBody>
      </p:sp>
      <p:sp>
        <p:nvSpPr>
          <p:cNvPr id="13320" name="AutoShape 19"/>
          <p:cNvSpPr>
            <a:spLocks noChangeArrowheads="1"/>
          </p:cNvSpPr>
          <p:nvPr/>
        </p:nvSpPr>
        <p:spPr bwMode="auto">
          <a:xfrm>
            <a:off x="6659563" y="2852738"/>
            <a:ext cx="300037" cy="284162"/>
          </a:xfrm>
          <a:prstGeom prst="flowChartConnector">
            <a:avLst/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GB" sz="2000">
              <a:latin typeface="Times New Roman" pitchFamily="18" charset="0"/>
            </a:endParaRPr>
          </a:p>
        </p:txBody>
      </p:sp>
      <p:sp>
        <p:nvSpPr>
          <p:cNvPr id="13321" name="AutoShape 20"/>
          <p:cNvSpPr>
            <a:spLocks noChangeArrowheads="1"/>
          </p:cNvSpPr>
          <p:nvPr/>
        </p:nvSpPr>
        <p:spPr bwMode="auto">
          <a:xfrm>
            <a:off x="8316913" y="6381750"/>
            <a:ext cx="300037" cy="284163"/>
          </a:xfrm>
          <a:prstGeom prst="flowChartConnector">
            <a:avLst/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GB" sz="2000">
              <a:latin typeface="Times New Roman" pitchFamily="18" charset="0"/>
            </a:endParaRPr>
          </a:p>
        </p:txBody>
      </p:sp>
      <p:sp>
        <p:nvSpPr>
          <p:cNvPr id="13322" name="AutoShape 21"/>
          <p:cNvSpPr>
            <a:spLocks noChangeArrowheads="1"/>
          </p:cNvSpPr>
          <p:nvPr/>
        </p:nvSpPr>
        <p:spPr bwMode="auto">
          <a:xfrm>
            <a:off x="6516688" y="5013325"/>
            <a:ext cx="300037" cy="284163"/>
          </a:xfrm>
          <a:prstGeom prst="flowChartConnector">
            <a:avLst/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GB" sz="2000">
              <a:latin typeface="Times New Roman" pitchFamily="18" charset="0"/>
            </a:endParaRPr>
          </a:p>
        </p:txBody>
      </p:sp>
      <p:sp>
        <p:nvSpPr>
          <p:cNvPr id="13323" name="AutoShape 22"/>
          <p:cNvSpPr>
            <a:spLocks noChangeArrowheads="1"/>
          </p:cNvSpPr>
          <p:nvPr/>
        </p:nvSpPr>
        <p:spPr bwMode="auto">
          <a:xfrm>
            <a:off x="395288" y="6308725"/>
            <a:ext cx="300037" cy="284163"/>
          </a:xfrm>
          <a:prstGeom prst="flowChartConnector">
            <a:avLst/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GB" sz="2000">
              <a:latin typeface="Times New Roman" pitchFamily="18" charset="0"/>
            </a:endParaRPr>
          </a:p>
        </p:txBody>
      </p:sp>
      <p:sp>
        <p:nvSpPr>
          <p:cNvPr id="13324" name="AutoShape 23"/>
          <p:cNvSpPr>
            <a:spLocks noChangeArrowheads="1"/>
          </p:cNvSpPr>
          <p:nvPr/>
        </p:nvSpPr>
        <p:spPr bwMode="auto">
          <a:xfrm>
            <a:off x="8675688" y="4508500"/>
            <a:ext cx="300037" cy="284163"/>
          </a:xfrm>
          <a:prstGeom prst="flowChartConnector">
            <a:avLst/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GB" sz="2000">
              <a:latin typeface="Times New Roman" pitchFamily="18" charset="0"/>
            </a:endParaRPr>
          </a:p>
        </p:txBody>
      </p:sp>
      <p:sp>
        <p:nvSpPr>
          <p:cNvPr id="13325" name="Oval 24"/>
          <p:cNvSpPr>
            <a:spLocks noChangeArrowheads="1"/>
          </p:cNvSpPr>
          <p:nvPr/>
        </p:nvSpPr>
        <p:spPr bwMode="auto">
          <a:xfrm>
            <a:off x="3276600" y="3716338"/>
            <a:ext cx="300038" cy="284162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3326" name="Oval 25" descr="Large confetti"/>
          <p:cNvSpPr>
            <a:spLocks noChangeArrowheads="1"/>
          </p:cNvSpPr>
          <p:nvPr/>
        </p:nvSpPr>
        <p:spPr bwMode="auto">
          <a:xfrm>
            <a:off x="2627313" y="4076700"/>
            <a:ext cx="139700" cy="114300"/>
          </a:xfrm>
          <a:prstGeom prst="ellipse">
            <a:avLst/>
          </a:prstGeom>
          <a:pattFill prst="lgConfetti">
            <a:fgClr>
              <a:schemeClr val="tx2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3327" name="Oval 26"/>
          <p:cNvSpPr>
            <a:spLocks noChangeArrowheads="1"/>
          </p:cNvSpPr>
          <p:nvPr/>
        </p:nvSpPr>
        <p:spPr bwMode="auto">
          <a:xfrm>
            <a:off x="3851275" y="1341438"/>
            <a:ext cx="300038" cy="284162"/>
          </a:xfrm>
          <a:prstGeom prst="ellipse">
            <a:avLst/>
          </a:prstGeom>
          <a:solidFill>
            <a:srgbClr val="0066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3328" name="Text Box 27"/>
          <p:cNvSpPr txBox="1">
            <a:spLocks noChangeArrowheads="1"/>
          </p:cNvSpPr>
          <p:nvPr/>
        </p:nvSpPr>
        <p:spPr bwMode="auto">
          <a:xfrm>
            <a:off x="4716463" y="4005263"/>
            <a:ext cx="3095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Tahoma" charset="0"/>
              </a:rPr>
              <a:t>4</a:t>
            </a:r>
          </a:p>
        </p:txBody>
      </p:sp>
      <p:sp>
        <p:nvSpPr>
          <p:cNvPr id="13329" name="Line 28"/>
          <p:cNvSpPr>
            <a:spLocks noChangeShapeType="1"/>
          </p:cNvSpPr>
          <p:nvPr/>
        </p:nvSpPr>
        <p:spPr bwMode="auto">
          <a:xfrm flipH="1" flipV="1">
            <a:off x="3924300" y="3429000"/>
            <a:ext cx="576263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13330" name="Text Box 29"/>
          <p:cNvSpPr txBox="1">
            <a:spLocks noChangeArrowheads="1"/>
          </p:cNvSpPr>
          <p:nvPr/>
        </p:nvSpPr>
        <p:spPr bwMode="auto">
          <a:xfrm>
            <a:off x="611188" y="4365625"/>
            <a:ext cx="3095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Tahoma" charset="0"/>
              </a:rPr>
              <a:t>2</a:t>
            </a:r>
          </a:p>
        </p:txBody>
      </p:sp>
      <p:sp>
        <p:nvSpPr>
          <p:cNvPr id="13331" name="Text Box 30"/>
          <p:cNvSpPr txBox="1">
            <a:spLocks noChangeArrowheads="1"/>
          </p:cNvSpPr>
          <p:nvPr/>
        </p:nvSpPr>
        <p:spPr bwMode="auto">
          <a:xfrm>
            <a:off x="2700338" y="3429000"/>
            <a:ext cx="3095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Tahoma" charset="0"/>
              </a:rPr>
              <a:t>5</a:t>
            </a:r>
          </a:p>
        </p:txBody>
      </p:sp>
      <p:sp>
        <p:nvSpPr>
          <p:cNvPr id="13332" name="Text Box 31"/>
          <p:cNvSpPr txBox="1">
            <a:spLocks noChangeArrowheads="1"/>
          </p:cNvSpPr>
          <p:nvPr/>
        </p:nvSpPr>
        <p:spPr bwMode="auto">
          <a:xfrm>
            <a:off x="7000875" y="2795588"/>
            <a:ext cx="3095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Tahoma" charset="0"/>
              </a:rPr>
              <a:t>6</a:t>
            </a:r>
          </a:p>
        </p:txBody>
      </p:sp>
      <p:sp>
        <p:nvSpPr>
          <p:cNvPr id="13333" name="Text Box 32"/>
          <p:cNvSpPr txBox="1">
            <a:spLocks noChangeArrowheads="1"/>
          </p:cNvSpPr>
          <p:nvPr/>
        </p:nvSpPr>
        <p:spPr bwMode="auto">
          <a:xfrm>
            <a:off x="8656638" y="4740275"/>
            <a:ext cx="3095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Tahoma" charset="0"/>
              </a:rPr>
              <a:t>3</a:t>
            </a:r>
          </a:p>
        </p:txBody>
      </p:sp>
      <p:sp>
        <p:nvSpPr>
          <p:cNvPr id="13334" name="Text Box 33"/>
          <p:cNvSpPr txBox="1">
            <a:spLocks noChangeArrowheads="1"/>
          </p:cNvSpPr>
          <p:nvPr/>
        </p:nvSpPr>
        <p:spPr bwMode="auto">
          <a:xfrm>
            <a:off x="2051050" y="5876925"/>
            <a:ext cx="3095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Tahoma" charset="0"/>
              </a:rPr>
              <a:t>8</a:t>
            </a:r>
          </a:p>
        </p:txBody>
      </p:sp>
      <p:sp>
        <p:nvSpPr>
          <p:cNvPr id="13335" name="Text Box 34"/>
          <p:cNvSpPr txBox="1">
            <a:spLocks noChangeArrowheads="1"/>
          </p:cNvSpPr>
          <p:nvPr/>
        </p:nvSpPr>
        <p:spPr bwMode="auto">
          <a:xfrm>
            <a:off x="6856413" y="4956175"/>
            <a:ext cx="4349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Tahoma" charset="0"/>
              </a:rPr>
              <a:t>10</a:t>
            </a:r>
          </a:p>
        </p:txBody>
      </p:sp>
      <p:sp>
        <p:nvSpPr>
          <p:cNvPr id="13336" name="Text Box 35"/>
          <p:cNvSpPr txBox="1">
            <a:spLocks noChangeArrowheads="1"/>
          </p:cNvSpPr>
          <p:nvPr/>
        </p:nvSpPr>
        <p:spPr bwMode="auto">
          <a:xfrm>
            <a:off x="735013" y="6251575"/>
            <a:ext cx="3095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Tahoma" charset="0"/>
              </a:rPr>
              <a:t>7</a:t>
            </a:r>
          </a:p>
        </p:txBody>
      </p:sp>
      <p:sp>
        <p:nvSpPr>
          <p:cNvPr id="13337" name="Text Box 36"/>
          <p:cNvSpPr txBox="1">
            <a:spLocks noChangeArrowheads="1"/>
          </p:cNvSpPr>
          <p:nvPr/>
        </p:nvSpPr>
        <p:spPr bwMode="auto">
          <a:xfrm>
            <a:off x="4767263" y="6251575"/>
            <a:ext cx="3095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Tahoma" charset="0"/>
              </a:rPr>
              <a:t>9</a:t>
            </a:r>
          </a:p>
        </p:txBody>
      </p:sp>
      <p:sp>
        <p:nvSpPr>
          <p:cNvPr id="13338" name="Text Box 37"/>
          <p:cNvSpPr txBox="1">
            <a:spLocks noChangeArrowheads="1"/>
          </p:cNvSpPr>
          <p:nvPr/>
        </p:nvSpPr>
        <p:spPr bwMode="auto">
          <a:xfrm>
            <a:off x="8656638" y="6251575"/>
            <a:ext cx="4349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Tahoma" charset="0"/>
              </a:rPr>
              <a:t>11</a:t>
            </a:r>
          </a:p>
        </p:txBody>
      </p:sp>
      <p:sp>
        <p:nvSpPr>
          <p:cNvPr id="13339" name="Text Box 38"/>
          <p:cNvSpPr txBox="1">
            <a:spLocks noChangeArrowheads="1"/>
          </p:cNvSpPr>
          <p:nvPr/>
        </p:nvSpPr>
        <p:spPr bwMode="auto">
          <a:xfrm>
            <a:off x="1692275" y="333375"/>
            <a:ext cx="5689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4000">
                <a:solidFill>
                  <a:schemeClr val="tx2"/>
                </a:solidFill>
                <a:latin typeface="Tahoma" charset="0"/>
              </a:rPr>
              <a:t>DEEP MIDFIELD PLAYER</a:t>
            </a:r>
          </a:p>
        </p:txBody>
      </p:sp>
      <p:sp>
        <p:nvSpPr>
          <p:cNvPr id="13340" name="Text Box 39"/>
          <p:cNvSpPr txBox="1">
            <a:spLocks noChangeArrowheads="1"/>
          </p:cNvSpPr>
          <p:nvPr/>
        </p:nvSpPr>
        <p:spPr bwMode="auto">
          <a:xfrm>
            <a:off x="4356100" y="1341438"/>
            <a:ext cx="51911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b="1">
                <a:latin typeface="Tahoma" charset="0"/>
              </a:rPr>
              <a:t>Replacing CB’s as they go forward</a:t>
            </a:r>
          </a:p>
          <a:p>
            <a:pPr eaLnBrk="0" hangingPunct="0"/>
            <a:r>
              <a:rPr lang="en-US" b="1">
                <a:latin typeface="Tahoma" charset="0"/>
              </a:rPr>
              <a:t> into MF areas </a:t>
            </a:r>
            <a:r>
              <a:rPr lang="en-US" b="1">
                <a:solidFill>
                  <a:srgbClr val="FF0000"/>
                </a:solidFill>
                <a:latin typeface="Tahoma" charset="0"/>
              </a:rPr>
              <a:t>with</a:t>
            </a:r>
            <a:r>
              <a:rPr lang="en-US" b="1">
                <a:latin typeface="Tahoma" charset="0"/>
              </a:rPr>
              <a:t> and without the ball.</a:t>
            </a:r>
          </a:p>
        </p:txBody>
      </p:sp>
      <p:sp>
        <p:nvSpPr>
          <p:cNvPr id="13341" name="Freeform 40"/>
          <p:cNvSpPr>
            <a:spLocks/>
          </p:cNvSpPr>
          <p:nvPr/>
        </p:nvSpPr>
        <p:spPr bwMode="auto">
          <a:xfrm>
            <a:off x="2624138" y="4148138"/>
            <a:ext cx="293687" cy="993775"/>
          </a:xfrm>
          <a:custGeom>
            <a:avLst/>
            <a:gdLst>
              <a:gd name="T0" fmla="*/ 33 w 185"/>
              <a:gd name="T1" fmla="*/ 0 h 626"/>
              <a:gd name="T2" fmla="*/ 0 w 185"/>
              <a:gd name="T3" fmla="*/ 75 h 626"/>
              <a:gd name="T4" fmla="*/ 8 w 185"/>
              <a:gd name="T5" fmla="*/ 100 h 626"/>
              <a:gd name="T6" fmla="*/ 67 w 185"/>
              <a:gd name="T7" fmla="*/ 108 h 626"/>
              <a:gd name="T8" fmla="*/ 100 w 185"/>
              <a:gd name="T9" fmla="*/ 225 h 626"/>
              <a:gd name="T10" fmla="*/ 133 w 185"/>
              <a:gd name="T11" fmla="*/ 350 h 626"/>
              <a:gd name="T12" fmla="*/ 125 w 185"/>
              <a:gd name="T13" fmla="*/ 426 h 626"/>
              <a:gd name="T14" fmla="*/ 108 w 185"/>
              <a:gd name="T15" fmla="*/ 451 h 626"/>
              <a:gd name="T16" fmla="*/ 175 w 185"/>
              <a:gd name="T17" fmla="*/ 476 h 626"/>
              <a:gd name="T18" fmla="*/ 167 w 185"/>
              <a:gd name="T19" fmla="*/ 584 h 626"/>
              <a:gd name="T20" fmla="*/ 150 w 185"/>
              <a:gd name="T21" fmla="*/ 626 h 62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85"/>
              <a:gd name="T34" fmla="*/ 0 h 626"/>
              <a:gd name="T35" fmla="*/ 185 w 185"/>
              <a:gd name="T36" fmla="*/ 626 h 62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85" h="626">
                <a:moveTo>
                  <a:pt x="33" y="0"/>
                </a:moveTo>
                <a:cubicBezTo>
                  <a:pt x="24" y="27"/>
                  <a:pt x="9" y="48"/>
                  <a:pt x="0" y="75"/>
                </a:cubicBezTo>
                <a:cubicBezTo>
                  <a:pt x="3" y="83"/>
                  <a:pt x="0" y="96"/>
                  <a:pt x="8" y="100"/>
                </a:cubicBezTo>
                <a:cubicBezTo>
                  <a:pt x="26" y="109"/>
                  <a:pt x="57" y="91"/>
                  <a:pt x="67" y="108"/>
                </a:cubicBezTo>
                <a:cubicBezTo>
                  <a:pt x="148" y="249"/>
                  <a:pt x="23" y="200"/>
                  <a:pt x="100" y="225"/>
                </a:cubicBezTo>
                <a:cubicBezTo>
                  <a:pt x="87" y="360"/>
                  <a:pt x="83" y="272"/>
                  <a:pt x="133" y="350"/>
                </a:cubicBezTo>
                <a:cubicBezTo>
                  <a:pt x="130" y="375"/>
                  <a:pt x="131" y="401"/>
                  <a:pt x="125" y="426"/>
                </a:cubicBezTo>
                <a:cubicBezTo>
                  <a:pt x="123" y="436"/>
                  <a:pt x="106" y="441"/>
                  <a:pt x="108" y="451"/>
                </a:cubicBezTo>
                <a:cubicBezTo>
                  <a:pt x="111" y="467"/>
                  <a:pt x="172" y="475"/>
                  <a:pt x="175" y="476"/>
                </a:cubicBezTo>
                <a:cubicBezTo>
                  <a:pt x="185" y="513"/>
                  <a:pt x="185" y="549"/>
                  <a:pt x="167" y="584"/>
                </a:cubicBezTo>
                <a:cubicBezTo>
                  <a:pt x="147" y="624"/>
                  <a:pt x="150" y="593"/>
                  <a:pt x="150" y="62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13342" name="Line 41"/>
          <p:cNvSpPr>
            <a:spLocks noChangeShapeType="1"/>
          </p:cNvSpPr>
          <p:nvPr/>
        </p:nvSpPr>
        <p:spPr bwMode="auto">
          <a:xfrm>
            <a:off x="2843213" y="5157788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pic>
        <p:nvPicPr>
          <p:cNvPr id="13343" name="Picture 42" descr="ANd9GcT4D4ro_YrIgdc3bjN3Ab9Cf10cXmi4dxOjmU5wpeE-dcIYUE6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638" y="4365625"/>
            <a:ext cx="8890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44" name="Picture 43" descr="ANd9GcRF1HvDe7rIlakL80VHK1_fhNd3PXc3UQ4OrUgt9y2nLB3UT02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713" y="2420938"/>
            <a:ext cx="954087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45" name="Picture 44" descr="ANd9GcS_p90HCJ8j512VGxcfTEFXWhzWHv4Ew2GKAE-vZfoRNAEi5P_h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5600" y="2349500"/>
            <a:ext cx="1049338" cy="135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GB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smtClean="0"/>
          </a:p>
        </p:txBody>
      </p:sp>
      <p:pic>
        <p:nvPicPr>
          <p:cNvPr id="14340" name="Picture 4" descr="DSC0105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5943600"/>
            <a:ext cx="4500563" cy="9144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b="1"/>
              <a:t>Holding MF dropping in to Back line</a:t>
            </a:r>
            <a:endParaRPr lang="en-US" b="1"/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4500563" y="5943600"/>
            <a:ext cx="4643437" cy="914400"/>
          </a:xfrm>
          <a:prstGeom prst="rect">
            <a:avLst/>
          </a:prstGeom>
          <a:solidFill>
            <a:srgbClr val="99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b="1"/>
              <a:t>IRELAND v ARGENTINA</a:t>
            </a:r>
          </a:p>
          <a:p>
            <a:pPr algn="ctr"/>
            <a:r>
              <a:rPr lang="en-GB" b="1"/>
              <a:t>Friendly September 2010</a:t>
            </a:r>
            <a:endParaRPr lang="en-US" b="1"/>
          </a:p>
        </p:txBody>
      </p:sp>
      <p:sp>
        <p:nvSpPr>
          <p:cNvPr id="14343" name="Oval 7"/>
          <p:cNvSpPr>
            <a:spLocks noChangeArrowheads="1"/>
          </p:cNvSpPr>
          <p:nvPr/>
        </p:nvSpPr>
        <p:spPr bwMode="auto">
          <a:xfrm>
            <a:off x="4643438" y="2133600"/>
            <a:ext cx="914400" cy="914400"/>
          </a:xfrm>
          <a:prstGeom prst="ellips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6659563" y="3068638"/>
            <a:ext cx="1847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>
                <a:solidFill>
                  <a:schemeClr val="bg1"/>
                </a:solidFill>
              </a:rPr>
              <a:t>MASCHERANO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1239838" y="4168775"/>
            <a:ext cx="1657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>
                <a:solidFill>
                  <a:schemeClr val="bg1"/>
                </a:solidFill>
              </a:rPr>
              <a:t>DE MICHELIS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7648575" y="1073150"/>
            <a:ext cx="1149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>
                <a:solidFill>
                  <a:schemeClr val="bg1"/>
                </a:solidFill>
              </a:rPr>
              <a:t>SAMUEL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14347" name="Line 11"/>
          <p:cNvSpPr>
            <a:spLocks noChangeShapeType="1"/>
          </p:cNvSpPr>
          <p:nvPr/>
        </p:nvSpPr>
        <p:spPr bwMode="auto">
          <a:xfrm flipH="1" flipV="1">
            <a:off x="5580063" y="2852738"/>
            <a:ext cx="1079500" cy="2889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14348" name="Line 12"/>
          <p:cNvSpPr>
            <a:spLocks noChangeShapeType="1"/>
          </p:cNvSpPr>
          <p:nvPr/>
        </p:nvSpPr>
        <p:spPr bwMode="auto">
          <a:xfrm>
            <a:off x="1187450" y="4797425"/>
            <a:ext cx="1368425" cy="287338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GB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endParaRPr lang="en-GB" smtClean="0"/>
          </a:p>
          <a:p>
            <a:pPr eaLnBrk="1" hangingPunct="1">
              <a:buFontTx/>
              <a:buNone/>
            </a:pPr>
            <a:endParaRPr lang="en-GB" smtClean="0"/>
          </a:p>
          <a:p>
            <a:pPr eaLnBrk="1" hangingPunct="1">
              <a:buFontTx/>
              <a:buNone/>
            </a:pPr>
            <a:endParaRPr lang="en-GB" smtClean="0"/>
          </a:p>
          <a:p>
            <a:pPr eaLnBrk="1" hangingPunct="1">
              <a:buFontTx/>
              <a:buNone/>
            </a:pPr>
            <a:r>
              <a:rPr lang="en-GB" smtClean="0"/>
              <a:t>        FORWARD PLAYER MOVEMENT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u="sng" smtClean="0">
                <a:solidFill>
                  <a:srgbClr val="EF3C0B"/>
                </a:solidFill>
              </a:rPr>
              <a:t>MANCHESTER UNITED</a:t>
            </a:r>
            <a:endParaRPr lang="en-US" u="sng" smtClean="0">
              <a:solidFill>
                <a:srgbClr val="EF3C0B"/>
              </a:solidFill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GB" smtClean="0"/>
              <a:t>         	 </a:t>
            </a:r>
            <a:r>
              <a:rPr lang="en-GB" u="sng" smtClean="0"/>
              <a:t>Wayne Rooney.</a:t>
            </a:r>
          </a:p>
          <a:p>
            <a:pPr eaLnBrk="1" hangingPunct="1">
              <a:buFontTx/>
              <a:buNone/>
            </a:pPr>
            <a:endParaRPr lang="en-GB" smtClean="0"/>
          </a:p>
          <a:p>
            <a:pPr eaLnBrk="1" hangingPunct="1">
              <a:buFontTx/>
              <a:buNone/>
            </a:pPr>
            <a:r>
              <a:rPr lang="en-GB" smtClean="0"/>
              <a:t>  “if I want to </a:t>
            </a:r>
            <a:r>
              <a:rPr lang="en-GB" u="sng" smtClean="0"/>
              <a:t>drop in</a:t>
            </a:r>
            <a:r>
              <a:rPr lang="en-GB" smtClean="0"/>
              <a:t> I can, and if I want to play higher up I can </a:t>
            </a:r>
            <a:r>
              <a:rPr lang="en-GB" u="sng" smtClean="0"/>
              <a:t>switch</a:t>
            </a:r>
            <a:r>
              <a:rPr lang="en-GB" smtClean="0"/>
              <a:t>.</a:t>
            </a:r>
          </a:p>
          <a:p>
            <a:pPr eaLnBrk="1" hangingPunct="1">
              <a:buFontTx/>
              <a:buNone/>
            </a:pPr>
            <a:r>
              <a:rPr lang="en-GB" smtClean="0"/>
              <a:t>  What I try to do is to </a:t>
            </a:r>
            <a:r>
              <a:rPr lang="en-GB" u="sng" smtClean="0"/>
              <a:t>find the spaces</a:t>
            </a:r>
            <a:r>
              <a:rPr lang="en-GB" smtClean="0"/>
              <a:t> and get there to try to get on the ball.I am always </a:t>
            </a:r>
            <a:r>
              <a:rPr lang="en-GB" u="sng" smtClean="0"/>
              <a:t>looking for a space</a:t>
            </a:r>
            <a:r>
              <a:rPr lang="en-GB" smtClean="0"/>
              <a:t> to move into.”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 rot="16200000">
            <a:off x="-519778" y="902539"/>
            <a:ext cx="10186144" cy="5269565"/>
            <a:chOff x="960" y="768"/>
            <a:chExt cx="4656" cy="2976"/>
          </a:xfrm>
          <a:scene3d>
            <a:camera prst="perspectiveRight"/>
            <a:lightRig rig="threePt" dir="t"/>
          </a:scene3d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960" y="768"/>
              <a:ext cx="4656" cy="2976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  <a:sp3d>
              <a:bevelT w="165100" prst="coolSlant"/>
            </a:sp3d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" name="Rectangle 4" descr="Outlined diamond"/>
            <p:cNvSpPr>
              <a:spLocks noChangeArrowheads="1"/>
            </p:cNvSpPr>
            <p:nvPr/>
          </p:nvSpPr>
          <p:spPr bwMode="auto">
            <a:xfrm rot="5400000">
              <a:off x="5189" y="2177"/>
              <a:ext cx="645" cy="110"/>
            </a:xfrm>
            <a:prstGeom prst="rect">
              <a:avLst/>
            </a:prstGeom>
            <a:pattFill prst="openDmnd">
              <a:fgClr>
                <a:schemeClr val="tx2"/>
              </a:fgClr>
              <a:bgClr>
                <a:schemeClr val="bg1"/>
              </a:bgClr>
            </a:patt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" name="Rectangle 5" descr="Outlined diamond"/>
            <p:cNvSpPr>
              <a:spLocks noChangeArrowheads="1"/>
            </p:cNvSpPr>
            <p:nvPr/>
          </p:nvSpPr>
          <p:spPr bwMode="auto">
            <a:xfrm rot="5400000">
              <a:off x="741" y="2177"/>
              <a:ext cx="645" cy="110"/>
            </a:xfrm>
            <a:prstGeom prst="rect">
              <a:avLst/>
            </a:prstGeom>
            <a:pattFill prst="openDmnd">
              <a:fgClr>
                <a:schemeClr val="tx2"/>
              </a:fgClr>
              <a:bgClr>
                <a:schemeClr val="bg1"/>
              </a:bgClr>
            </a:patt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 rot="5400000">
              <a:off x="1907" y="79"/>
              <a:ext cx="2778" cy="4353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 rot="5400000">
              <a:off x="616" y="1857"/>
              <a:ext cx="1758" cy="752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 rot="5400000">
              <a:off x="703" y="2088"/>
              <a:ext cx="1119" cy="289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 rot="5400000">
              <a:off x="4217" y="1857"/>
              <a:ext cx="1758" cy="752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 rot="5400000">
              <a:off x="4768" y="2095"/>
              <a:ext cx="1119" cy="289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Oval 11"/>
            <p:cNvSpPr>
              <a:spLocks noChangeArrowheads="1"/>
            </p:cNvSpPr>
            <p:nvPr/>
          </p:nvSpPr>
          <p:spPr bwMode="auto">
            <a:xfrm rot="5400000">
              <a:off x="2882" y="1799"/>
              <a:ext cx="876" cy="898"/>
            </a:xfrm>
            <a:prstGeom prst="ellipse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4" name="Line 12"/>
            <p:cNvSpPr>
              <a:spLocks noChangeShapeType="1"/>
            </p:cNvSpPr>
            <p:nvPr/>
          </p:nvSpPr>
          <p:spPr bwMode="auto">
            <a:xfrm rot="5400000">
              <a:off x="1924" y="2256"/>
              <a:ext cx="2778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15" name="Oval 98" descr="Sphere"/>
          <p:cNvSpPr>
            <a:spLocks noChangeAspect="1" noChangeArrowheads="1"/>
          </p:cNvSpPr>
          <p:nvPr/>
        </p:nvSpPr>
        <p:spPr bwMode="auto">
          <a:xfrm rot="10800000">
            <a:off x="9525000" y="2895600"/>
            <a:ext cx="166905" cy="127782"/>
          </a:xfrm>
          <a:prstGeom prst="ellipse">
            <a:avLst/>
          </a:prstGeom>
          <a:pattFill prst="sphere">
            <a:fgClr>
              <a:schemeClr val="tx1"/>
            </a:fgClr>
            <a:bgClr>
              <a:schemeClr val="bg1"/>
            </a:bgClr>
          </a:pattFill>
          <a:ln w="3175">
            <a:noFill/>
            <a:round/>
            <a:headEnd/>
            <a:tailEnd/>
          </a:ln>
          <a:effectLst>
            <a:outerShdw dist="28398" dir="12393903" algn="ctr" rotWithShape="0">
              <a:srgbClr val="808080">
                <a:alpha val="50000"/>
              </a:srgbClr>
            </a:outerShdw>
          </a:effectLst>
          <a:scene3d>
            <a:camera prst="perspectiveRight"/>
            <a:lightRig rig="threePt" dir="t"/>
          </a:scene3d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Oval 358"/>
          <p:cNvSpPr>
            <a:spLocks noChangeArrowheads="1"/>
          </p:cNvSpPr>
          <p:nvPr/>
        </p:nvSpPr>
        <p:spPr bwMode="auto">
          <a:xfrm rot="16200000">
            <a:off x="3693974" y="4717401"/>
            <a:ext cx="181419" cy="232246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17" name="Oval 359"/>
          <p:cNvSpPr>
            <a:spLocks noChangeArrowheads="1"/>
          </p:cNvSpPr>
          <p:nvPr/>
        </p:nvSpPr>
        <p:spPr bwMode="auto">
          <a:xfrm rot="16200000">
            <a:off x="2972371" y="3849672"/>
            <a:ext cx="181417" cy="232248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18" name="Oval 360"/>
          <p:cNvSpPr>
            <a:spLocks noChangeArrowheads="1"/>
          </p:cNvSpPr>
          <p:nvPr/>
        </p:nvSpPr>
        <p:spPr bwMode="auto">
          <a:xfrm rot="16200000">
            <a:off x="1097775" y="4717873"/>
            <a:ext cx="182996" cy="232247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19" name="Oval 361"/>
          <p:cNvSpPr>
            <a:spLocks noChangeArrowheads="1"/>
          </p:cNvSpPr>
          <p:nvPr/>
        </p:nvSpPr>
        <p:spPr bwMode="auto">
          <a:xfrm rot="16200000">
            <a:off x="5705657" y="2697302"/>
            <a:ext cx="182996" cy="232247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0" name="Oval 362"/>
          <p:cNvSpPr>
            <a:spLocks noChangeArrowheads="1"/>
          </p:cNvSpPr>
          <p:nvPr/>
        </p:nvSpPr>
        <p:spPr bwMode="auto">
          <a:xfrm rot="16200000">
            <a:off x="4846843" y="3706799"/>
            <a:ext cx="181419" cy="232246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1" name="Oval 363"/>
          <p:cNvSpPr>
            <a:spLocks noChangeArrowheads="1"/>
          </p:cNvSpPr>
          <p:nvPr/>
        </p:nvSpPr>
        <p:spPr bwMode="auto">
          <a:xfrm rot="16200000">
            <a:off x="7148054" y="4498960"/>
            <a:ext cx="181418" cy="232248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2" name="Oval 364"/>
          <p:cNvSpPr>
            <a:spLocks noChangeArrowheads="1"/>
          </p:cNvSpPr>
          <p:nvPr/>
        </p:nvSpPr>
        <p:spPr bwMode="auto">
          <a:xfrm rot="16200000">
            <a:off x="7939429" y="3205620"/>
            <a:ext cx="182996" cy="232246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3" name="Oval 365"/>
          <p:cNvSpPr>
            <a:spLocks noChangeArrowheads="1"/>
          </p:cNvSpPr>
          <p:nvPr/>
        </p:nvSpPr>
        <p:spPr bwMode="auto">
          <a:xfrm rot="16200000">
            <a:off x="3980666" y="3345011"/>
            <a:ext cx="179841" cy="232248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4" name="Oval 366"/>
          <p:cNvSpPr>
            <a:spLocks noChangeArrowheads="1"/>
          </p:cNvSpPr>
          <p:nvPr/>
        </p:nvSpPr>
        <p:spPr bwMode="auto">
          <a:xfrm rot="16200000">
            <a:off x="1026337" y="3274836"/>
            <a:ext cx="182996" cy="232246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5" name="Oval 367"/>
          <p:cNvSpPr>
            <a:spLocks noChangeArrowheads="1"/>
          </p:cNvSpPr>
          <p:nvPr/>
        </p:nvSpPr>
        <p:spPr bwMode="auto">
          <a:xfrm rot="16200000">
            <a:off x="2896404" y="2626510"/>
            <a:ext cx="179841" cy="232248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6" name="Diamond 145"/>
          <p:cNvSpPr>
            <a:spLocks noChangeArrowheads="1"/>
          </p:cNvSpPr>
          <p:nvPr/>
        </p:nvSpPr>
        <p:spPr bwMode="auto">
          <a:xfrm rot="16200000">
            <a:off x="4849255" y="4925940"/>
            <a:ext cx="227168" cy="290813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7" name="Diamond 146"/>
          <p:cNvSpPr>
            <a:spLocks noChangeArrowheads="1"/>
          </p:cNvSpPr>
          <p:nvPr/>
        </p:nvSpPr>
        <p:spPr bwMode="auto">
          <a:xfrm rot="16200000">
            <a:off x="6720068" y="4778303"/>
            <a:ext cx="227168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8" name="Diamond 147"/>
          <p:cNvSpPr>
            <a:spLocks noChangeArrowheads="1"/>
          </p:cNvSpPr>
          <p:nvPr/>
        </p:nvSpPr>
        <p:spPr bwMode="auto">
          <a:xfrm rot="16200000">
            <a:off x="6721607" y="3556012"/>
            <a:ext cx="227167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Diamond 148"/>
          <p:cNvSpPr>
            <a:spLocks noChangeArrowheads="1"/>
          </p:cNvSpPr>
          <p:nvPr/>
        </p:nvSpPr>
        <p:spPr bwMode="auto">
          <a:xfrm rot="16200000">
            <a:off x="4849885" y="4133777"/>
            <a:ext cx="227169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0" name="Diamond 149"/>
          <p:cNvSpPr>
            <a:spLocks noChangeArrowheads="1"/>
          </p:cNvSpPr>
          <p:nvPr/>
        </p:nvSpPr>
        <p:spPr bwMode="auto">
          <a:xfrm rot="16200000">
            <a:off x="4703518" y="3338441"/>
            <a:ext cx="227167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1" name="Diamond 150"/>
          <p:cNvSpPr>
            <a:spLocks noChangeArrowheads="1"/>
          </p:cNvSpPr>
          <p:nvPr/>
        </p:nvSpPr>
        <p:spPr bwMode="auto">
          <a:xfrm rot="16200000">
            <a:off x="1900009" y="3554340"/>
            <a:ext cx="227168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2" name="Diamond 151"/>
          <p:cNvSpPr>
            <a:spLocks noChangeArrowheads="1"/>
          </p:cNvSpPr>
          <p:nvPr/>
        </p:nvSpPr>
        <p:spPr bwMode="auto">
          <a:xfrm rot="16200000">
            <a:off x="3265560" y="3914703"/>
            <a:ext cx="227169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3" name="Diamond 152"/>
          <p:cNvSpPr>
            <a:spLocks noChangeArrowheads="1"/>
          </p:cNvSpPr>
          <p:nvPr/>
        </p:nvSpPr>
        <p:spPr bwMode="auto">
          <a:xfrm rot="16200000">
            <a:off x="3121310" y="3341615"/>
            <a:ext cx="227167" cy="290813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4" name="Diamond 153"/>
          <p:cNvSpPr>
            <a:spLocks noChangeArrowheads="1"/>
          </p:cNvSpPr>
          <p:nvPr/>
        </p:nvSpPr>
        <p:spPr bwMode="auto">
          <a:xfrm rot="16200000">
            <a:off x="1824054" y="4707817"/>
            <a:ext cx="227168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5" name="Diamond 154"/>
          <p:cNvSpPr>
            <a:spLocks noChangeArrowheads="1"/>
          </p:cNvSpPr>
          <p:nvPr/>
        </p:nvSpPr>
        <p:spPr bwMode="auto">
          <a:xfrm rot="16200000">
            <a:off x="3698413" y="4997377"/>
            <a:ext cx="227168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6" name="Cross 35"/>
          <p:cNvSpPr/>
          <p:nvPr/>
        </p:nvSpPr>
        <p:spPr bwMode="auto">
          <a:xfrm rot="16200000">
            <a:off x="4299023" y="5913209"/>
            <a:ext cx="227168" cy="290814"/>
          </a:xfrm>
          <a:prstGeom prst="plus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7" name="Cross 36"/>
          <p:cNvSpPr/>
          <p:nvPr/>
        </p:nvSpPr>
        <p:spPr bwMode="auto">
          <a:xfrm rot="16200000">
            <a:off x="4335748" y="1332157"/>
            <a:ext cx="227168" cy="290814"/>
          </a:xfrm>
          <a:prstGeom prst="plus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7434" name="TextBox 49"/>
          <p:cNvSpPr txBox="1">
            <a:spLocks noChangeArrowheads="1"/>
          </p:cNvSpPr>
          <p:nvPr/>
        </p:nvSpPr>
        <p:spPr bwMode="auto">
          <a:xfrm>
            <a:off x="381000" y="152400"/>
            <a:ext cx="8001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2400">
                <a:latin typeface="Maiandra GD" pitchFamily="34" charset="0"/>
              </a:rPr>
              <a:t>Central Midfield and Forward Player Interchanges movement.</a:t>
            </a:r>
            <a:endParaRPr lang="en-US" sz="2400">
              <a:latin typeface="Maiandra GD" pitchFamily="34" charset="0"/>
            </a:endParaRPr>
          </a:p>
        </p:txBody>
      </p:sp>
      <p:sp>
        <p:nvSpPr>
          <p:cNvPr id="17435" name="Line 27"/>
          <p:cNvSpPr>
            <a:spLocks noChangeShapeType="1"/>
          </p:cNvSpPr>
          <p:nvPr/>
        </p:nvSpPr>
        <p:spPr bwMode="auto">
          <a:xfrm flipV="1">
            <a:off x="3851275" y="4437063"/>
            <a:ext cx="360363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17436" name="Line 28"/>
          <p:cNvSpPr>
            <a:spLocks noChangeShapeType="1"/>
          </p:cNvSpPr>
          <p:nvPr/>
        </p:nvSpPr>
        <p:spPr bwMode="auto">
          <a:xfrm flipH="1">
            <a:off x="2916238" y="4149725"/>
            <a:ext cx="142875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17437" name="Line 29"/>
          <p:cNvSpPr>
            <a:spLocks noChangeShapeType="1"/>
          </p:cNvSpPr>
          <p:nvPr/>
        </p:nvSpPr>
        <p:spPr bwMode="auto">
          <a:xfrm flipH="1">
            <a:off x="3132138" y="3933825"/>
            <a:ext cx="1655762" cy="12239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pic>
        <p:nvPicPr>
          <p:cNvPr id="17438" name="Picture 3" descr="bo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3860800"/>
            <a:ext cx="144462" cy="14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39" name="Text Box 31"/>
          <p:cNvSpPr txBox="1">
            <a:spLocks noChangeArrowheads="1"/>
          </p:cNvSpPr>
          <p:nvPr/>
        </p:nvSpPr>
        <p:spPr bwMode="auto">
          <a:xfrm>
            <a:off x="3975100" y="46736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/>
              <a:t>9</a:t>
            </a:r>
            <a:endParaRPr lang="en-US" b="1"/>
          </a:p>
        </p:txBody>
      </p:sp>
      <p:sp>
        <p:nvSpPr>
          <p:cNvPr id="17440" name="Text Box 32"/>
          <p:cNvSpPr txBox="1">
            <a:spLocks noChangeArrowheads="1"/>
          </p:cNvSpPr>
          <p:nvPr/>
        </p:nvSpPr>
        <p:spPr bwMode="auto">
          <a:xfrm>
            <a:off x="3111500" y="366553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/>
              <a:t>8</a:t>
            </a:r>
            <a:endParaRPr lang="en-US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 rot="16200000">
            <a:off x="-519778" y="833540"/>
            <a:ext cx="10186144" cy="5330617"/>
            <a:chOff x="960" y="768"/>
            <a:chExt cx="4656" cy="2976"/>
          </a:xfrm>
          <a:scene3d>
            <a:camera prst="perspectiveRight"/>
            <a:lightRig rig="threePt" dir="t"/>
          </a:scene3d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960" y="768"/>
              <a:ext cx="4656" cy="2976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  <a:sp3d>
              <a:bevelT w="165100" prst="coolSlant"/>
            </a:sp3d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" name="Rectangle 4" descr="Outlined diamond"/>
            <p:cNvSpPr>
              <a:spLocks noChangeArrowheads="1"/>
            </p:cNvSpPr>
            <p:nvPr/>
          </p:nvSpPr>
          <p:spPr bwMode="auto">
            <a:xfrm rot="5400000">
              <a:off x="5189" y="2177"/>
              <a:ext cx="645" cy="110"/>
            </a:xfrm>
            <a:prstGeom prst="rect">
              <a:avLst/>
            </a:prstGeom>
            <a:pattFill prst="openDmnd">
              <a:fgClr>
                <a:schemeClr val="tx2"/>
              </a:fgClr>
              <a:bgClr>
                <a:schemeClr val="bg1"/>
              </a:bgClr>
            </a:patt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" name="Rectangle 5" descr="Outlined diamond"/>
            <p:cNvSpPr>
              <a:spLocks noChangeArrowheads="1"/>
            </p:cNvSpPr>
            <p:nvPr/>
          </p:nvSpPr>
          <p:spPr bwMode="auto">
            <a:xfrm rot="5400000">
              <a:off x="741" y="2177"/>
              <a:ext cx="645" cy="110"/>
            </a:xfrm>
            <a:prstGeom prst="rect">
              <a:avLst/>
            </a:prstGeom>
            <a:pattFill prst="openDmnd">
              <a:fgClr>
                <a:schemeClr val="tx2"/>
              </a:fgClr>
              <a:bgClr>
                <a:schemeClr val="bg1"/>
              </a:bgClr>
            </a:patt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 rot="5400000">
              <a:off x="1907" y="79"/>
              <a:ext cx="2778" cy="4353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 rot="5400000">
              <a:off x="616" y="1857"/>
              <a:ext cx="1758" cy="752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 rot="5400000">
              <a:off x="703" y="2088"/>
              <a:ext cx="1119" cy="289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 rot="5400000">
              <a:off x="4217" y="1857"/>
              <a:ext cx="1758" cy="752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 rot="5400000">
              <a:off x="4768" y="2095"/>
              <a:ext cx="1119" cy="289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Oval 11"/>
            <p:cNvSpPr>
              <a:spLocks noChangeArrowheads="1"/>
            </p:cNvSpPr>
            <p:nvPr/>
          </p:nvSpPr>
          <p:spPr bwMode="auto">
            <a:xfrm rot="5400000">
              <a:off x="2882" y="1799"/>
              <a:ext cx="876" cy="898"/>
            </a:xfrm>
            <a:prstGeom prst="ellipse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4" name="Line 12"/>
            <p:cNvSpPr>
              <a:spLocks noChangeShapeType="1"/>
            </p:cNvSpPr>
            <p:nvPr/>
          </p:nvSpPr>
          <p:spPr bwMode="auto">
            <a:xfrm rot="5400000">
              <a:off x="1924" y="2256"/>
              <a:ext cx="2778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15" name="Oval 98" descr="Sphere"/>
          <p:cNvSpPr>
            <a:spLocks noChangeAspect="1" noChangeArrowheads="1"/>
          </p:cNvSpPr>
          <p:nvPr/>
        </p:nvSpPr>
        <p:spPr bwMode="auto">
          <a:xfrm rot="10800000">
            <a:off x="9525000" y="2895600"/>
            <a:ext cx="166905" cy="127782"/>
          </a:xfrm>
          <a:prstGeom prst="ellipse">
            <a:avLst/>
          </a:prstGeom>
          <a:pattFill prst="sphere">
            <a:fgClr>
              <a:schemeClr val="tx1"/>
            </a:fgClr>
            <a:bgClr>
              <a:schemeClr val="bg1"/>
            </a:bgClr>
          </a:pattFill>
          <a:ln w="3175">
            <a:noFill/>
            <a:round/>
            <a:headEnd/>
            <a:tailEnd/>
          </a:ln>
          <a:effectLst>
            <a:outerShdw dist="28398" dir="12393903" algn="ctr" rotWithShape="0">
              <a:srgbClr val="808080">
                <a:alpha val="50000"/>
              </a:srgbClr>
            </a:outerShdw>
          </a:effectLst>
          <a:scene3d>
            <a:camera prst="perspectiveRight"/>
            <a:lightRig rig="threePt" dir="t"/>
          </a:scene3d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Oval 358"/>
          <p:cNvSpPr>
            <a:spLocks noChangeArrowheads="1"/>
          </p:cNvSpPr>
          <p:nvPr/>
        </p:nvSpPr>
        <p:spPr bwMode="auto">
          <a:xfrm rot="16200000">
            <a:off x="3622537" y="5006326"/>
            <a:ext cx="181418" cy="232246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17" name="Oval 359"/>
          <p:cNvSpPr>
            <a:spLocks noChangeArrowheads="1"/>
          </p:cNvSpPr>
          <p:nvPr/>
        </p:nvSpPr>
        <p:spPr bwMode="auto">
          <a:xfrm rot="16200000">
            <a:off x="4483671" y="4354497"/>
            <a:ext cx="181417" cy="232248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18" name="Oval 360"/>
          <p:cNvSpPr>
            <a:spLocks noChangeArrowheads="1"/>
          </p:cNvSpPr>
          <p:nvPr/>
        </p:nvSpPr>
        <p:spPr bwMode="auto">
          <a:xfrm rot="16200000">
            <a:off x="954900" y="4862336"/>
            <a:ext cx="182996" cy="232246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19" name="Oval 361"/>
          <p:cNvSpPr>
            <a:spLocks noChangeArrowheads="1"/>
          </p:cNvSpPr>
          <p:nvPr/>
        </p:nvSpPr>
        <p:spPr bwMode="auto">
          <a:xfrm rot="16200000">
            <a:off x="4842057" y="2986227"/>
            <a:ext cx="182996" cy="232247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0" name="Oval 362"/>
          <p:cNvSpPr>
            <a:spLocks noChangeArrowheads="1"/>
          </p:cNvSpPr>
          <p:nvPr/>
        </p:nvSpPr>
        <p:spPr bwMode="auto">
          <a:xfrm rot="16200000">
            <a:off x="5062743" y="3563924"/>
            <a:ext cx="181419" cy="232246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1" name="Oval 363"/>
          <p:cNvSpPr>
            <a:spLocks noChangeArrowheads="1"/>
          </p:cNvSpPr>
          <p:nvPr/>
        </p:nvSpPr>
        <p:spPr bwMode="auto">
          <a:xfrm rot="16200000">
            <a:off x="6498767" y="4571985"/>
            <a:ext cx="181418" cy="232248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2" name="Oval 364"/>
          <p:cNvSpPr>
            <a:spLocks noChangeArrowheads="1"/>
          </p:cNvSpPr>
          <p:nvPr/>
        </p:nvSpPr>
        <p:spPr bwMode="auto">
          <a:xfrm rot="16200000">
            <a:off x="6786904" y="2845258"/>
            <a:ext cx="182996" cy="232245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3" name="Oval 365"/>
          <p:cNvSpPr>
            <a:spLocks noChangeArrowheads="1"/>
          </p:cNvSpPr>
          <p:nvPr/>
        </p:nvSpPr>
        <p:spPr bwMode="auto">
          <a:xfrm rot="16200000">
            <a:off x="2828141" y="3487886"/>
            <a:ext cx="179841" cy="232248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4" name="Oval 366"/>
          <p:cNvSpPr>
            <a:spLocks noChangeArrowheads="1"/>
          </p:cNvSpPr>
          <p:nvPr/>
        </p:nvSpPr>
        <p:spPr bwMode="auto">
          <a:xfrm rot="16200000">
            <a:off x="810437" y="3490736"/>
            <a:ext cx="182996" cy="232246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5" name="Oval 367"/>
          <p:cNvSpPr>
            <a:spLocks noChangeArrowheads="1"/>
          </p:cNvSpPr>
          <p:nvPr/>
        </p:nvSpPr>
        <p:spPr bwMode="auto">
          <a:xfrm rot="16200000">
            <a:off x="2753529" y="2842410"/>
            <a:ext cx="179841" cy="232248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6" name="Diamond 145"/>
          <p:cNvSpPr>
            <a:spLocks noChangeArrowheads="1"/>
          </p:cNvSpPr>
          <p:nvPr/>
        </p:nvSpPr>
        <p:spPr bwMode="auto">
          <a:xfrm rot="16200000">
            <a:off x="3337955" y="5068815"/>
            <a:ext cx="227168" cy="290813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7" name="Diamond 146"/>
          <p:cNvSpPr>
            <a:spLocks noChangeArrowheads="1"/>
          </p:cNvSpPr>
          <p:nvPr/>
        </p:nvSpPr>
        <p:spPr bwMode="auto">
          <a:xfrm rot="16200000">
            <a:off x="4776968" y="4922766"/>
            <a:ext cx="227168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8" name="Diamond 147"/>
          <p:cNvSpPr>
            <a:spLocks noChangeArrowheads="1"/>
          </p:cNvSpPr>
          <p:nvPr/>
        </p:nvSpPr>
        <p:spPr bwMode="auto">
          <a:xfrm rot="16200000">
            <a:off x="7370894" y="3482987"/>
            <a:ext cx="227168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Diamond 148"/>
          <p:cNvSpPr>
            <a:spLocks noChangeArrowheads="1"/>
          </p:cNvSpPr>
          <p:nvPr/>
        </p:nvSpPr>
        <p:spPr bwMode="auto">
          <a:xfrm rot="16200000">
            <a:off x="4489523" y="3341615"/>
            <a:ext cx="227168" cy="290813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0" name="Diamond 149"/>
          <p:cNvSpPr>
            <a:spLocks noChangeArrowheads="1"/>
          </p:cNvSpPr>
          <p:nvPr/>
        </p:nvSpPr>
        <p:spPr bwMode="auto">
          <a:xfrm rot="16200000">
            <a:off x="4703518" y="3841678"/>
            <a:ext cx="227167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1" name="Diamond 150"/>
          <p:cNvSpPr>
            <a:spLocks noChangeArrowheads="1"/>
          </p:cNvSpPr>
          <p:nvPr/>
        </p:nvSpPr>
        <p:spPr bwMode="auto">
          <a:xfrm rot="16200000">
            <a:off x="1612672" y="3338440"/>
            <a:ext cx="227167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2" name="Diamond 151"/>
          <p:cNvSpPr>
            <a:spLocks noChangeArrowheads="1"/>
          </p:cNvSpPr>
          <p:nvPr/>
        </p:nvSpPr>
        <p:spPr bwMode="auto">
          <a:xfrm rot="16200000">
            <a:off x="3121098" y="4130603"/>
            <a:ext cx="227168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3" name="Diamond 152"/>
          <p:cNvSpPr>
            <a:spLocks noChangeArrowheads="1"/>
          </p:cNvSpPr>
          <p:nvPr/>
        </p:nvSpPr>
        <p:spPr bwMode="auto">
          <a:xfrm rot="16200000">
            <a:off x="3338797" y="3197152"/>
            <a:ext cx="227168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4" name="Diamond 153"/>
          <p:cNvSpPr>
            <a:spLocks noChangeArrowheads="1"/>
          </p:cNvSpPr>
          <p:nvPr/>
        </p:nvSpPr>
        <p:spPr bwMode="auto">
          <a:xfrm rot="16200000">
            <a:off x="1679591" y="4852280"/>
            <a:ext cx="227169" cy="290813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5" name="Diamond 154"/>
          <p:cNvSpPr>
            <a:spLocks noChangeArrowheads="1"/>
          </p:cNvSpPr>
          <p:nvPr/>
        </p:nvSpPr>
        <p:spPr bwMode="auto">
          <a:xfrm rot="16200000">
            <a:off x="6363826" y="4852915"/>
            <a:ext cx="227167" cy="290813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6" name="Cross 35"/>
          <p:cNvSpPr/>
          <p:nvPr/>
        </p:nvSpPr>
        <p:spPr bwMode="auto">
          <a:xfrm rot="16200000">
            <a:off x="4299023" y="5913209"/>
            <a:ext cx="227168" cy="290814"/>
          </a:xfrm>
          <a:prstGeom prst="plus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7" name="Cross 36"/>
          <p:cNvSpPr/>
          <p:nvPr/>
        </p:nvSpPr>
        <p:spPr bwMode="auto">
          <a:xfrm rot="16200000">
            <a:off x="4335748" y="1332157"/>
            <a:ext cx="227168" cy="290814"/>
          </a:xfrm>
          <a:prstGeom prst="plus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8458" name="TextBox 49"/>
          <p:cNvSpPr txBox="1">
            <a:spLocks noChangeArrowheads="1"/>
          </p:cNvSpPr>
          <p:nvPr/>
        </p:nvSpPr>
        <p:spPr bwMode="auto">
          <a:xfrm>
            <a:off x="381000" y="152400"/>
            <a:ext cx="800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2400">
                <a:latin typeface="Maiandra GD" pitchFamily="34" charset="0"/>
              </a:rPr>
              <a:t>Central Forward Player Inter-changes</a:t>
            </a:r>
            <a:endParaRPr lang="en-US" sz="2400">
              <a:latin typeface="Maiandra GD" pitchFamily="34" charset="0"/>
            </a:endParaRPr>
          </a:p>
        </p:txBody>
      </p:sp>
      <p:sp>
        <p:nvSpPr>
          <p:cNvPr id="18459" name="Line 27"/>
          <p:cNvSpPr>
            <a:spLocks noChangeShapeType="1"/>
          </p:cNvSpPr>
          <p:nvPr/>
        </p:nvSpPr>
        <p:spPr bwMode="auto">
          <a:xfrm flipV="1">
            <a:off x="3779838" y="4365625"/>
            <a:ext cx="71437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18460" name="Line 28"/>
          <p:cNvSpPr>
            <a:spLocks noChangeShapeType="1"/>
          </p:cNvSpPr>
          <p:nvPr/>
        </p:nvSpPr>
        <p:spPr bwMode="auto">
          <a:xfrm>
            <a:off x="3059113" y="3716338"/>
            <a:ext cx="865187" cy="431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18461" name="Line 29"/>
          <p:cNvSpPr>
            <a:spLocks noChangeShapeType="1"/>
          </p:cNvSpPr>
          <p:nvPr/>
        </p:nvSpPr>
        <p:spPr bwMode="auto">
          <a:xfrm flipV="1">
            <a:off x="3419475" y="4652963"/>
            <a:ext cx="73025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18462" name="Line 30"/>
          <p:cNvSpPr>
            <a:spLocks noChangeShapeType="1"/>
          </p:cNvSpPr>
          <p:nvPr/>
        </p:nvSpPr>
        <p:spPr bwMode="auto">
          <a:xfrm flipH="1">
            <a:off x="3419475" y="4581525"/>
            <a:ext cx="1081088" cy="9350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18463" name="Text Box 31"/>
          <p:cNvSpPr txBox="1">
            <a:spLocks noChangeArrowheads="1"/>
          </p:cNvSpPr>
          <p:nvPr/>
        </p:nvSpPr>
        <p:spPr bwMode="auto">
          <a:xfrm>
            <a:off x="4767263" y="4240213"/>
            <a:ext cx="438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/>
              <a:t>10</a:t>
            </a:r>
            <a:endParaRPr lang="en-US" b="1"/>
          </a:p>
        </p:txBody>
      </p:sp>
      <p:sp>
        <p:nvSpPr>
          <p:cNvPr id="18464" name="Text Box 32"/>
          <p:cNvSpPr txBox="1">
            <a:spLocks noChangeArrowheads="1"/>
          </p:cNvSpPr>
          <p:nvPr/>
        </p:nvSpPr>
        <p:spPr bwMode="auto">
          <a:xfrm>
            <a:off x="3832225" y="474503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/>
              <a:t>9</a:t>
            </a:r>
            <a:endParaRPr lang="en-US" b="1"/>
          </a:p>
        </p:txBody>
      </p:sp>
      <p:pic>
        <p:nvPicPr>
          <p:cNvPr id="18465" name="Picture 3" descr="bo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675" y="3644900"/>
            <a:ext cx="165100" cy="16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66" name="Line 34"/>
          <p:cNvSpPr>
            <a:spLocks noChangeShapeType="1"/>
          </p:cNvSpPr>
          <p:nvPr/>
        </p:nvSpPr>
        <p:spPr bwMode="auto">
          <a:xfrm flipH="1">
            <a:off x="2916238" y="3716338"/>
            <a:ext cx="0" cy="15128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18467" name="Text Box 35"/>
          <p:cNvSpPr txBox="1">
            <a:spLocks noChangeArrowheads="1"/>
          </p:cNvSpPr>
          <p:nvPr/>
        </p:nvSpPr>
        <p:spPr bwMode="auto">
          <a:xfrm>
            <a:off x="2987675" y="335756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/>
              <a:t>8</a:t>
            </a:r>
            <a:endParaRPr lang="en-US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GB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smtClean="0"/>
          </a:p>
        </p:txBody>
      </p:sp>
      <p:pic>
        <p:nvPicPr>
          <p:cNvPr id="19460" name="Picture 4" descr="DSC011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5943600"/>
            <a:ext cx="9144000" cy="914400"/>
          </a:xfrm>
          <a:prstGeom prst="rect">
            <a:avLst/>
          </a:prstGeom>
          <a:solidFill>
            <a:srgbClr val="CC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b="1"/>
              <a:t>CENTRAL ATTACKING MOVEMENT  - Messi, Di maria, Higuain, Guttieriez, Veron</a:t>
            </a:r>
            <a:endParaRPr lang="en-US" b="1"/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808038" y="4529138"/>
            <a:ext cx="1073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>
                <a:solidFill>
                  <a:schemeClr val="bg1"/>
                </a:solidFill>
              </a:rPr>
              <a:t>Di Maria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663575" y="2728913"/>
            <a:ext cx="1174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>
                <a:solidFill>
                  <a:schemeClr val="bg1"/>
                </a:solidFill>
              </a:rPr>
              <a:t>Guttierez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3203575" y="1989138"/>
            <a:ext cx="1022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>
                <a:solidFill>
                  <a:schemeClr val="bg1"/>
                </a:solidFill>
              </a:rPr>
              <a:t>Higuain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4500563" y="2565400"/>
            <a:ext cx="831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>
                <a:solidFill>
                  <a:schemeClr val="bg1"/>
                </a:solidFill>
              </a:rPr>
              <a:t>Veron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19466" name="Text Box 10"/>
          <p:cNvSpPr txBox="1">
            <a:spLocks noChangeArrowheads="1"/>
          </p:cNvSpPr>
          <p:nvPr/>
        </p:nvSpPr>
        <p:spPr bwMode="auto">
          <a:xfrm>
            <a:off x="5848350" y="3881438"/>
            <a:ext cx="819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>
                <a:solidFill>
                  <a:schemeClr val="bg1"/>
                </a:solidFill>
              </a:rPr>
              <a:t>Messi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19467" name="Text Box 11"/>
          <p:cNvSpPr txBox="1">
            <a:spLocks noChangeArrowheads="1"/>
          </p:cNvSpPr>
          <p:nvPr/>
        </p:nvSpPr>
        <p:spPr bwMode="auto">
          <a:xfrm>
            <a:off x="7575550" y="2655888"/>
            <a:ext cx="1517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>
                <a:solidFill>
                  <a:schemeClr val="bg1"/>
                </a:solidFill>
              </a:rPr>
              <a:t>Mascherano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19468" name="Line 12"/>
          <p:cNvSpPr>
            <a:spLocks noChangeShapeType="1"/>
          </p:cNvSpPr>
          <p:nvPr/>
        </p:nvSpPr>
        <p:spPr bwMode="auto">
          <a:xfrm flipH="1">
            <a:off x="2627313" y="2349500"/>
            <a:ext cx="431800" cy="287338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19469" name="Line 13"/>
          <p:cNvSpPr>
            <a:spLocks noChangeShapeType="1"/>
          </p:cNvSpPr>
          <p:nvPr/>
        </p:nvSpPr>
        <p:spPr bwMode="auto">
          <a:xfrm flipV="1">
            <a:off x="827088" y="2349500"/>
            <a:ext cx="504825" cy="4318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19470" name="Line 14"/>
          <p:cNvSpPr>
            <a:spLocks noChangeShapeType="1"/>
          </p:cNvSpPr>
          <p:nvPr/>
        </p:nvSpPr>
        <p:spPr bwMode="auto">
          <a:xfrm flipV="1">
            <a:off x="684213" y="4076700"/>
            <a:ext cx="287337" cy="576263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19471" name="Line 15"/>
          <p:cNvSpPr>
            <a:spLocks noChangeShapeType="1"/>
          </p:cNvSpPr>
          <p:nvPr/>
        </p:nvSpPr>
        <p:spPr bwMode="auto">
          <a:xfrm flipH="1">
            <a:off x="4284663" y="4005263"/>
            <a:ext cx="1150937" cy="360362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 rot="16200000">
            <a:off x="-519778" y="833540"/>
            <a:ext cx="10186144" cy="5330617"/>
            <a:chOff x="960" y="768"/>
            <a:chExt cx="4656" cy="2976"/>
          </a:xfrm>
          <a:scene3d>
            <a:camera prst="perspectiveRight"/>
            <a:lightRig rig="threePt" dir="t"/>
          </a:scene3d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960" y="768"/>
              <a:ext cx="4656" cy="2976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  <a:sp3d>
              <a:bevelT w="165100" prst="coolSlant"/>
            </a:sp3d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" name="Rectangle 4" descr="Outlined diamond"/>
            <p:cNvSpPr>
              <a:spLocks noChangeArrowheads="1"/>
            </p:cNvSpPr>
            <p:nvPr/>
          </p:nvSpPr>
          <p:spPr bwMode="auto">
            <a:xfrm rot="5400000">
              <a:off x="5189" y="2177"/>
              <a:ext cx="645" cy="110"/>
            </a:xfrm>
            <a:prstGeom prst="rect">
              <a:avLst/>
            </a:prstGeom>
            <a:pattFill prst="openDmnd">
              <a:fgClr>
                <a:schemeClr val="tx2"/>
              </a:fgClr>
              <a:bgClr>
                <a:schemeClr val="bg1"/>
              </a:bgClr>
            </a:patt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" name="Rectangle 5" descr="Outlined diamond"/>
            <p:cNvSpPr>
              <a:spLocks noChangeArrowheads="1"/>
            </p:cNvSpPr>
            <p:nvPr/>
          </p:nvSpPr>
          <p:spPr bwMode="auto">
            <a:xfrm rot="5400000">
              <a:off x="741" y="2177"/>
              <a:ext cx="645" cy="110"/>
            </a:xfrm>
            <a:prstGeom prst="rect">
              <a:avLst/>
            </a:prstGeom>
            <a:pattFill prst="openDmnd">
              <a:fgClr>
                <a:schemeClr val="tx2"/>
              </a:fgClr>
              <a:bgClr>
                <a:schemeClr val="bg1"/>
              </a:bgClr>
            </a:patt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 rot="5400000">
              <a:off x="1907" y="79"/>
              <a:ext cx="2778" cy="4353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 rot="5400000">
              <a:off x="616" y="1857"/>
              <a:ext cx="1758" cy="752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 rot="5400000">
              <a:off x="703" y="2088"/>
              <a:ext cx="1119" cy="289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 rot="5400000">
              <a:off x="4217" y="1857"/>
              <a:ext cx="1758" cy="752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 rot="5400000">
              <a:off x="4768" y="2095"/>
              <a:ext cx="1119" cy="289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Oval 11"/>
            <p:cNvSpPr>
              <a:spLocks noChangeArrowheads="1"/>
            </p:cNvSpPr>
            <p:nvPr/>
          </p:nvSpPr>
          <p:spPr bwMode="auto">
            <a:xfrm rot="5400000">
              <a:off x="2882" y="1799"/>
              <a:ext cx="876" cy="898"/>
            </a:xfrm>
            <a:prstGeom prst="ellipse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4" name="Line 12"/>
            <p:cNvSpPr>
              <a:spLocks noChangeShapeType="1"/>
            </p:cNvSpPr>
            <p:nvPr/>
          </p:nvSpPr>
          <p:spPr bwMode="auto">
            <a:xfrm rot="5400000">
              <a:off x="1924" y="2256"/>
              <a:ext cx="2778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15" name="Oval 98" descr="Sphere"/>
          <p:cNvSpPr>
            <a:spLocks noChangeAspect="1" noChangeArrowheads="1"/>
          </p:cNvSpPr>
          <p:nvPr/>
        </p:nvSpPr>
        <p:spPr bwMode="auto">
          <a:xfrm rot="10800000">
            <a:off x="9525000" y="2895600"/>
            <a:ext cx="166905" cy="127782"/>
          </a:xfrm>
          <a:prstGeom prst="ellipse">
            <a:avLst/>
          </a:prstGeom>
          <a:pattFill prst="sphere">
            <a:fgClr>
              <a:schemeClr val="tx1"/>
            </a:fgClr>
            <a:bgClr>
              <a:schemeClr val="bg1"/>
            </a:bgClr>
          </a:pattFill>
          <a:ln w="3175">
            <a:noFill/>
            <a:round/>
            <a:headEnd/>
            <a:tailEnd/>
          </a:ln>
          <a:effectLst>
            <a:outerShdw dist="28398" dir="12393903" algn="ctr" rotWithShape="0">
              <a:srgbClr val="808080">
                <a:alpha val="50000"/>
              </a:srgbClr>
            </a:outerShdw>
          </a:effectLst>
          <a:scene3d>
            <a:camera prst="perspectiveRight"/>
            <a:lightRig rig="threePt" dir="t"/>
          </a:scene3d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Oval 358"/>
          <p:cNvSpPr>
            <a:spLocks noChangeArrowheads="1"/>
          </p:cNvSpPr>
          <p:nvPr/>
        </p:nvSpPr>
        <p:spPr bwMode="auto">
          <a:xfrm rot="16200000">
            <a:off x="3622537" y="5006326"/>
            <a:ext cx="181418" cy="232246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17" name="Oval 359"/>
          <p:cNvSpPr>
            <a:spLocks noChangeArrowheads="1"/>
          </p:cNvSpPr>
          <p:nvPr/>
        </p:nvSpPr>
        <p:spPr bwMode="auto">
          <a:xfrm rot="16200000">
            <a:off x="4628133" y="4786297"/>
            <a:ext cx="181418" cy="232248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18" name="Oval 360"/>
          <p:cNvSpPr>
            <a:spLocks noChangeArrowheads="1"/>
          </p:cNvSpPr>
          <p:nvPr/>
        </p:nvSpPr>
        <p:spPr bwMode="auto">
          <a:xfrm rot="16200000">
            <a:off x="739000" y="4790898"/>
            <a:ext cx="182996" cy="232247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19" name="Oval 361"/>
          <p:cNvSpPr>
            <a:spLocks noChangeArrowheads="1"/>
          </p:cNvSpPr>
          <p:nvPr/>
        </p:nvSpPr>
        <p:spPr bwMode="auto">
          <a:xfrm rot="16200000">
            <a:off x="4842057" y="2986227"/>
            <a:ext cx="182996" cy="232247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0" name="Oval 362"/>
          <p:cNvSpPr>
            <a:spLocks noChangeArrowheads="1"/>
          </p:cNvSpPr>
          <p:nvPr/>
        </p:nvSpPr>
        <p:spPr bwMode="auto">
          <a:xfrm rot="16200000">
            <a:off x="5062743" y="3563924"/>
            <a:ext cx="181419" cy="232246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1" name="Oval 363"/>
          <p:cNvSpPr>
            <a:spLocks noChangeArrowheads="1"/>
          </p:cNvSpPr>
          <p:nvPr/>
        </p:nvSpPr>
        <p:spPr bwMode="auto">
          <a:xfrm rot="16200000">
            <a:off x="6498767" y="4571985"/>
            <a:ext cx="181418" cy="232248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2" name="Oval 364"/>
          <p:cNvSpPr>
            <a:spLocks noChangeArrowheads="1"/>
          </p:cNvSpPr>
          <p:nvPr/>
        </p:nvSpPr>
        <p:spPr bwMode="auto">
          <a:xfrm rot="16200000">
            <a:off x="6786904" y="2845258"/>
            <a:ext cx="182996" cy="232245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3" name="Oval 365"/>
          <p:cNvSpPr>
            <a:spLocks noChangeArrowheads="1"/>
          </p:cNvSpPr>
          <p:nvPr/>
        </p:nvSpPr>
        <p:spPr bwMode="auto">
          <a:xfrm rot="16200000">
            <a:off x="2828141" y="3487886"/>
            <a:ext cx="179841" cy="232248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4" name="Oval 366"/>
          <p:cNvSpPr>
            <a:spLocks noChangeArrowheads="1"/>
          </p:cNvSpPr>
          <p:nvPr/>
        </p:nvSpPr>
        <p:spPr bwMode="auto">
          <a:xfrm rot="16200000">
            <a:off x="810437" y="3490736"/>
            <a:ext cx="182996" cy="232246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5" name="Oval 367"/>
          <p:cNvSpPr>
            <a:spLocks noChangeArrowheads="1"/>
          </p:cNvSpPr>
          <p:nvPr/>
        </p:nvSpPr>
        <p:spPr bwMode="auto">
          <a:xfrm rot="16200000">
            <a:off x="2609066" y="3058310"/>
            <a:ext cx="179841" cy="232248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6" name="Diamond 145"/>
          <p:cNvSpPr>
            <a:spLocks noChangeArrowheads="1"/>
          </p:cNvSpPr>
          <p:nvPr/>
        </p:nvSpPr>
        <p:spPr bwMode="auto">
          <a:xfrm rot="16200000">
            <a:off x="3264930" y="5068815"/>
            <a:ext cx="227168" cy="290813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7" name="Diamond 146"/>
          <p:cNvSpPr>
            <a:spLocks noChangeArrowheads="1"/>
          </p:cNvSpPr>
          <p:nvPr/>
        </p:nvSpPr>
        <p:spPr bwMode="auto">
          <a:xfrm rot="16200000">
            <a:off x="4992868" y="4994203"/>
            <a:ext cx="227168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8" name="Diamond 147"/>
          <p:cNvSpPr>
            <a:spLocks noChangeArrowheads="1"/>
          </p:cNvSpPr>
          <p:nvPr/>
        </p:nvSpPr>
        <p:spPr bwMode="auto">
          <a:xfrm rot="16200000">
            <a:off x="7370894" y="3482987"/>
            <a:ext cx="227168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Diamond 148"/>
          <p:cNvSpPr>
            <a:spLocks noChangeArrowheads="1"/>
          </p:cNvSpPr>
          <p:nvPr/>
        </p:nvSpPr>
        <p:spPr bwMode="auto">
          <a:xfrm rot="16200000">
            <a:off x="4489523" y="3341615"/>
            <a:ext cx="227168" cy="290813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0" name="Diamond 149"/>
          <p:cNvSpPr>
            <a:spLocks noChangeArrowheads="1"/>
          </p:cNvSpPr>
          <p:nvPr/>
        </p:nvSpPr>
        <p:spPr bwMode="auto">
          <a:xfrm rot="16200000">
            <a:off x="5352805" y="3697216"/>
            <a:ext cx="227168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1" name="Diamond 150"/>
          <p:cNvSpPr>
            <a:spLocks noChangeArrowheads="1"/>
          </p:cNvSpPr>
          <p:nvPr/>
        </p:nvSpPr>
        <p:spPr bwMode="auto">
          <a:xfrm rot="16200000">
            <a:off x="1252309" y="4130602"/>
            <a:ext cx="227168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2" name="Diamond 151"/>
          <p:cNvSpPr>
            <a:spLocks noChangeArrowheads="1"/>
          </p:cNvSpPr>
          <p:nvPr/>
        </p:nvSpPr>
        <p:spPr bwMode="auto">
          <a:xfrm rot="16200000">
            <a:off x="2833760" y="3841678"/>
            <a:ext cx="227169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3" name="Diamond 152"/>
          <p:cNvSpPr>
            <a:spLocks noChangeArrowheads="1"/>
          </p:cNvSpPr>
          <p:nvPr/>
        </p:nvSpPr>
        <p:spPr bwMode="auto">
          <a:xfrm rot="16200000">
            <a:off x="3338797" y="3197152"/>
            <a:ext cx="227168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4" name="Diamond 153"/>
          <p:cNvSpPr>
            <a:spLocks noChangeArrowheads="1"/>
          </p:cNvSpPr>
          <p:nvPr/>
        </p:nvSpPr>
        <p:spPr bwMode="auto">
          <a:xfrm rot="16200000">
            <a:off x="1176354" y="4852280"/>
            <a:ext cx="227168" cy="290813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5" name="Diamond 154"/>
          <p:cNvSpPr>
            <a:spLocks noChangeArrowheads="1"/>
          </p:cNvSpPr>
          <p:nvPr/>
        </p:nvSpPr>
        <p:spPr bwMode="auto">
          <a:xfrm rot="16200000">
            <a:off x="7011526" y="4637015"/>
            <a:ext cx="227167" cy="290813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6" name="Cross 35"/>
          <p:cNvSpPr/>
          <p:nvPr/>
        </p:nvSpPr>
        <p:spPr bwMode="auto">
          <a:xfrm rot="16200000">
            <a:off x="4299023" y="5913209"/>
            <a:ext cx="227168" cy="290814"/>
          </a:xfrm>
          <a:prstGeom prst="plus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7" name="Cross 36"/>
          <p:cNvSpPr/>
          <p:nvPr/>
        </p:nvSpPr>
        <p:spPr bwMode="auto">
          <a:xfrm rot="16200000">
            <a:off x="4335748" y="1332157"/>
            <a:ext cx="227168" cy="290814"/>
          </a:xfrm>
          <a:prstGeom prst="plus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0506" name="TextBox 49"/>
          <p:cNvSpPr txBox="1">
            <a:spLocks noChangeArrowheads="1"/>
          </p:cNvSpPr>
          <p:nvPr/>
        </p:nvSpPr>
        <p:spPr bwMode="auto">
          <a:xfrm>
            <a:off x="381000" y="152400"/>
            <a:ext cx="800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2400">
                <a:latin typeface="Maiandra GD" pitchFamily="34" charset="0"/>
              </a:rPr>
              <a:t>Central Forward Player Inter-changes</a:t>
            </a:r>
            <a:endParaRPr lang="en-US" sz="2400">
              <a:latin typeface="Maiandra GD" pitchFamily="34" charset="0"/>
            </a:endParaRPr>
          </a:p>
        </p:txBody>
      </p:sp>
      <p:sp>
        <p:nvSpPr>
          <p:cNvPr id="20507" name="Oval 27"/>
          <p:cNvSpPr>
            <a:spLocks noChangeArrowheads="1"/>
          </p:cNvSpPr>
          <p:nvPr/>
        </p:nvSpPr>
        <p:spPr bwMode="auto">
          <a:xfrm>
            <a:off x="1042988" y="3716338"/>
            <a:ext cx="142875" cy="1444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0508" name="Line 28"/>
          <p:cNvSpPr>
            <a:spLocks noChangeShapeType="1"/>
          </p:cNvSpPr>
          <p:nvPr/>
        </p:nvSpPr>
        <p:spPr bwMode="auto">
          <a:xfrm>
            <a:off x="1116013" y="3789363"/>
            <a:ext cx="1727200" cy="57626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0509" name="Line 29"/>
          <p:cNvSpPr>
            <a:spLocks noChangeShapeType="1"/>
          </p:cNvSpPr>
          <p:nvPr/>
        </p:nvSpPr>
        <p:spPr bwMode="auto">
          <a:xfrm flipH="1" flipV="1">
            <a:off x="3132138" y="4508500"/>
            <a:ext cx="1439862" cy="3603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0510" name="Text Box 30"/>
          <p:cNvSpPr txBox="1">
            <a:spLocks noChangeArrowheads="1"/>
          </p:cNvSpPr>
          <p:nvPr/>
        </p:nvSpPr>
        <p:spPr bwMode="auto">
          <a:xfrm>
            <a:off x="5292725" y="1989138"/>
            <a:ext cx="2651125" cy="46672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400" b="1"/>
              <a:t>MACCABI HAIFA</a:t>
            </a:r>
            <a:endParaRPr lang="en-US" sz="2400" b="1"/>
          </a:p>
        </p:txBody>
      </p:sp>
      <p:sp>
        <p:nvSpPr>
          <p:cNvPr id="20511" name="Text Box 31"/>
          <p:cNvSpPr txBox="1">
            <a:spLocks noChangeArrowheads="1"/>
          </p:cNvSpPr>
          <p:nvPr/>
        </p:nvSpPr>
        <p:spPr bwMode="auto">
          <a:xfrm>
            <a:off x="4840288" y="4673600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/>
              <a:t>10</a:t>
            </a:r>
            <a:endParaRPr lang="en-US" b="1"/>
          </a:p>
        </p:txBody>
      </p:sp>
      <p:sp>
        <p:nvSpPr>
          <p:cNvPr id="20512" name="Text Box 32"/>
          <p:cNvSpPr txBox="1">
            <a:spLocks noChangeArrowheads="1"/>
          </p:cNvSpPr>
          <p:nvPr/>
        </p:nvSpPr>
        <p:spPr bwMode="auto">
          <a:xfrm>
            <a:off x="3543300" y="474503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/>
              <a:t>9</a:t>
            </a:r>
            <a:endParaRPr lang="en-US" b="1"/>
          </a:p>
        </p:txBody>
      </p:sp>
      <p:sp>
        <p:nvSpPr>
          <p:cNvPr id="20513" name="Text Box 33"/>
          <p:cNvSpPr txBox="1">
            <a:spLocks noChangeArrowheads="1"/>
          </p:cNvSpPr>
          <p:nvPr/>
        </p:nvSpPr>
        <p:spPr bwMode="auto">
          <a:xfrm>
            <a:off x="395288" y="6165850"/>
            <a:ext cx="4413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/>
              <a:t>9 on JUST on inside shoulder of CB (5)</a:t>
            </a:r>
            <a:endParaRPr lang="en-US" b="1"/>
          </a:p>
        </p:txBody>
      </p:sp>
      <p:sp>
        <p:nvSpPr>
          <p:cNvPr id="20514" name="Text Box 34"/>
          <p:cNvSpPr txBox="1">
            <a:spLocks noChangeArrowheads="1"/>
          </p:cNvSpPr>
          <p:nvPr/>
        </p:nvSpPr>
        <p:spPr bwMode="auto">
          <a:xfrm>
            <a:off x="3132138" y="5300663"/>
            <a:ext cx="590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/>
              <a:t>( 5 )</a:t>
            </a:r>
            <a:endParaRPr lang="en-US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ln>
            <a:solidFill>
              <a:srgbClr val="FF0000"/>
            </a:solidFill>
          </a:ln>
        </p:spPr>
        <p:txBody>
          <a:bodyPr/>
          <a:lstStyle/>
          <a:p>
            <a:pPr eaLnBrk="1" hangingPunct="1"/>
            <a:r>
              <a:rPr lang="en-GB" smtClean="0"/>
              <a:t>SCENARIOS</a:t>
            </a:r>
            <a:endParaRPr lang="en-US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00200"/>
            <a:ext cx="91440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GB" sz="2400" smtClean="0"/>
              <a:t>With back players in composed possession .</a:t>
            </a:r>
          </a:p>
          <a:p>
            <a:pPr eaLnBrk="1" hangingPunct="1">
              <a:lnSpc>
                <a:spcPct val="90000"/>
              </a:lnSpc>
            </a:pPr>
            <a:r>
              <a:rPr lang="en-GB" sz="2400" smtClean="0"/>
              <a:t>With midfield players in composed possession.</a:t>
            </a:r>
          </a:p>
          <a:p>
            <a:pPr eaLnBrk="1" hangingPunct="1">
              <a:lnSpc>
                <a:spcPct val="90000"/>
              </a:lnSpc>
            </a:pPr>
            <a:r>
              <a:rPr lang="en-GB" sz="2400" smtClean="0"/>
              <a:t>“Knowing” the positions of other MF and forward players.</a:t>
            </a:r>
          </a:p>
          <a:p>
            <a:pPr eaLnBrk="1" hangingPunct="1">
              <a:lnSpc>
                <a:spcPct val="90000"/>
              </a:lnSpc>
            </a:pPr>
            <a:r>
              <a:rPr lang="en-GB" sz="2400" smtClean="0"/>
              <a:t>“Knowing” these players “habits” and intent.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GB" sz="2400" smtClean="0"/>
              <a:t>             - from experience of playing.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GB" sz="2400" smtClean="0"/>
              <a:t>             - from the “training ground.”</a:t>
            </a:r>
          </a:p>
          <a:p>
            <a:pPr eaLnBrk="1" hangingPunct="1">
              <a:lnSpc>
                <a:spcPct val="90000"/>
              </a:lnSpc>
            </a:pPr>
            <a:r>
              <a:rPr lang="en-GB" sz="2400" smtClean="0"/>
              <a:t>“Knowing” the positions, capabilities and likely responses of opponents to movement.</a:t>
            </a:r>
          </a:p>
          <a:p>
            <a:pPr eaLnBrk="1" hangingPunct="1">
              <a:lnSpc>
                <a:spcPct val="90000"/>
              </a:lnSpc>
            </a:pPr>
            <a:r>
              <a:rPr lang="en-GB" sz="2400" smtClean="0"/>
              <a:t>Recognising the possibilities and advantages of “movement”.</a:t>
            </a:r>
          </a:p>
          <a:p>
            <a:pPr eaLnBrk="1" hangingPunct="1">
              <a:lnSpc>
                <a:spcPct val="90000"/>
              </a:lnSpc>
            </a:pPr>
            <a:r>
              <a:rPr lang="en-GB" sz="2400" smtClean="0"/>
              <a:t>Understanding the needs and benefits of movement .</a:t>
            </a:r>
          </a:p>
          <a:p>
            <a:pPr eaLnBrk="1" hangingPunct="1">
              <a:lnSpc>
                <a:spcPct val="90000"/>
              </a:lnSpc>
            </a:pPr>
            <a:r>
              <a:rPr lang="en-GB" sz="2400" smtClean="0"/>
              <a:t>Understanding “the balance” of movement !</a:t>
            </a:r>
            <a:endParaRPr lang="en-US" sz="2400" smtClean="0"/>
          </a:p>
        </p:txBody>
      </p:sp>
      <p:sp>
        <p:nvSpPr>
          <p:cNvPr id="3076" name="Line 4"/>
          <p:cNvSpPr>
            <a:spLocks noChangeShapeType="1"/>
          </p:cNvSpPr>
          <p:nvPr/>
        </p:nvSpPr>
        <p:spPr bwMode="auto">
          <a:xfrm flipV="1">
            <a:off x="7524750" y="5516563"/>
            <a:ext cx="0" cy="5032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3077" name="Line 5"/>
          <p:cNvSpPr>
            <a:spLocks noChangeShapeType="1"/>
          </p:cNvSpPr>
          <p:nvPr/>
        </p:nvSpPr>
        <p:spPr bwMode="auto">
          <a:xfrm>
            <a:off x="7667625" y="5516563"/>
            <a:ext cx="0" cy="5032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GB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smtClean="0"/>
          </a:p>
          <a:p>
            <a:pPr eaLnBrk="1" hangingPunct="1"/>
            <a:endParaRPr lang="en-GB" smtClean="0"/>
          </a:p>
          <a:p>
            <a:pPr eaLnBrk="1" hangingPunct="1"/>
            <a:endParaRPr lang="en-GB" smtClean="0"/>
          </a:p>
          <a:p>
            <a:pPr eaLnBrk="1" hangingPunct="1">
              <a:buFontTx/>
              <a:buNone/>
            </a:pPr>
            <a:r>
              <a:rPr lang="en-GB" smtClean="0"/>
              <a:t>    	</a:t>
            </a:r>
            <a:r>
              <a:rPr lang="en-GB" b="1" smtClean="0"/>
              <a:t>MOVEMENT AFTER THE PASS </a:t>
            </a:r>
            <a:endParaRPr lang="en-US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 rot="16200000">
            <a:off x="-519778" y="833540"/>
            <a:ext cx="10186144" cy="5330617"/>
            <a:chOff x="960" y="768"/>
            <a:chExt cx="4656" cy="2976"/>
          </a:xfrm>
          <a:scene3d>
            <a:camera prst="perspectiveRight"/>
            <a:lightRig rig="threePt" dir="t"/>
          </a:scene3d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960" y="768"/>
              <a:ext cx="4656" cy="2976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  <a:sp3d>
              <a:bevelT w="165100" prst="coolSlant"/>
            </a:sp3d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" name="Rectangle 4" descr="Outlined diamond"/>
            <p:cNvSpPr>
              <a:spLocks noChangeArrowheads="1"/>
            </p:cNvSpPr>
            <p:nvPr/>
          </p:nvSpPr>
          <p:spPr bwMode="auto">
            <a:xfrm rot="5400000">
              <a:off x="5189" y="2177"/>
              <a:ext cx="645" cy="110"/>
            </a:xfrm>
            <a:prstGeom prst="rect">
              <a:avLst/>
            </a:prstGeom>
            <a:pattFill prst="openDmnd">
              <a:fgClr>
                <a:schemeClr val="tx2"/>
              </a:fgClr>
              <a:bgClr>
                <a:schemeClr val="bg1"/>
              </a:bgClr>
            </a:patt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" name="Rectangle 5" descr="Outlined diamond"/>
            <p:cNvSpPr>
              <a:spLocks noChangeArrowheads="1"/>
            </p:cNvSpPr>
            <p:nvPr/>
          </p:nvSpPr>
          <p:spPr bwMode="auto">
            <a:xfrm rot="5400000">
              <a:off x="741" y="2177"/>
              <a:ext cx="645" cy="110"/>
            </a:xfrm>
            <a:prstGeom prst="rect">
              <a:avLst/>
            </a:prstGeom>
            <a:pattFill prst="openDmnd">
              <a:fgClr>
                <a:schemeClr val="tx2"/>
              </a:fgClr>
              <a:bgClr>
                <a:schemeClr val="bg1"/>
              </a:bgClr>
            </a:patt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 rot="5400000">
              <a:off x="1907" y="79"/>
              <a:ext cx="2778" cy="4353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 rot="5400000">
              <a:off x="616" y="1857"/>
              <a:ext cx="1758" cy="752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 rot="5400000">
              <a:off x="703" y="2088"/>
              <a:ext cx="1119" cy="289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 rot="5400000">
              <a:off x="4217" y="1857"/>
              <a:ext cx="1758" cy="752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 rot="5400000">
              <a:off x="4768" y="2095"/>
              <a:ext cx="1119" cy="289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Oval 11"/>
            <p:cNvSpPr>
              <a:spLocks noChangeArrowheads="1"/>
            </p:cNvSpPr>
            <p:nvPr/>
          </p:nvSpPr>
          <p:spPr bwMode="auto">
            <a:xfrm rot="5400000">
              <a:off x="2882" y="1799"/>
              <a:ext cx="876" cy="898"/>
            </a:xfrm>
            <a:prstGeom prst="ellipse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4" name="Line 12"/>
            <p:cNvSpPr>
              <a:spLocks noChangeShapeType="1"/>
            </p:cNvSpPr>
            <p:nvPr/>
          </p:nvSpPr>
          <p:spPr bwMode="auto">
            <a:xfrm rot="5400000">
              <a:off x="1924" y="2256"/>
              <a:ext cx="2778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15" name="Oval 98" descr="Sphere"/>
          <p:cNvSpPr>
            <a:spLocks noChangeAspect="1" noChangeArrowheads="1"/>
          </p:cNvSpPr>
          <p:nvPr/>
        </p:nvSpPr>
        <p:spPr bwMode="auto">
          <a:xfrm rot="10800000">
            <a:off x="9525000" y="2895600"/>
            <a:ext cx="166905" cy="127782"/>
          </a:xfrm>
          <a:prstGeom prst="ellipse">
            <a:avLst/>
          </a:prstGeom>
          <a:pattFill prst="sphere">
            <a:fgClr>
              <a:schemeClr val="tx1"/>
            </a:fgClr>
            <a:bgClr>
              <a:schemeClr val="bg1"/>
            </a:bgClr>
          </a:pattFill>
          <a:ln w="3175">
            <a:noFill/>
            <a:round/>
            <a:headEnd/>
            <a:tailEnd/>
          </a:ln>
          <a:effectLst>
            <a:outerShdw dist="28398" dir="12393903" algn="ctr" rotWithShape="0">
              <a:srgbClr val="808080">
                <a:alpha val="50000"/>
              </a:srgbClr>
            </a:outerShdw>
          </a:effectLst>
          <a:scene3d>
            <a:camera prst="perspectiveRight"/>
            <a:lightRig rig="threePt" dir="t"/>
          </a:scene3d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Oval 358"/>
          <p:cNvSpPr>
            <a:spLocks noChangeArrowheads="1"/>
          </p:cNvSpPr>
          <p:nvPr/>
        </p:nvSpPr>
        <p:spPr bwMode="auto">
          <a:xfrm rot="16200000">
            <a:off x="3262174" y="4430064"/>
            <a:ext cx="181419" cy="232245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17" name="Oval 359"/>
          <p:cNvSpPr>
            <a:spLocks noChangeArrowheads="1"/>
          </p:cNvSpPr>
          <p:nvPr/>
        </p:nvSpPr>
        <p:spPr bwMode="auto">
          <a:xfrm rot="16200000">
            <a:off x="4051871" y="3346435"/>
            <a:ext cx="181417" cy="232248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18" name="Oval 360"/>
          <p:cNvSpPr>
            <a:spLocks noChangeArrowheads="1"/>
          </p:cNvSpPr>
          <p:nvPr/>
        </p:nvSpPr>
        <p:spPr bwMode="auto">
          <a:xfrm rot="16200000">
            <a:off x="739000" y="3927298"/>
            <a:ext cx="182996" cy="232247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19" name="Oval 361"/>
          <p:cNvSpPr>
            <a:spLocks noChangeArrowheads="1"/>
          </p:cNvSpPr>
          <p:nvPr/>
        </p:nvSpPr>
        <p:spPr bwMode="auto">
          <a:xfrm rot="16200000">
            <a:off x="4986520" y="2554427"/>
            <a:ext cx="182996" cy="232247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0" name="Oval 362"/>
          <p:cNvSpPr>
            <a:spLocks noChangeArrowheads="1"/>
          </p:cNvSpPr>
          <p:nvPr/>
        </p:nvSpPr>
        <p:spPr bwMode="auto">
          <a:xfrm rot="16200000">
            <a:off x="5062743" y="3563924"/>
            <a:ext cx="181419" cy="232246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1" name="Oval 363"/>
          <p:cNvSpPr>
            <a:spLocks noChangeArrowheads="1"/>
          </p:cNvSpPr>
          <p:nvPr/>
        </p:nvSpPr>
        <p:spPr bwMode="auto">
          <a:xfrm rot="16200000">
            <a:off x="6498767" y="4571985"/>
            <a:ext cx="181418" cy="232248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2" name="Oval 364"/>
          <p:cNvSpPr>
            <a:spLocks noChangeArrowheads="1"/>
          </p:cNvSpPr>
          <p:nvPr/>
        </p:nvSpPr>
        <p:spPr bwMode="auto">
          <a:xfrm rot="16200000">
            <a:off x="6786904" y="2845258"/>
            <a:ext cx="182996" cy="232245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3" name="Oval 365"/>
          <p:cNvSpPr>
            <a:spLocks noChangeArrowheads="1"/>
          </p:cNvSpPr>
          <p:nvPr/>
        </p:nvSpPr>
        <p:spPr bwMode="auto">
          <a:xfrm rot="16200000">
            <a:off x="2756704" y="3487886"/>
            <a:ext cx="179841" cy="232248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4" name="Oval 366"/>
          <p:cNvSpPr>
            <a:spLocks noChangeArrowheads="1"/>
          </p:cNvSpPr>
          <p:nvPr/>
        </p:nvSpPr>
        <p:spPr bwMode="auto">
          <a:xfrm rot="16200000">
            <a:off x="954900" y="3058936"/>
            <a:ext cx="182996" cy="232246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5" name="Oval 367"/>
          <p:cNvSpPr>
            <a:spLocks noChangeArrowheads="1"/>
          </p:cNvSpPr>
          <p:nvPr/>
        </p:nvSpPr>
        <p:spPr bwMode="auto">
          <a:xfrm rot="16200000">
            <a:off x="2680504" y="2266147"/>
            <a:ext cx="179841" cy="232248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6" name="Diamond 145"/>
          <p:cNvSpPr>
            <a:spLocks noChangeArrowheads="1"/>
          </p:cNvSpPr>
          <p:nvPr/>
        </p:nvSpPr>
        <p:spPr bwMode="auto">
          <a:xfrm rot="16200000">
            <a:off x="4201555" y="4708452"/>
            <a:ext cx="227168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7" name="Diamond 146"/>
          <p:cNvSpPr>
            <a:spLocks noChangeArrowheads="1"/>
          </p:cNvSpPr>
          <p:nvPr/>
        </p:nvSpPr>
        <p:spPr bwMode="auto">
          <a:xfrm rot="16200000">
            <a:off x="5785030" y="4705278"/>
            <a:ext cx="227169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8" name="Diamond 147"/>
          <p:cNvSpPr>
            <a:spLocks noChangeArrowheads="1"/>
          </p:cNvSpPr>
          <p:nvPr/>
        </p:nvSpPr>
        <p:spPr bwMode="auto">
          <a:xfrm rot="16200000">
            <a:off x="6650169" y="3627449"/>
            <a:ext cx="227168" cy="290815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Diamond 148"/>
          <p:cNvSpPr>
            <a:spLocks noChangeArrowheads="1"/>
          </p:cNvSpPr>
          <p:nvPr/>
        </p:nvSpPr>
        <p:spPr bwMode="auto">
          <a:xfrm rot="16200000">
            <a:off x="3554485" y="2692327"/>
            <a:ext cx="227169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0" name="Diamond 149"/>
          <p:cNvSpPr>
            <a:spLocks noChangeArrowheads="1"/>
          </p:cNvSpPr>
          <p:nvPr/>
        </p:nvSpPr>
        <p:spPr bwMode="auto">
          <a:xfrm rot="16200000">
            <a:off x="5208343" y="3841678"/>
            <a:ext cx="227167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1" name="Diamond 150"/>
          <p:cNvSpPr>
            <a:spLocks noChangeArrowheads="1"/>
          </p:cNvSpPr>
          <p:nvPr/>
        </p:nvSpPr>
        <p:spPr bwMode="auto">
          <a:xfrm rot="16200000">
            <a:off x="1396772" y="3193977"/>
            <a:ext cx="227167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2" name="Diamond 151"/>
          <p:cNvSpPr>
            <a:spLocks noChangeArrowheads="1"/>
          </p:cNvSpPr>
          <p:nvPr/>
        </p:nvSpPr>
        <p:spPr bwMode="auto">
          <a:xfrm rot="16200000">
            <a:off x="2833760" y="3697216"/>
            <a:ext cx="227169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3" name="Diamond 152"/>
          <p:cNvSpPr>
            <a:spLocks noChangeArrowheads="1"/>
          </p:cNvSpPr>
          <p:nvPr/>
        </p:nvSpPr>
        <p:spPr bwMode="auto">
          <a:xfrm rot="16200000">
            <a:off x="4778660" y="2981252"/>
            <a:ext cx="227167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4" name="Diamond 153"/>
          <p:cNvSpPr>
            <a:spLocks noChangeArrowheads="1"/>
          </p:cNvSpPr>
          <p:nvPr/>
        </p:nvSpPr>
        <p:spPr bwMode="auto">
          <a:xfrm rot="16200000">
            <a:off x="1103329" y="4276017"/>
            <a:ext cx="227168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5" name="Diamond 154"/>
          <p:cNvSpPr>
            <a:spLocks noChangeArrowheads="1"/>
          </p:cNvSpPr>
          <p:nvPr/>
        </p:nvSpPr>
        <p:spPr bwMode="auto">
          <a:xfrm rot="16200000">
            <a:off x="2763376" y="4565577"/>
            <a:ext cx="227167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6" name="Cross 35"/>
          <p:cNvSpPr/>
          <p:nvPr/>
        </p:nvSpPr>
        <p:spPr bwMode="auto">
          <a:xfrm rot="16200000">
            <a:off x="4299023" y="5913209"/>
            <a:ext cx="227168" cy="290814"/>
          </a:xfrm>
          <a:prstGeom prst="plus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7" name="Cross 36"/>
          <p:cNvSpPr/>
          <p:nvPr/>
        </p:nvSpPr>
        <p:spPr bwMode="auto">
          <a:xfrm rot="16200000">
            <a:off x="4335748" y="1332157"/>
            <a:ext cx="227168" cy="290814"/>
          </a:xfrm>
          <a:prstGeom prst="plus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2554" name="TextBox 49"/>
          <p:cNvSpPr txBox="1">
            <a:spLocks noChangeArrowheads="1"/>
          </p:cNvSpPr>
          <p:nvPr/>
        </p:nvSpPr>
        <p:spPr bwMode="auto">
          <a:xfrm>
            <a:off x="381000" y="152400"/>
            <a:ext cx="800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2400">
                <a:latin typeface="Maiandra GD" pitchFamily="34" charset="0"/>
              </a:rPr>
              <a:t>Pass Go Forward   -   Replace !</a:t>
            </a:r>
            <a:endParaRPr lang="en-US" sz="2400">
              <a:latin typeface="Maiandra GD" pitchFamily="34" charset="0"/>
            </a:endParaRPr>
          </a:p>
        </p:txBody>
      </p:sp>
      <p:sp>
        <p:nvSpPr>
          <p:cNvPr id="22555" name="Oval 27"/>
          <p:cNvSpPr>
            <a:spLocks noChangeArrowheads="1"/>
          </p:cNvSpPr>
          <p:nvPr/>
        </p:nvSpPr>
        <p:spPr bwMode="auto">
          <a:xfrm>
            <a:off x="2627313" y="3644900"/>
            <a:ext cx="142875" cy="1444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2556" name="Line 28"/>
          <p:cNvSpPr>
            <a:spLocks noChangeShapeType="1"/>
          </p:cNvSpPr>
          <p:nvPr/>
        </p:nvSpPr>
        <p:spPr bwMode="auto">
          <a:xfrm flipH="1">
            <a:off x="2555875" y="3933825"/>
            <a:ext cx="288925" cy="5064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2557" name="Line 29"/>
          <p:cNvSpPr>
            <a:spLocks noChangeShapeType="1"/>
          </p:cNvSpPr>
          <p:nvPr/>
        </p:nvSpPr>
        <p:spPr bwMode="auto">
          <a:xfrm flipH="1">
            <a:off x="1692275" y="3644900"/>
            <a:ext cx="1150938" cy="13684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2558" name="Line 30"/>
          <p:cNvSpPr>
            <a:spLocks noChangeShapeType="1"/>
          </p:cNvSpPr>
          <p:nvPr/>
        </p:nvSpPr>
        <p:spPr bwMode="auto">
          <a:xfrm flipH="1">
            <a:off x="1042988" y="3644900"/>
            <a:ext cx="1657350" cy="431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2559" name="Line 31"/>
          <p:cNvSpPr>
            <a:spLocks noChangeShapeType="1"/>
          </p:cNvSpPr>
          <p:nvPr/>
        </p:nvSpPr>
        <p:spPr bwMode="auto">
          <a:xfrm flipH="1" flipV="1">
            <a:off x="3059113" y="4076700"/>
            <a:ext cx="288925" cy="360363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2560" name="Oval 32"/>
          <p:cNvSpPr>
            <a:spLocks noChangeArrowheads="1"/>
          </p:cNvSpPr>
          <p:nvPr/>
        </p:nvSpPr>
        <p:spPr bwMode="auto">
          <a:xfrm>
            <a:off x="2124075" y="3141663"/>
            <a:ext cx="1511300" cy="10795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2561" name="Line 33"/>
          <p:cNvSpPr>
            <a:spLocks noChangeShapeType="1"/>
          </p:cNvSpPr>
          <p:nvPr/>
        </p:nvSpPr>
        <p:spPr bwMode="auto">
          <a:xfrm flipH="1">
            <a:off x="3419475" y="3500438"/>
            <a:ext cx="576263" cy="71437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2562" name="Text Box 34"/>
          <p:cNvSpPr txBox="1">
            <a:spLocks noChangeArrowheads="1"/>
          </p:cNvSpPr>
          <p:nvPr/>
        </p:nvSpPr>
        <p:spPr bwMode="auto">
          <a:xfrm>
            <a:off x="6280150" y="1431925"/>
            <a:ext cx="2012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/>
              <a:t>HOLLAND 1974 !</a:t>
            </a:r>
            <a:endParaRPr lang="en-US" b="1"/>
          </a:p>
        </p:txBody>
      </p:sp>
      <p:sp>
        <p:nvSpPr>
          <p:cNvPr id="22563" name="Line 35"/>
          <p:cNvSpPr>
            <a:spLocks noChangeShapeType="1"/>
          </p:cNvSpPr>
          <p:nvPr/>
        </p:nvSpPr>
        <p:spPr bwMode="auto">
          <a:xfrm>
            <a:off x="1116013" y="4076700"/>
            <a:ext cx="19431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GB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765175"/>
            <a:ext cx="8229600" cy="45259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en-GB" sz="3600" b="1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GB" sz="3600" b="1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GB" sz="3600" b="1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sz="3600" b="1" smtClean="0"/>
              <a:t>         PRACTICES FOR THE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GB" sz="3600" b="1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sz="3600" b="1" smtClean="0"/>
              <a:t>           DEVELOPMENT OF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GB" sz="3600" b="1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sz="3600" b="1" smtClean="0"/>
              <a:t>      		MOVEMENT</a:t>
            </a:r>
            <a:endParaRPr lang="en-US" sz="36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GB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endParaRPr lang="en-GB" smtClean="0"/>
          </a:p>
          <a:p>
            <a:pPr eaLnBrk="1" hangingPunct="1">
              <a:buFontTx/>
              <a:buNone/>
            </a:pPr>
            <a:endParaRPr lang="en-GB" smtClean="0"/>
          </a:p>
          <a:p>
            <a:pPr eaLnBrk="1" hangingPunct="1">
              <a:buFontTx/>
              <a:buNone/>
            </a:pPr>
            <a:endParaRPr lang="en-GB" smtClean="0"/>
          </a:p>
          <a:p>
            <a:pPr eaLnBrk="1" hangingPunct="1">
              <a:buFontTx/>
              <a:buNone/>
            </a:pPr>
            <a:r>
              <a:rPr lang="en-GB" smtClean="0"/>
              <a:t>               TODAY’S PRACTICES</a:t>
            </a:r>
            <a:endParaRPr lang="en-US" smtClean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GB" smtClean="0"/>
          </a:p>
        </p:txBody>
      </p:sp>
      <p:pic>
        <p:nvPicPr>
          <p:cNvPr id="25603" name="Picture 4" descr="Tom-gräsmatta-uppifrån"/>
          <p:cNvPicPr>
            <a:picLocks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972675" cy="6858000"/>
          </a:xfrm>
          <a:noFill/>
        </p:spPr>
      </p:pic>
      <p:pic>
        <p:nvPicPr>
          <p:cNvPr id="25604" name="Picture 10" descr="ko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4300" y="1773238"/>
            <a:ext cx="2508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10" descr="ko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475" y="3716338"/>
            <a:ext cx="2508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10" descr="ko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275" y="5589588"/>
            <a:ext cx="2508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Picture 10" descr="ko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163" y="4221163"/>
            <a:ext cx="2508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8" name="Picture 27" descr="Utespelare---Springer-f-h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275" y="5949950"/>
            <a:ext cx="296863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9" name="Picture 27" descr="Utespelare---Springer-f-h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0200" y="1557338"/>
            <a:ext cx="296863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0" name="Picture 27" descr="Utespelare---Springer-f-h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8625" y="4365625"/>
            <a:ext cx="296863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1" name="Picture 27" descr="Utespelare---Springer-f-h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2138" y="3716338"/>
            <a:ext cx="296862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2" name="Picture 27" descr="Utespelare---Springer-f-h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175" y="5373688"/>
            <a:ext cx="296863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3" name="Picture 3" descr="boll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56100" y="5589588"/>
            <a:ext cx="165100" cy="16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14" name="Line 14"/>
          <p:cNvSpPr>
            <a:spLocks noChangeShapeType="1"/>
          </p:cNvSpPr>
          <p:nvPr/>
        </p:nvSpPr>
        <p:spPr bwMode="auto">
          <a:xfrm flipH="1">
            <a:off x="3492500" y="1989138"/>
            <a:ext cx="792163" cy="1727200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5615" name="Line 15"/>
          <p:cNvSpPr>
            <a:spLocks noChangeShapeType="1"/>
          </p:cNvSpPr>
          <p:nvPr/>
        </p:nvSpPr>
        <p:spPr bwMode="auto">
          <a:xfrm flipV="1">
            <a:off x="3779838" y="3357563"/>
            <a:ext cx="1944687" cy="576262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5616" name="Line 16"/>
          <p:cNvSpPr>
            <a:spLocks noChangeShapeType="1"/>
          </p:cNvSpPr>
          <p:nvPr/>
        </p:nvSpPr>
        <p:spPr bwMode="auto">
          <a:xfrm flipH="1" flipV="1">
            <a:off x="3708400" y="3933825"/>
            <a:ext cx="1943100" cy="647700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5617" name="Line 17"/>
          <p:cNvSpPr>
            <a:spLocks noChangeShapeType="1"/>
          </p:cNvSpPr>
          <p:nvPr/>
        </p:nvSpPr>
        <p:spPr bwMode="auto">
          <a:xfrm flipH="1" flipV="1">
            <a:off x="4427538" y="1989138"/>
            <a:ext cx="1296987" cy="1368425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5618" name="Line 18"/>
          <p:cNvSpPr>
            <a:spLocks noChangeShapeType="1"/>
          </p:cNvSpPr>
          <p:nvPr/>
        </p:nvSpPr>
        <p:spPr bwMode="auto">
          <a:xfrm flipH="1">
            <a:off x="4427538" y="4508500"/>
            <a:ext cx="1728787" cy="1150938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5619" name="Line 19"/>
          <p:cNvSpPr>
            <a:spLocks noChangeShapeType="1"/>
          </p:cNvSpPr>
          <p:nvPr/>
        </p:nvSpPr>
        <p:spPr bwMode="auto">
          <a:xfrm flipH="1" flipV="1">
            <a:off x="5795963" y="3357563"/>
            <a:ext cx="360362" cy="1150937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5620" name="Line 20"/>
          <p:cNvSpPr>
            <a:spLocks noChangeShapeType="1"/>
          </p:cNvSpPr>
          <p:nvPr/>
        </p:nvSpPr>
        <p:spPr bwMode="auto">
          <a:xfrm flipV="1">
            <a:off x="4500563" y="4724400"/>
            <a:ext cx="1008062" cy="865188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5621" name="Text Box 21"/>
          <p:cNvSpPr txBox="1">
            <a:spLocks noChangeArrowheads="1"/>
          </p:cNvSpPr>
          <p:nvPr/>
        </p:nvSpPr>
        <p:spPr bwMode="auto">
          <a:xfrm>
            <a:off x="1258888" y="620713"/>
            <a:ext cx="2563812" cy="466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400" b="1">
                <a:solidFill>
                  <a:schemeClr val="bg1"/>
                </a:solidFill>
              </a:rPr>
              <a:t>OVERLAP PLAY</a:t>
            </a:r>
            <a:endParaRPr lang="en-US" sz="2400" b="1">
              <a:solidFill>
                <a:schemeClr val="bg1"/>
              </a:solidFill>
            </a:endParaRPr>
          </a:p>
        </p:txBody>
      </p:sp>
      <p:sp>
        <p:nvSpPr>
          <p:cNvPr id="25622" name="Line 22"/>
          <p:cNvSpPr>
            <a:spLocks noChangeShapeType="1"/>
          </p:cNvSpPr>
          <p:nvPr/>
        </p:nvSpPr>
        <p:spPr bwMode="auto">
          <a:xfrm flipH="1" flipV="1">
            <a:off x="4643438" y="4365625"/>
            <a:ext cx="863600" cy="287338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5623" name="Text Box 23"/>
          <p:cNvSpPr txBox="1">
            <a:spLocks noChangeArrowheads="1"/>
          </p:cNvSpPr>
          <p:nvPr/>
        </p:nvSpPr>
        <p:spPr bwMode="auto">
          <a:xfrm>
            <a:off x="4859338" y="0"/>
            <a:ext cx="4613275" cy="253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 u="sng">
                <a:solidFill>
                  <a:schemeClr val="bg1"/>
                </a:solidFill>
              </a:rPr>
              <a:t>PURPOSE</a:t>
            </a:r>
            <a:r>
              <a:rPr lang="en-GB" sz="1600" b="1">
                <a:solidFill>
                  <a:schemeClr val="bg1"/>
                </a:solidFill>
              </a:rPr>
              <a:t> </a:t>
            </a:r>
            <a:br>
              <a:rPr lang="en-GB" sz="1600" b="1">
                <a:solidFill>
                  <a:schemeClr val="bg1"/>
                </a:solidFill>
              </a:rPr>
            </a:br>
            <a:r>
              <a:rPr lang="en-GB" sz="1600" b="1">
                <a:solidFill>
                  <a:schemeClr val="bg1"/>
                </a:solidFill>
              </a:rPr>
              <a:t/>
            </a:r>
            <a:br>
              <a:rPr lang="en-GB" sz="1600" b="1">
                <a:solidFill>
                  <a:schemeClr val="bg1"/>
                </a:solidFill>
              </a:rPr>
            </a:br>
            <a:r>
              <a:rPr lang="en-GB" sz="1600" b="1">
                <a:solidFill>
                  <a:schemeClr val="bg1"/>
                </a:solidFill>
              </a:rPr>
              <a:t>To provide a passing option ahead of the ball.</a:t>
            </a:r>
          </a:p>
          <a:p>
            <a:r>
              <a:rPr lang="en-GB" sz="1600" b="1">
                <a:solidFill>
                  <a:schemeClr val="bg1"/>
                </a:solidFill>
              </a:rPr>
              <a:t>To move a defender from a covering position.</a:t>
            </a:r>
          </a:p>
          <a:p>
            <a:r>
              <a:rPr lang="en-GB" sz="1600" b="1">
                <a:solidFill>
                  <a:schemeClr val="bg1"/>
                </a:solidFill>
              </a:rPr>
              <a:t>Eg “W” covering the FB</a:t>
            </a:r>
          </a:p>
          <a:p>
            <a:r>
              <a:rPr lang="en-GB" sz="1600" b="1">
                <a:solidFill>
                  <a:schemeClr val="bg1"/>
                </a:solidFill>
              </a:rPr>
              <a:t>Eg To draw a Cb from the middle.</a:t>
            </a:r>
          </a:p>
          <a:p>
            <a:r>
              <a:rPr lang="en-GB" sz="1600" b="1">
                <a:solidFill>
                  <a:schemeClr val="bg1"/>
                </a:solidFill>
              </a:rPr>
              <a:t>Eg to attract a MF player from an opponent.</a:t>
            </a:r>
          </a:p>
          <a:p>
            <a:r>
              <a:rPr lang="en-GB" sz="1600" b="1">
                <a:solidFill>
                  <a:schemeClr val="bg1"/>
                </a:solidFill>
              </a:rPr>
              <a:t>To attract an opponent from a forward to</a:t>
            </a:r>
          </a:p>
          <a:p>
            <a:r>
              <a:rPr lang="en-GB" sz="1600" b="1">
                <a:solidFill>
                  <a:schemeClr val="bg1"/>
                </a:solidFill>
              </a:rPr>
              <a:t> a defending role, eg a tracking wide player.</a:t>
            </a:r>
          </a:p>
          <a:p>
            <a:r>
              <a:rPr lang="en-GB" sz="1600" b="1">
                <a:solidFill>
                  <a:schemeClr val="bg1"/>
                </a:solidFill>
              </a:rPr>
              <a:t>To change the angle &amp; distance of pressure !</a:t>
            </a:r>
            <a:endParaRPr lang="en-US" sz="16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GB" smtClean="0"/>
          </a:p>
        </p:txBody>
      </p:sp>
      <p:pic>
        <p:nvPicPr>
          <p:cNvPr id="26627" name="Picture 4" descr="Tom-gräsmatta-uppifrån"/>
          <p:cNvPicPr>
            <a:picLocks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pic>
        <p:nvPicPr>
          <p:cNvPr id="26628" name="Picture 10" descr="ko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4300" y="1773238"/>
            <a:ext cx="2508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10" descr="ko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475" y="3716338"/>
            <a:ext cx="2508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10" descr="ko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275" y="5589588"/>
            <a:ext cx="2508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10" descr="ko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163" y="4221163"/>
            <a:ext cx="2508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Picture 27" descr="Utespelare---Springer-f-h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275" y="5949950"/>
            <a:ext cx="296863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3" name="Picture 27" descr="Utespelare---Springer-f-h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0200" y="1557338"/>
            <a:ext cx="296863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4" name="Picture 27" descr="Utespelare---Springer-f-h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8625" y="4365625"/>
            <a:ext cx="296863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5" name="Picture 27" descr="Utespelare---Springer-f-h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2138" y="3716338"/>
            <a:ext cx="296862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6" name="Picture 27" descr="Utespelare---Springer-f-h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175" y="5373688"/>
            <a:ext cx="296863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7" name="Picture 3" descr="boll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56100" y="5589588"/>
            <a:ext cx="165100" cy="16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8" name="Line 14"/>
          <p:cNvSpPr>
            <a:spLocks noChangeShapeType="1"/>
          </p:cNvSpPr>
          <p:nvPr/>
        </p:nvSpPr>
        <p:spPr bwMode="auto">
          <a:xfrm flipH="1">
            <a:off x="3492500" y="1989138"/>
            <a:ext cx="792163" cy="1727200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6639" name="Line 15"/>
          <p:cNvSpPr>
            <a:spLocks noChangeShapeType="1"/>
          </p:cNvSpPr>
          <p:nvPr/>
        </p:nvSpPr>
        <p:spPr bwMode="auto">
          <a:xfrm flipV="1">
            <a:off x="4572000" y="3357563"/>
            <a:ext cx="1152525" cy="1150937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6640" name="Line 16"/>
          <p:cNvSpPr>
            <a:spLocks noChangeShapeType="1"/>
          </p:cNvSpPr>
          <p:nvPr/>
        </p:nvSpPr>
        <p:spPr bwMode="auto">
          <a:xfrm flipH="1" flipV="1">
            <a:off x="4500563" y="4581525"/>
            <a:ext cx="1150937" cy="0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6641" name="Line 17"/>
          <p:cNvSpPr>
            <a:spLocks noChangeShapeType="1"/>
          </p:cNvSpPr>
          <p:nvPr/>
        </p:nvSpPr>
        <p:spPr bwMode="auto">
          <a:xfrm flipH="1" flipV="1">
            <a:off x="4427538" y="1989138"/>
            <a:ext cx="1296987" cy="1368425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6642" name="Line 18"/>
          <p:cNvSpPr>
            <a:spLocks noChangeShapeType="1"/>
          </p:cNvSpPr>
          <p:nvPr/>
        </p:nvSpPr>
        <p:spPr bwMode="auto">
          <a:xfrm flipH="1">
            <a:off x="4427538" y="4508500"/>
            <a:ext cx="1728787" cy="1150938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6643" name="Line 19"/>
          <p:cNvSpPr>
            <a:spLocks noChangeShapeType="1"/>
          </p:cNvSpPr>
          <p:nvPr/>
        </p:nvSpPr>
        <p:spPr bwMode="auto">
          <a:xfrm flipH="1" flipV="1">
            <a:off x="5795963" y="3357563"/>
            <a:ext cx="360362" cy="1150937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6644" name="Line 20"/>
          <p:cNvSpPr>
            <a:spLocks noChangeShapeType="1"/>
          </p:cNvSpPr>
          <p:nvPr/>
        </p:nvSpPr>
        <p:spPr bwMode="auto">
          <a:xfrm flipV="1">
            <a:off x="4500563" y="4724400"/>
            <a:ext cx="1008062" cy="865188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6645" name="Text Box 21"/>
          <p:cNvSpPr txBox="1">
            <a:spLocks noChangeArrowheads="1"/>
          </p:cNvSpPr>
          <p:nvPr/>
        </p:nvSpPr>
        <p:spPr bwMode="auto">
          <a:xfrm>
            <a:off x="2700338" y="836613"/>
            <a:ext cx="2563812" cy="466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400" b="1">
                <a:solidFill>
                  <a:schemeClr val="bg1"/>
                </a:solidFill>
              </a:rPr>
              <a:t>OVERLAP PLAY</a:t>
            </a:r>
            <a:endParaRPr lang="en-US" sz="2400" b="1">
              <a:solidFill>
                <a:schemeClr val="bg1"/>
              </a:solidFill>
            </a:endParaRPr>
          </a:p>
        </p:txBody>
      </p:sp>
      <p:sp>
        <p:nvSpPr>
          <p:cNvPr id="26646" name="Line 22"/>
          <p:cNvSpPr>
            <a:spLocks noChangeShapeType="1"/>
          </p:cNvSpPr>
          <p:nvPr/>
        </p:nvSpPr>
        <p:spPr bwMode="auto">
          <a:xfrm flipH="1" flipV="1">
            <a:off x="4500563" y="4652963"/>
            <a:ext cx="1008062" cy="71437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pic>
        <p:nvPicPr>
          <p:cNvPr id="26647" name="Picture 27" descr="Utespelare---Passar-åt-v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4663" y="4292600"/>
            <a:ext cx="285750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48" name="Line 24"/>
          <p:cNvSpPr>
            <a:spLocks noChangeShapeType="1"/>
          </p:cNvSpPr>
          <p:nvPr/>
        </p:nvSpPr>
        <p:spPr bwMode="auto">
          <a:xfrm>
            <a:off x="4500563" y="4797425"/>
            <a:ext cx="719137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6649" name="Oval 25"/>
          <p:cNvSpPr>
            <a:spLocks noChangeArrowheads="1"/>
          </p:cNvSpPr>
          <p:nvPr/>
        </p:nvSpPr>
        <p:spPr bwMode="auto">
          <a:xfrm>
            <a:off x="4067175" y="4221163"/>
            <a:ext cx="720725" cy="57626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GB" smtClean="0"/>
          </a:p>
        </p:txBody>
      </p:sp>
      <p:pic>
        <p:nvPicPr>
          <p:cNvPr id="27651" name="Picture 4" descr="Tom-gräsmatta-uppifrån"/>
          <p:cNvPicPr>
            <a:picLocks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pic>
        <p:nvPicPr>
          <p:cNvPr id="27652" name="Picture 10" descr="ko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4300" y="1773238"/>
            <a:ext cx="2508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10" descr="ko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475" y="3716338"/>
            <a:ext cx="2508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10" descr="ko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275" y="5589588"/>
            <a:ext cx="2508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Picture 10" descr="ko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163" y="4221163"/>
            <a:ext cx="2508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6" name="Picture 27" descr="Utespelare---Springer-f-h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275" y="5949950"/>
            <a:ext cx="296863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7" name="Picture 27" descr="Utespelare---Springer-f-h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0200" y="1557338"/>
            <a:ext cx="296863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8" name="Picture 27" descr="Utespelare---Springer-f-h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8625" y="4365625"/>
            <a:ext cx="296863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9" name="Picture 27" descr="Utespelare---Springer-f-h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2138" y="3716338"/>
            <a:ext cx="296862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0" name="Picture 27" descr="Utespelare---Springer-f-h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175" y="5373688"/>
            <a:ext cx="296863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1" name="Picture 3" descr="boll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56100" y="5589588"/>
            <a:ext cx="165100" cy="16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62" name="Line 14"/>
          <p:cNvSpPr>
            <a:spLocks noChangeShapeType="1"/>
          </p:cNvSpPr>
          <p:nvPr/>
        </p:nvSpPr>
        <p:spPr bwMode="auto">
          <a:xfrm flipH="1">
            <a:off x="3492500" y="1989138"/>
            <a:ext cx="792163" cy="1727200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7663" name="Line 15"/>
          <p:cNvSpPr>
            <a:spLocks noChangeShapeType="1"/>
          </p:cNvSpPr>
          <p:nvPr/>
        </p:nvSpPr>
        <p:spPr bwMode="auto">
          <a:xfrm flipV="1">
            <a:off x="4572000" y="3357563"/>
            <a:ext cx="1152525" cy="1150937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7664" name="Line 16"/>
          <p:cNvSpPr>
            <a:spLocks noChangeShapeType="1"/>
          </p:cNvSpPr>
          <p:nvPr/>
        </p:nvSpPr>
        <p:spPr bwMode="auto">
          <a:xfrm flipH="1" flipV="1">
            <a:off x="4572000" y="3644900"/>
            <a:ext cx="1079500" cy="936625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7665" name="Line 17"/>
          <p:cNvSpPr>
            <a:spLocks noChangeShapeType="1"/>
          </p:cNvSpPr>
          <p:nvPr/>
        </p:nvSpPr>
        <p:spPr bwMode="auto">
          <a:xfrm flipH="1" flipV="1">
            <a:off x="4427538" y="1989138"/>
            <a:ext cx="1296987" cy="1368425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7666" name="Line 18"/>
          <p:cNvSpPr>
            <a:spLocks noChangeShapeType="1"/>
          </p:cNvSpPr>
          <p:nvPr/>
        </p:nvSpPr>
        <p:spPr bwMode="auto">
          <a:xfrm flipH="1">
            <a:off x="4427538" y="4508500"/>
            <a:ext cx="1728787" cy="1150938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7667" name="Line 19"/>
          <p:cNvSpPr>
            <a:spLocks noChangeShapeType="1"/>
          </p:cNvSpPr>
          <p:nvPr/>
        </p:nvSpPr>
        <p:spPr bwMode="auto">
          <a:xfrm flipH="1" flipV="1">
            <a:off x="5795963" y="3357563"/>
            <a:ext cx="360362" cy="1150937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7668" name="Line 20"/>
          <p:cNvSpPr>
            <a:spLocks noChangeShapeType="1"/>
          </p:cNvSpPr>
          <p:nvPr/>
        </p:nvSpPr>
        <p:spPr bwMode="auto">
          <a:xfrm flipV="1">
            <a:off x="4500563" y="4724400"/>
            <a:ext cx="1008062" cy="865188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7669" name="Text Box 21"/>
          <p:cNvSpPr txBox="1">
            <a:spLocks noChangeArrowheads="1"/>
          </p:cNvSpPr>
          <p:nvPr/>
        </p:nvSpPr>
        <p:spPr bwMode="auto">
          <a:xfrm>
            <a:off x="2700338" y="836613"/>
            <a:ext cx="2563812" cy="466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400" b="1">
                <a:solidFill>
                  <a:schemeClr val="bg1"/>
                </a:solidFill>
              </a:rPr>
              <a:t>OVERLAP PLAY</a:t>
            </a:r>
            <a:endParaRPr lang="en-US" sz="2400" b="1">
              <a:solidFill>
                <a:schemeClr val="bg1"/>
              </a:solidFill>
            </a:endParaRPr>
          </a:p>
        </p:txBody>
      </p:sp>
      <p:sp>
        <p:nvSpPr>
          <p:cNvPr id="27670" name="Line 22"/>
          <p:cNvSpPr>
            <a:spLocks noChangeShapeType="1"/>
          </p:cNvSpPr>
          <p:nvPr/>
        </p:nvSpPr>
        <p:spPr bwMode="auto">
          <a:xfrm flipH="1" flipV="1">
            <a:off x="4500563" y="4652963"/>
            <a:ext cx="1008062" cy="71437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pic>
        <p:nvPicPr>
          <p:cNvPr id="27671" name="Picture 27" descr="Utespelare---Passar-åt-v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4663" y="4292600"/>
            <a:ext cx="285750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72" name="Line 24"/>
          <p:cNvSpPr>
            <a:spLocks noChangeShapeType="1"/>
          </p:cNvSpPr>
          <p:nvPr/>
        </p:nvSpPr>
        <p:spPr bwMode="auto">
          <a:xfrm>
            <a:off x="4500563" y="4797425"/>
            <a:ext cx="719137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7673" name="Oval 25"/>
          <p:cNvSpPr>
            <a:spLocks noChangeArrowheads="1"/>
          </p:cNvSpPr>
          <p:nvPr/>
        </p:nvSpPr>
        <p:spPr bwMode="auto">
          <a:xfrm>
            <a:off x="4067175" y="4221163"/>
            <a:ext cx="720725" cy="57626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pic>
        <p:nvPicPr>
          <p:cNvPr id="27674" name="Picture 27" descr="Utespelare---Passar-åt-v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56100" y="3284538"/>
            <a:ext cx="285750" cy="38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75" name="Line 27"/>
          <p:cNvSpPr>
            <a:spLocks noChangeShapeType="1"/>
          </p:cNvSpPr>
          <p:nvPr/>
        </p:nvSpPr>
        <p:spPr bwMode="auto">
          <a:xfrm>
            <a:off x="4572000" y="3644900"/>
            <a:ext cx="0" cy="863600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7676" name="Oval 28"/>
          <p:cNvSpPr>
            <a:spLocks noChangeArrowheads="1"/>
          </p:cNvSpPr>
          <p:nvPr/>
        </p:nvSpPr>
        <p:spPr bwMode="auto">
          <a:xfrm>
            <a:off x="4140200" y="3141663"/>
            <a:ext cx="647700" cy="57626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7677" name="Line 29"/>
          <p:cNvSpPr>
            <a:spLocks noChangeShapeType="1"/>
          </p:cNvSpPr>
          <p:nvPr/>
        </p:nvSpPr>
        <p:spPr bwMode="auto">
          <a:xfrm flipH="1">
            <a:off x="4140200" y="3573463"/>
            <a:ext cx="71438" cy="7191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7678" name="Line 30"/>
          <p:cNvSpPr>
            <a:spLocks noChangeShapeType="1"/>
          </p:cNvSpPr>
          <p:nvPr/>
        </p:nvSpPr>
        <p:spPr bwMode="auto">
          <a:xfrm flipV="1">
            <a:off x="4284663" y="3644900"/>
            <a:ext cx="71437" cy="5762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GB" smtClean="0"/>
          </a:p>
        </p:txBody>
      </p:sp>
      <p:pic>
        <p:nvPicPr>
          <p:cNvPr id="28675" name="Picture 4" descr="Tom-gräsmatta-uppifrån"/>
          <p:cNvPicPr>
            <a:picLocks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861175"/>
          </a:xfrm>
          <a:noFill/>
        </p:spPr>
      </p:pic>
      <p:sp>
        <p:nvSpPr>
          <p:cNvPr id="28676" name="Line 4"/>
          <p:cNvSpPr>
            <a:spLocks noChangeShapeType="1"/>
          </p:cNvSpPr>
          <p:nvPr/>
        </p:nvSpPr>
        <p:spPr bwMode="auto">
          <a:xfrm>
            <a:off x="3130550" y="1412875"/>
            <a:ext cx="1588" cy="38877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8677" name="Line 5"/>
          <p:cNvSpPr>
            <a:spLocks noChangeShapeType="1"/>
          </p:cNvSpPr>
          <p:nvPr/>
        </p:nvSpPr>
        <p:spPr bwMode="auto">
          <a:xfrm>
            <a:off x="3059113" y="1412875"/>
            <a:ext cx="43926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8678" name="Line 6"/>
          <p:cNvSpPr>
            <a:spLocks noChangeShapeType="1"/>
          </p:cNvSpPr>
          <p:nvPr/>
        </p:nvSpPr>
        <p:spPr bwMode="auto">
          <a:xfrm>
            <a:off x="7451725" y="1412875"/>
            <a:ext cx="0" cy="38877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8679" name="Line 7"/>
          <p:cNvSpPr>
            <a:spLocks noChangeShapeType="1"/>
          </p:cNvSpPr>
          <p:nvPr/>
        </p:nvSpPr>
        <p:spPr bwMode="auto">
          <a:xfrm>
            <a:off x="7451725" y="5229225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8680" name="Line 8"/>
          <p:cNvSpPr>
            <a:spLocks noChangeShapeType="1"/>
          </p:cNvSpPr>
          <p:nvPr/>
        </p:nvSpPr>
        <p:spPr bwMode="auto">
          <a:xfrm flipH="1">
            <a:off x="3132138" y="5300663"/>
            <a:ext cx="43926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8681" name="Line 9"/>
          <p:cNvSpPr>
            <a:spLocks noChangeShapeType="1"/>
          </p:cNvSpPr>
          <p:nvPr/>
        </p:nvSpPr>
        <p:spPr bwMode="auto">
          <a:xfrm>
            <a:off x="5292725" y="1412875"/>
            <a:ext cx="0" cy="38877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8682" name="Line 10"/>
          <p:cNvSpPr>
            <a:spLocks noChangeShapeType="1"/>
          </p:cNvSpPr>
          <p:nvPr/>
        </p:nvSpPr>
        <p:spPr bwMode="auto">
          <a:xfrm>
            <a:off x="3132138" y="3284538"/>
            <a:ext cx="43195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pic>
        <p:nvPicPr>
          <p:cNvPr id="28683" name="Picture 29" descr="Utespelare---Passar-åt-vän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5200" y="2286000"/>
            <a:ext cx="228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4" name="Picture 29" descr="Utespelare---Passar-åt-vän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125" y="4221163"/>
            <a:ext cx="228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5" name="Picture 29" descr="Utespelare---Passar-åt-vän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275" y="4437063"/>
            <a:ext cx="228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6" name="Picture 29" descr="Utespelare---Passar-åt-vän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7763" y="2276475"/>
            <a:ext cx="228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7" name="Picture 5" descr="Utespelare---Passar-åt-v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7675" y="5589588"/>
            <a:ext cx="285750" cy="38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8" name="Picture 5" descr="Utespelare---Passar-åt-v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19925" y="5445125"/>
            <a:ext cx="285750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9" name="Picture 3" descr="boll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48038" y="5734050"/>
            <a:ext cx="165100" cy="16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90" name="Line 18"/>
          <p:cNvSpPr>
            <a:spLocks noChangeShapeType="1"/>
          </p:cNvSpPr>
          <p:nvPr/>
        </p:nvSpPr>
        <p:spPr bwMode="auto">
          <a:xfrm flipV="1">
            <a:off x="3563938" y="5661025"/>
            <a:ext cx="3313112" cy="215900"/>
          </a:xfrm>
          <a:prstGeom prst="line">
            <a:avLst/>
          </a:prstGeom>
          <a:noFill/>
          <a:ln w="9525">
            <a:solidFill>
              <a:srgbClr val="FFFF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8691" name="Line 19"/>
          <p:cNvSpPr>
            <a:spLocks noChangeShapeType="1"/>
          </p:cNvSpPr>
          <p:nvPr/>
        </p:nvSpPr>
        <p:spPr bwMode="auto">
          <a:xfrm>
            <a:off x="3708400" y="2492375"/>
            <a:ext cx="142875" cy="1800225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pic>
        <p:nvPicPr>
          <p:cNvPr id="28692" name="Picture 10" descr="kon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08850" y="1196975"/>
            <a:ext cx="2508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3" name="Picture 10" descr="kon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80288" y="5084763"/>
            <a:ext cx="2508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4" name="Picture 10" descr="kon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87675" y="1268413"/>
            <a:ext cx="2508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5" name="Picture 10" descr="kon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59113" y="5084763"/>
            <a:ext cx="2508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96" name="Line 24"/>
          <p:cNvSpPr>
            <a:spLocks noChangeShapeType="1"/>
          </p:cNvSpPr>
          <p:nvPr/>
        </p:nvSpPr>
        <p:spPr bwMode="auto">
          <a:xfrm flipV="1">
            <a:off x="6804025" y="2636838"/>
            <a:ext cx="215900" cy="1800225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8697" name="Line 25"/>
          <p:cNvSpPr>
            <a:spLocks noChangeShapeType="1"/>
          </p:cNvSpPr>
          <p:nvPr/>
        </p:nvSpPr>
        <p:spPr bwMode="auto">
          <a:xfrm flipH="1" flipV="1">
            <a:off x="6300788" y="4437063"/>
            <a:ext cx="576262" cy="1223962"/>
          </a:xfrm>
          <a:prstGeom prst="line">
            <a:avLst/>
          </a:prstGeom>
          <a:noFill/>
          <a:ln w="9525">
            <a:solidFill>
              <a:srgbClr val="FFFF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8698" name="Line 26"/>
          <p:cNvSpPr>
            <a:spLocks noChangeShapeType="1"/>
          </p:cNvSpPr>
          <p:nvPr/>
        </p:nvSpPr>
        <p:spPr bwMode="auto">
          <a:xfrm flipH="1">
            <a:off x="6300788" y="2781300"/>
            <a:ext cx="0" cy="1584325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pic>
        <p:nvPicPr>
          <p:cNvPr id="28699" name="Picture 5" descr="Utespelare---Passar-åt-v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77050" y="836613"/>
            <a:ext cx="285750" cy="38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00" name="Picture 5" descr="Utespelare---Passar-åt-v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7675" y="765175"/>
            <a:ext cx="285750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701" name="Line 29"/>
          <p:cNvSpPr>
            <a:spLocks noChangeShapeType="1"/>
          </p:cNvSpPr>
          <p:nvPr/>
        </p:nvSpPr>
        <p:spPr bwMode="auto">
          <a:xfrm flipV="1">
            <a:off x="4067175" y="2349500"/>
            <a:ext cx="433388" cy="2087563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8702" name="Text Box 30"/>
          <p:cNvSpPr txBox="1">
            <a:spLocks noChangeArrowheads="1"/>
          </p:cNvSpPr>
          <p:nvPr/>
        </p:nvSpPr>
        <p:spPr bwMode="auto">
          <a:xfrm>
            <a:off x="323850" y="331788"/>
            <a:ext cx="4579938" cy="466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400" b="1">
                <a:solidFill>
                  <a:schemeClr val="bg1"/>
                </a:solidFill>
              </a:rPr>
              <a:t>VERTICAL PLACE CHANGING</a:t>
            </a:r>
            <a:endParaRPr lang="en-US" sz="2400" b="1">
              <a:solidFill>
                <a:schemeClr val="bg1"/>
              </a:solidFill>
            </a:endParaRPr>
          </a:p>
        </p:txBody>
      </p:sp>
      <p:pic>
        <p:nvPicPr>
          <p:cNvPr id="28703" name="Picture 43" descr="Utespelare---Springer-f-v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84663" y="3068638"/>
            <a:ext cx="296862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04" name="Picture 43" descr="Utespelare---Springer-f-v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867400" y="2852738"/>
            <a:ext cx="296863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705" name="Text Box 33"/>
          <p:cNvSpPr txBox="1">
            <a:spLocks noChangeArrowheads="1"/>
          </p:cNvSpPr>
          <p:nvPr/>
        </p:nvSpPr>
        <p:spPr bwMode="auto">
          <a:xfrm>
            <a:off x="0" y="3068638"/>
            <a:ext cx="2962275" cy="9255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>
                <a:solidFill>
                  <a:srgbClr val="00FFFF"/>
                </a:solidFill>
              </a:rPr>
              <a:t>Progress </a:t>
            </a:r>
            <a:r>
              <a:rPr lang="en-GB" b="1">
                <a:solidFill>
                  <a:schemeClr val="bg1"/>
                </a:solidFill>
              </a:rPr>
              <a:t>to one defender</a:t>
            </a:r>
          </a:p>
          <a:p>
            <a:endParaRPr lang="en-GB" b="1">
              <a:solidFill>
                <a:srgbClr val="00FFFF"/>
              </a:solidFill>
            </a:endParaRPr>
          </a:p>
          <a:p>
            <a:r>
              <a:rPr lang="en-GB" b="1">
                <a:solidFill>
                  <a:schemeClr val="bg1"/>
                </a:solidFill>
              </a:rPr>
              <a:t>in each channel.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28706" name="Text Box 34"/>
          <p:cNvSpPr txBox="1">
            <a:spLocks noChangeArrowheads="1"/>
          </p:cNvSpPr>
          <p:nvPr/>
        </p:nvSpPr>
        <p:spPr bwMode="auto">
          <a:xfrm>
            <a:off x="7793038" y="3089275"/>
            <a:ext cx="904875" cy="37623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>
                <a:solidFill>
                  <a:schemeClr val="bg1"/>
                </a:solidFill>
              </a:rPr>
              <a:t>25 yds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28707" name="Text Box 35"/>
          <p:cNvSpPr txBox="1">
            <a:spLocks noChangeArrowheads="1"/>
          </p:cNvSpPr>
          <p:nvPr/>
        </p:nvSpPr>
        <p:spPr bwMode="auto">
          <a:xfrm>
            <a:off x="5127625" y="5969000"/>
            <a:ext cx="904875" cy="37623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>
                <a:solidFill>
                  <a:schemeClr val="bg1"/>
                </a:solidFill>
              </a:rPr>
              <a:t>25 yds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28708" name="Line 36"/>
          <p:cNvSpPr>
            <a:spLocks noChangeShapeType="1"/>
          </p:cNvSpPr>
          <p:nvPr/>
        </p:nvSpPr>
        <p:spPr bwMode="auto">
          <a:xfrm>
            <a:off x="6084888" y="6165850"/>
            <a:ext cx="5746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8709" name="Line 37"/>
          <p:cNvSpPr>
            <a:spLocks noChangeShapeType="1"/>
          </p:cNvSpPr>
          <p:nvPr/>
        </p:nvSpPr>
        <p:spPr bwMode="auto">
          <a:xfrm flipH="1">
            <a:off x="4500563" y="6165850"/>
            <a:ext cx="576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8710" name="Line 38"/>
          <p:cNvSpPr>
            <a:spLocks noChangeShapeType="1"/>
          </p:cNvSpPr>
          <p:nvPr/>
        </p:nvSpPr>
        <p:spPr bwMode="auto">
          <a:xfrm flipV="1">
            <a:off x="8243888" y="2205038"/>
            <a:ext cx="0" cy="86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8711" name="Line 39"/>
          <p:cNvSpPr>
            <a:spLocks noChangeShapeType="1"/>
          </p:cNvSpPr>
          <p:nvPr/>
        </p:nvSpPr>
        <p:spPr bwMode="auto">
          <a:xfrm>
            <a:off x="8243888" y="3429000"/>
            <a:ext cx="0" cy="86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8712" name="Text Box 40"/>
          <p:cNvSpPr txBox="1">
            <a:spLocks noChangeArrowheads="1"/>
          </p:cNvSpPr>
          <p:nvPr/>
        </p:nvSpPr>
        <p:spPr bwMode="auto">
          <a:xfrm>
            <a:off x="376238" y="4529138"/>
            <a:ext cx="2187575" cy="92551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en-GB" b="1">
                <a:solidFill>
                  <a:schemeClr val="bg1"/>
                </a:solidFill>
              </a:rPr>
              <a:t>Pass to </a:t>
            </a:r>
          </a:p>
          <a:p>
            <a:pPr marL="342900" indent="-342900">
              <a:buFontTx/>
              <a:buAutoNum type="arabicParenR"/>
            </a:pPr>
            <a:r>
              <a:rPr lang="en-GB" b="1">
                <a:solidFill>
                  <a:schemeClr val="bg1"/>
                </a:solidFill>
              </a:rPr>
              <a:t>Nearest player</a:t>
            </a:r>
          </a:p>
          <a:p>
            <a:pPr marL="342900" indent="-342900">
              <a:buFontTx/>
              <a:buAutoNum type="arabicParenR"/>
            </a:pPr>
            <a:r>
              <a:rPr lang="en-GB" b="1">
                <a:solidFill>
                  <a:schemeClr val="bg1"/>
                </a:solidFill>
              </a:rPr>
              <a:t>Furthest player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28713" name="Line 41"/>
          <p:cNvSpPr>
            <a:spLocks noChangeShapeType="1"/>
          </p:cNvSpPr>
          <p:nvPr/>
        </p:nvSpPr>
        <p:spPr bwMode="auto">
          <a:xfrm flipV="1">
            <a:off x="6300788" y="2708275"/>
            <a:ext cx="576262" cy="1728788"/>
          </a:xfrm>
          <a:prstGeom prst="line">
            <a:avLst/>
          </a:prstGeom>
          <a:noFill/>
          <a:ln w="9525">
            <a:solidFill>
              <a:srgbClr val="FFFF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GB" smtClean="0"/>
          </a:p>
        </p:txBody>
      </p:sp>
      <p:pic>
        <p:nvPicPr>
          <p:cNvPr id="29699" name="Picture 4" descr="Tom-gräsmatta-uppifrån"/>
          <p:cNvPicPr>
            <a:picLocks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861175"/>
          </a:xfrm>
          <a:noFill/>
        </p:spPr>
      </p:pic>
      <p:sp>
        <p:nvSpPr>
          <p:cNvPr id="29700" name="Line 4"/>
          <p:cNvSpPr>
            <a:spLocks noChangeShapeType="1"/>
          </p:cNvSpPr>
          <p:nvPr/>
        </p:nvSpPr>
        <p:spPr bwMode="auto">
          <a:xfrm>
            <a:off x="3130550" y="1412875"/>
            <a:ext cx="1588" cy="38877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9701" name="Line 5"/>
          <p:cNvSpPr>
            <a:spLocks noChangeShapeType="1"/>
          </p:cNvSpPr>
          <p:nvPr/>
        </p:nvSpPr>
        <p:spPr bwMode="auto">
          <a:xfrm>
            <a:off x="3059113" y="1412875"/>
            <a:ext cx="43926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9702" name="Line 6"/>
          <p:cNvSpPr>
            <a:spLocks noChangeShapeType="1"/>
          </p:cNvSpPr>
          <p:nvPr/>
        </p:nvSpPr>
        <p:spPr bwMode="auto">
          <a:xfrm>
            <a:off x="7451725" y="1412875"/>
            <a:ext cx="0" cy="38877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9703" name="Line 7"/>
          <p:cNvSpPr>
            <a:spLocks noChangeShapeType="1"/>
          </p:cNvSpPr>
          <p:nvPr/>
        </p:nvSpPr>
        <p:spPr bwMode="auto">
          <a:xfrm>
            <a:off x="7451725" y="5229225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9704" name="Line 8"/>
          <p:cNvSpPr>
            <a:spLocks noChangeShapeType="1"/>
          </p:cNvSpPr>
          <p:nvPr/>
        </p:nvSpPr>
        <p:spPr bwMode="auto">
          <a:xfrm flipH="1">
            <a:off x="3132138" y="5300663"/>
            <a:ext cx="43926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9705" name="Line 9"/>
          <p:cNvSpPr>
            <a:spLocks noChangeShapeType="1"/>
          </p:cNvSpPr>
          <p:nvPr/>
        </p:nvSpPr>
        <p:spPr bwMode="auto">
          <a:xfrm>
            <a:off x="5292725" y="1412875"/>
            <a:ext cx="0" cy="38877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9706" name="Line 10"/>
          <p:cNvSpPr>
            <a:spLocks noChangeShapeType="1"/>
          </p:cNvSpPr>
          <p:nvPr/>
        </p:nvSpPr>
        <p:spPr bwMode="auto">
          <a:xfrm>
            <a:off x="3132138" y="3284538"/>
            <a:ext cx="43195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pic>
        <p:nvPicPr>
          <p:cNvPr id="29707" name="Picture 29" descr="Utespelare---Passar-åt-vän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5200" y="2286000"/>
            <a:ext cx="228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8" name="Picture 29" descr="Utespelare---Passar-åt-vän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4300" y="1916113"/>
            <a:ext cx="228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9" name="Picture 29" descr="Utespelare---Passar-åt-vän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3663" y="4221163"/>
            <a:ext cx="228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0" name="Picture 29" descr="Utespelare---Passar-åt-vän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275" y="4437063"/>
            <a:ext cx="228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1" name="Picture 29" descr="Utespelare---Passar-åt-vän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525" y="2636838"/>
            <a:ext cx="228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2" name="Picture 5" descr="Utespelare---Passar-åt-v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5600" y="3573463"/>
            <a:ext cx="285750" cy="38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3" name="Picture 5" descr="Utespelare---Passar-åt-v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538" y="3068638"/>
            <a:ext cx="285750" cy="38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4" name="Picture 3" descr="boll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35375" y="2636838"/>
            <a:ext cx="165100" cy="16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15" name="Line 19"/>
          <p:cNvSpPr>
            <a:spLocks noChangeShapeType="1"/>
          </p:cNvSpPr>
          <p:nvPr/>
        </p:nvSpPr>
        <p:spPr bwMode="auto">
          <a:xfrm>
            <a:off x="3708400" y="2781300"/>
            <a:ext cx="215900" cy="1655763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9716" name="Line 20"/>
          <p:cNvSpPr>
            <a:spLocks noChangeShapeType="1"/>
          </p:cNvSpPr>
          <p:nvPr/>
        </p:nvSpPr>
        <p:spPr bwMode="auto">
          <a:xfrm flipV="1">
            <a:off x="3779838" y="2205038"/>
            <a:ext cx="2232025" cy="576262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pic>
        <p:nvPicPr>
          <p:cNvPr id="29717" name="Picture 10" descr="kon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08850" y="1196975"/>
            <a:ext cx="2508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8" name="Picture 10" descr="kon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80288" y="5084763"/>
            <a:ext cx="2508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9" name="Picture 10" descr="kon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87675" y="1268413"/>
            <a:ext cx="2508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20" name="Picture 10" descr="kon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59113" y="5084763"/>
            <a:ext cx="2508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21" name="Line 25"/>
          <p:cNvSpPr>
            <a:spLocks noChangeShapeType="1"/>
          </p:cNvSpPr>
          <p:nvPr/>
        </p:nvSpPr>
        <p:spPr bwMode="auto">
          <a:xfrm>
            <a:off x="4067175" y="4581525"/>
            <a:ext cx="2089150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9722" name="Line 26"/>
          <p:cNvSpPr>
            <a:spLocks noChangeShapeType="1"/>
          </p:cNvSpPr>
          <p:nvPr/>
        </p:nvSpPr>
        <p:spPr bwMode="auto">
          <a:xfrm>
            <a:off x="4067175" y="4724400"/>
            <a:ext cx="1873250" cy="0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9723" name="Line 27"/>
          <p:cNvSpPr>
            <a:spLocks noChangeShapeType="1"/>
          </p:cNvSpPr>
          <p:nvPr/>
        </p:nvSpPr>
        <p:spPr bwMode="auto">
          <a:xfrm flipH="1">
            <a:off x="4787900" y="3068638"/>
            <a:ext cx="936625" cy="865187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9724" name="Text Box 28"/>
          <p:cNvSpPr txBox="1">
            <a:spLocks noChangeArrowheads="1"/>
          </p:cNvSpPr>
          <p:nvPr/>
        </p:nvSpPr>
        <p:spPr bwMode="auto">
          <a:xfrm>
            <a:off x="2843213" y="0"/>
            <a:ext cx="4951412" cy="11969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400" b="1">
                <a:solidFill>
                  <a:schemeClr val="bg1"/>
                </a:solidFill>
              </a:rPr>
              <a:t>5 v 2</a:t>
            </a:r>
          </a:p>
          <a:p>
            <a:endParaRPr lang="en-GB" sz="2400" b="1">
              <a:solidFill>
                <a:schemeClr val="bg1"/>
              </a:solidFill>
            </a:endParaRPr>
          </a:p>
          <a:p>
            <a:r>
              <a:rPr lang="en-GB" sz="2400" b="1">
                <a:solidFill>
                  <a:schemeClr val="bg1"/>
                </a:solidFill>
              </a:rPr>
              <a:t>Pass, change zones and replace.</a:t>
            </a:r>
            <a:endParaRPr lang="en-US" sz="2400" b="1">
              <a:solidFill>
                <a:schemeClr val="bg1"/>
              </a:solidFill>
            </a:endParaRPr>
          </a:p>
        </p:txBody>
      </p:sp>
      <p:sp>
        <p:nvSpPr>
          <p:cNvPr id="29725" name="Text Box 29"/>
          <p:cNvSpPr txBox="1">
            <a:spLocks noChangeArrowheads="1"/>
          </p:cNvSpPr>
          <p:nvPr/>
        </p:nvSpPr>
        <p:spPr bwMode="auto">
          <a:xfrm>
            <a:off x="7885113" y="3068638"/>
            <a:ext cx="904875" cy="37623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>
                <a:solidFill>
                  <a:schemeClr val="bg1"/>
                </a:solidFill>
              </a:rPr>
              <a:t>20 yds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29726" name="Text Box 30"/>
          <p:cNvSpPr txBox="1">
            <a:spLocks noChangeArrowheads="1"/>
          </p:cNvSpPr>
          <p:nvPr/>
        </p:nvSpPr>
        <p:spPr bwMode="auto">
          <a:xfrm>
            <a:off x="4911725" y="5681663"/>
            <a:ext cx="904875" cy="37623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>
                <a:solidFill>
                  <a:schemeClr val="bg1"/>
                </a:solidFill>
              </a:rPr>
              <a:t>20 yds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29727" name="Line 31"/>
          <p:cNvSpPr>
            <a:spLocks noChangeShapeType="1"/>
          </p:cNvSpPr>
          <p:nvPr/>
        </p:nvSpPr>
        <p:spPr bwMode="auto">
          <a:xfrm flipV="1">
            <a:off x="8316913" y="1844675"/>
            <a:ext cx="0" cy="12239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9728" name="Line 32"/>
          <p:cNvSpPr>
            <a:spLocks noChangeShapeType="1"/>
          </p:cNvSpPr>
          <p:nvPr/>
        </p:nvSpPr>
        <p:spPr bwMode="auto">
          <a:xfrm>
            <a:off x="8316913" y="3429000"/>
            <a:ext cx="0" cy="86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9729" name="Line 33"/>
          <p:cNvSpPr>
            <a:spLocks noChangeShapeType="1"/>
          </p:cNvSpPr>
          <p:nvPr/>
        </p:nvSpPr>
        <p:spPr bwMode="auto">
          <a:xfrm>
            <a:off x="5795963" y="5876925"/>
            <a:ext cx="9366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9730" name="Line 34"/>
          <p:cNvSpPr>
            <a:spLocks noChangeShapeType="1"/>
          </p:cNvSpPr>
          <p:nvPr/>
        </p:nvSpPr>
        <p:spPr bwMode="auto">
          <a:xfrm flipH="1">
            <a:off x="4211638" y="5876925"/>
            <a:ext cx="7207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9731" name="Line 35"/>
          <p:cNvSpPr>
            <a:spLocks noChangeShapeType="1"/>
          </p:cNvSpPr>
          <p:nvPr/>
        </p:nvSpPr>
        <p:spPr bwMode="auto">
          <a:xfrm>
            <a:off x="611188" y="2924175"/>
            <a:ext cx="0" cy="17287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9732" name="Line 36"/>
          <p:cNvSpPr>
            <a:spLocks noChangeShapeType="1"/>
          </p:cNvSpPr>
          <p:nvPr/>
        </p:nvSpPr>
        <p:spPr bwMode="auto">
          <a:xfrm>
            <a:off x="611188" y="2924175"/>
            <a:ext cx="19446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9733" name="Line 37"/>
          <p:cNvSpPr>
            <a:spLocks noChangeShapeType="1"/>
          </p:cNvSpPr>
          <p:nvPr/>
        </p:nvSpPr>
        <p:spPr bwMode="auto">
          <a:xfrm flipH="1">
            <a:off x="2555875" y="2924175"/>
            <a:ext cx="0" cy="17287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9734" name="Line 38"/>
          <p:cNvSpPr>
            <a:spLocks noChangeShapeType="1"/>
          </p:cNvSpPr>
          <p:nvPr/>
        </p:nvSpPr>
        <p:spPr bwMode="auto">
          <a:xfrm flipH="1">
            <a:off x="611188" y="4652963"/>
            <a:ext cx="19446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pic>
        <p:nvPicPr>
          <p:cNvPr id="29735" name="Picture 18" descr="Utespelare---Springer-f-v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55650" y="3284538"/>
            <a:ext cx="296863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36" name="Picture 18" descr="Utespelare---Springer-f-v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24075" y="2997200"/>
            <a:ext cx="296863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37" name="Picture 18" descr="Utespelare---Springer-f-v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24075" y="4149725"/>
            <a:ext cx="296863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38" name="Picture 19" descr="Utespelare---Springer-f-v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692275" y="3716338"/>
            <a:ext cx="296863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39" name="Picture 10" descr="kon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84438" y="2708275"/>
            <a:ext cx="2508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40" name="Picture 10" descr="kon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84438" y="4437063"/>
            <a:ext cx="2508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41" name="Picture 10" descr="kon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8313" y="2708275"/>
            <a:ext cx="2508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42" name="Picture 10" descr="kon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9750" y="4437063"/>
            <a:ext cx="2508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43" name="Picture 3" descr="boll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95513" y="4005263"/>
            <a:ext cx="165100" cy="16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44" name="Line 48"/>
          <p:cNvSpPr>
            <a:spLocks noChangeShapeType="1"/>
          </p:cNvSpPr>
          <p:nvPr/>
        </p:nvSpPr>
        <p:spPr bwMode="auto">
          <a:xfrm flipV="1">
            <a:off x="2268538" y="3500438"/>
            <a:ext cx="0" cy="504825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9745" name="Line 49"/>
          <p:cNvSpPr>
            <a:spLocks noChangeShapeType="1"/>
          </p:cNvSpPr>
          <p:nvPr/>
        </p:nvSpPr>
        <p:spPr bwMode="auto">
          <a:xfrm flipH="1" flipV="1">
            <a:off x="1187450" y="3500438"/>
            <a:ext cx="936625" cy="1008062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9746" name="Line 50"/>
          <p:cNvSpPr>
            <a:spLocks noChangeShapeType="1"/>
          </p:cNvSpPr>
          <p:nvPr/>
        </p:nvSpPr>
        <p:spPr bwMode="auto">
          <a:xfrm>
            <a:off x="900113" y="3716338"/>
            <a:ext cx="503237" cy="792162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9747" name="Text Box 51"/>
          <p:cNvSpPr txBox="1">
            <a:spLocks noChangeArrowheads="1"/>
          </p:cNvSpPr>
          <p:nvPr/>
        </p:nvSpPr>
        <p:spPr bwMode="auto">
          <a:xfrm>
            <a:off x="179388" y="908050"/>
            <a:ext cx="2505075" cy="92551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buFontTx/>
              <a:buAutoNum type="arabicPlain" startAt="3"/>
            </a:pPr>
            <a:r>
              <a:rPr lang="en-GB" b="1">
                <a:solidFill>
                  <a:schemeClr val="bg1"/>
                </a:solidFill>
              </a:rPr>
              <a:t>V  1</a:t>
            </a:r>
          </a:p>
          <a:p>
            <a:pPr marL="342900" indent="-342900">
              <a:buFontTx/>
              <a:buAutoNum type="arabicPlain" startAt="3"/>
            </a:pPr>
            <a:endParaRPr lang="en-GB" b="1">
              <a:solidFill>
                <a:schemeClr val="bg1"/>
              </a:solidFill>
            </a:endParaRPr>
          </a:p>
          <a:p>
            <a:pPr marL="342900" indent="-342900"/>
            <a:r>
              <a:rPr lang="en-GB" b="1">
                <a:solidFill>
                  <a:schemeClr val="bg1"/>
                </a:solidFill>
              </a:rPr>
              <a:t>Pass, follow, replace.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29748" name="Line 52"/>
          <p:cNvSpPr>
            <a:spLocks noChangeShapeType="1"/>
          </p:cNvSpPr>
          <p:nvPr/>
        </p:nvSpPr>
        <p:spPr bwMode="auto">
          <a:xfrm flipH="1">
            <a:off x="1403350" y="3500438"/>
            <a:ext cx="865188" cy="0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9749" name="Line 53"/>
          <p:cNvSpPr>
            <a:spLocks noChangeShapeType="1"/>
          </p:cNvSpPr>
          <p:nvPr/>
        </p:nvSpPr>
        <p:spPr bwMode="auto">
          <a:xfrm flipH="1">
            <a:off x="1835150" y="3500438"/>
            <a:ext cx="433388" cy="936625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9750" name="Line 54"/>
          <p:cNvSpPr>
            <a:spLocks noChangeShapeType="1"/>
          </p:cNvSpPr>
          <p:nvPr/>
        </p:nvSpPr>
        <p:spPr bwMode="auto">
          <a:xfrm>
            <a:off x="1403350" y="1844675"/>
            <a:ext cx="0" cy="93662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GB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endParaRPr lang="en-GB" smtClean="0"/>
          </a:p>
          <a:p>
            <a:pPr eaLnBrk="1" hangingPunct="1">
              <a:buFontTx/>
              <a:buNone/>
            </a:pPr>
            <a:endParaRPr lang="en-GB" smtClean="0"/>
          </a:p>
          <a:p>
            <a:pPr eaLnBrk="1" hangingPunct="1">
              <a:buFontTx/>
              <a:buNone/>
            </a:pPr>
            <a:endParaRPr lang="en-GB" smtClean="0"/>
          </a:p>
          <a:p>
            <a:pPr eaLnBrk="1" hangingPunct="1">
              <a:buFontTx/>
              <a:buNone/>
            </a:pPr>
            <a:r>
              <a:rPr lang="en-GB" smtClean="0"/>
              <a:t>     	TEAM TACTICAL MOVEMENT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 rot="16200000">
            <a:off x="-519778" y="833540"/>
            <a:ext cx="10186144" cy="5330617"/>
            <a:chOff x="960" y="768"/>
            <a:chExt cx="4656" cy="2976"/>
          </a:xfrm>
          <a:scene3d>
            <a:camera prst="perspectiveRight"/>
            <a:lightRig rig="threePt" dir="t"/>
          </a:scene3d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960" y="768"/>
              <a:ext cx="4656" cy="2976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  <a:sp3d>
              <a:bevelT w="165100" prst="coolSlant"/>
            </a:sp3d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" name="Rectangle 4" descr="Outlined diamond"/>
            <p:cNvSpPr>
              <a:spLocks noChangeArrowheads="1"/>
            </p:cNvSpPr>
            <p:nvPr/>
          </p:nvSpPr>
          <p:spPr bwMode="auto">
            <a:xfrm rot="5400000">
              <a:off x="5189" y="2177"/>
              <a:ext cx="645" cy="110"/>
            </a:xfrm>
            <a:prstGeom prst="rect">
              <a:avLst/>
            </a:prstGeom>
            <a:pattFill prst="openDmnd">
              <a:fgClr>
                <a:schemeClr val="tx2"/>
              </a:fgClr>
              <a:bgClr>
                <a:schemeClr val="bg1"/>
              </a:bgClr>
            </a:patt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" name="Rectangle 5" descr="Outlined diamond"/>
            <p:cNvSpPr>
              <a:spLocks noChangeArrowheads="1"/>
            </p:cNvSpPr>
            <p:nvPr/>
          </p:nvSpPr>
          <p:spPr bwMode="auto">
            <a:xfrm rot="5400000">
              <a:off x="741" y="2177"/>
              <a:ext cx="645" cy="110"/>
            </a:xfrm>
            <a:prstGeom prst="rect">
              <a:avLst/>
            </a:prstGeom>
            <a:pattFill prst="openDmnd">
              <a:fgClr>
                <a:schemeClr val="tx2"/>
              </a:fgClr>
              <a:bgClr>
                <a:schemeClr val="bg1"/>
              </a:bgClr>
            </a:patt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 rot="5400000">
              <a:off x="1907" y="79"/>
              <a:ext cx="2778" cy="4353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 rot="5400000">
              <a:off x="616" y="1857"/>
              <a:ext cx="1758" cy="752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 rot="5400000">
              <a:off x="703" y="2088"/>
              <a:ext cx="1119" cy="289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 rot="5400000">
              <a:off x="4217" y="1857"/>
              <a:ext cx="1758" cy="752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 rot="5400000">
              <a:off x="4768" y="2095"/>
              <a:ext cx="1119" cy="289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Oval 11"/>
            <p:cNvSpPr>
              <a:spLocks noChangeArrowheads="1"/>
            </p:cNvSpPr>
            <p:nvPr/>
          </p:nvSpPr>
          <p:spPr bwMode="auto">
            <a:xfrm rot="5400000">
              <a:off x="2882" y="1799"/>
              <a:ext cx="876" cy="898"/>
            </a:xfrm>
            <a:prstGeom prst="ellipse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4" name="Line 12"/>
            <p:cNvSpPr>
              <a:spLocks noChangeShapeType="1"/>
            </p:cNvSpPr>
            <p:nvPr/>
          </p:nvSpPr>
          <p:spPr bwMode="auto">
            <a:xfrm rot="5400000">
              <a:off x="1924" y="2256"/>
              <a:ext cx="2778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15" name="Oval 98" descr="Sphere"/>
          <p:cNvSpPr>
            <a:spLocks noChangeAspect="1" noChangeArrowheads="1"/>
          </p:cNvSpPr>
          <p:nvPr/>
        </p:nvSpPr>
        <p:spPr bwMode="auto">
          <a:xfrm rot="10800000">
            <a:off x="9525000" y="2895600"/>
            <a:ext cx="166905" cy="127782"/>
          </a:xfrm>
          <a:prstGeom prst="ellipse">
            <a:avLst/>
          </a:prstGeom>
          <a:pattFill prst="sphere">
            <a:fgClr>
              <a:schemeClr val="tx1"/>
            </a:fgClr>
            <a:bgClr>
              <a:schemeClr val="bg1"/>
            </a:bgClr>
          </a:pattFill>
          <a:ln w="3175">
            <a:noFill/>
            <a:round/>
            <a:headEnd/>
            <a:tailEnd/>
          </a:ln>
          <a:effectLst>
            <a:outerShdw dist="28398" dir="12393903" algn="ctr" rotWithShape="0">
              <a:srgbClr val="808080">
                <a:alpha val="50000"/>
              </a:srgbClr>
            </a:outerShdw>
          </a:effectLst>
          <a:scene3d>
            <a:camera prst="perspectiveRight"/>
            <a:lightRig rig="threePt" dir="t"/>
          </a:scene3d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Oval 358"/>
          <p:cNvSpPr>
            <a:spLocks noChangeArrowheads="1"/>
          </p:cNvSpPr>
          <p:nvPr/>
        </p:nvSpPr>
        <p:spPr bwMode="auto">
          <a:xfrm rot="16200000">
            <a:off x="3693974" y="4861864"/>
            <a:ext cx="181419" cy="232245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17" name="Oval 359"/>
          <p:cNvSpPr>
            <a:spLocks noChangeArrowheads="1"/>
          </p:cNvSpPr>
          <p:nvPr/>
        </p:nvSpPr>
        <p:spPr bwMode="auto">
          <a:xfrm rot="16200000">
            <a:off x="4483671" y="4425935"/>
            <a:ext cx="181417" cy="232248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18" name="Oval 360"/>
          <p:cNvSpPr>
            <a:spLocks noChangeArrowheads="1"/>
          </p:cNvSpPr>
          <p:nvPr/>
        </p:nvSpPr>
        <p:spPr bwMode="auto">
          <a:xfrm rot="16200000">
            <a:off x="1170800" y="4286073"/>
            <a:ext cx="182996" cy="232247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19" name="Oval 361"/>
          <p:cNvSpPr>
            <a:spLocks noChangeArrowheads="1"/>
          </p:cNvSpPr>
          <p:nvPr/>
        </p:nvSpPr>
        <p:spPr bwMode="auto">
          <a:xfrm rot="16200000">
            <a:off x="5705657" y="2409965"/>
            <a:ext cx="182996" cy="232246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0" name="Oval 362"/>
          <p:cNvSpPr>
            <a:spLocks noChangeArrowheads="1"/>
          </p:cNvSpPr>
          <p:nvPr/>
        </p:nvSpPr>
        <p:spPr bwMode="auto">
          <a:xfrm rot="16200000">
            <a:off x="5062743" y="3563924"/>
            <a:ext cx="181419" cy="232246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1" name="Oval 363"/>
          <p:cNvSpPr>
            <a:spLocks noChangeArrowheads="1"/>
          </p:cNvSpPr>
          <p:nvPr/>
        </p:nvSpPr>
        <p:spPr bwMode="auto">
          <a:xfrm rot="16200000">
            <a:off x="6643229" y="4498960"/>
            <a:ext cx="181418" cy="232248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2" name="Oval 364"/>
          <p:cNvSpPr>
            <a:spLocks noChangeArrowheads="1"/>
          </p:cNvSpPr>
          <p:nvPr/>
        </p:nvSpPr>
        <p:spPr bwMode="auto">
          <a:xfrm rot="16200000">
            <a:off x="7794966" y="2916695"/>
            <a:ext cx="182996" cy="232246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3" name="Oval 365"/>
          <p:cNvSpPr>
            <a:spLocks noChangeArrowheads="1"/>
          </p:cNvSpPr>
          <p:nvPr/>
        </p:nvSpPr>
        <p:spPr bwMode="auto">
          <a:xfrm rot="16200000">
            <a:off x="3188504" y="3200548"/>
            <a:ext cx="179841" cy="232249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4" name="Oval 366"/>
          <p:cNvSpPr>
            <a:spLocks noChangeArrowheads="1"/>
          </p:cNvSpPr>
          <p:nvPr/>
        </p:nvSpPr>
        <p:spPr bwMode="auto">
          <a:xfrm rot="16200000">
            <a:off x="1097775" y="2843036"/>
            <a:ext cx="182996" cy="232246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5" name="Oval 367"/>
          <p:cNvSpPr>
            <a:spLocks noChangeArrowheads="1"/>
          </p:cNvSpPr>
          <p:nvPr/>
        </p:nvSpPr>
        <p:spPr bwMode="auto">
          <a:xfrm rot="16200000">
            <a:off x="3040866" y="2410610"/>
            <a:ext cx="179841" cy="232248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6" name="Diamond 145"/>
          <p:cNvSpPr>
            <a:spLocks noChangeArrowheads="1"/>
          </p:cNvSpPr>
          <p:nvPr/>
        </p:nvSpPr>
        <p:spPr bwMode="auto">
          <a:xfrm rot="16200000">
            <a:off x="4561918" y="4997377"/>
            <a:ext cx="227167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7" name="Diamond 146"/>
          <p:cNvSpPr>
            <a:spLocks noChangeArrowheads="1"/>
          </p:cNvSpPr>
          <p:nvPr/>
        </p:nvSpPr>
        <p:spPr bwMode="auto">
          <a:xfrm rot="16200000">
            <a:off x="5785030" y="5138666"/>
            <a:ext cx="227169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8" name="Diamond 147"/>
          <p:cNvSpPr>
            <a:spLocks noChangeArrowheads="1"/>
          </p:cNvSpPr>
          <p:nvPr/>
        </p:nvSpPr>
        <p:spPr bwMode="auto">
          <a:xfrm rot="16200000">
            <a:off x="6794632" y="3627449"/>
            <a:ext cx="227167" cy="290815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Diamond 148"/>
          <p:cNvSpPr>
            <a:spLocks noChangeArrowheads="1"/>
          </p:cNvSpPr>
          <p:nvPr/>
        </p:nvSpPr>
        <p:spPr bwMode="auto">
          <a:xfrm rot="16200000">
            <a:off x="4994348" y="3989315"/>
            <a:ext cx="227168" cy="290813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0" name="Diamond 149"/>
          <p:cNvSpPr>
            <a:spLocks noChangeArrowheads="1"/>
          </p:cNvSpPr>
          <p:nvPr/>
        </p:nvSpPr>
        <p:spPr bwMode="auto">
          <a:xfrm rot="16200000">
            <a:off x="5784605" y="3049516"/>
            <a:ext cx="227168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1" name="Diamond 150"/>
          <p:cNvSpPr>
            <a:spLocks noChangeArrowheads="1"/>
          </p:cNvSpPr>
          <p:nvPr/>
        </p:nvSpPr>
        <p:spPr bwMode="auto">
          <a:xfrm rot="16200000">
            <a:off x="1900009" y="3409877"/>
            <a:ext cx="227168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2" name="Diamond 151"/>
          <p:cNvSpPr>
            <a:spLocks noChangeArrowheads="1"/>
          </p:cNvSpPr>
          <p:nvPr/>
        </p:nvSpPr>
        <p:spPr bwMode="auto">
          <a:xfrm rot="16200000">
            <a:off x="3841823" y="3914703"/>
            <a:ext cx="227168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3" name="Diamond 152"/>
          <p:cNvSpPr>
            <a:spLocks noChangeArrowheads="1"/>
          </p:cNvSpPr>
          <p:nvPr/>
        </p:nvSpPr>
        <p:spPr bwMode="auto">
          <a:xfrm rot="16200000">
            <a:off x="4129372" y="2765352"/>
            <a:ext cx="227168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4" name="Diamond 153"/>
          <p:cNvSpPr>
            <a:spLocks noChangeArrowheads="1"/>
          </p:cNvSpPr>
          <p:nvPr/>
        </p:nvSpPr>
        <p:spPr bwMode="auto">
          <a:xfrm rot="16200000">
            <a:off x="1679591" y="4564942"/>
            <a:ext cx="227169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5" name="Diamond 154"/>
          <p:cNvSpPr>
            <a:spLocks noChangeArrowheads="1"/>
          </p:cNvSpPr>
          <p:nvPr/>
        </p:nvSpPr>
        <p:spPr bwMode="auto">
          <a:xfrm rot="16200000">
            <a:off x="3195176" y="4925940"/>
            <a:ext cx="227167" cy="290813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6" name="Cross 35"/>
          <p:cNvSpPr/>
          <p:nvPr/>
        </p:nvSpPr>
        <p:spPr bwMode="auto">
          <a:xfrm rot="16200000">
            <a:off x="4299023" y="5913209"/>
            <a:ext cx="227168" cy="290814"/>
          </a:xfrm>
          <a:prstGeom prst="plus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7" name="Cross 36"/>
          <p:cNvSpPr/>
          <p:nvPr/>
        </p:nvSpPr>
        <p:spPr bwMode="auto">
          <a:xfrm rot="16200000">
            <a:off x="4335748" y="1332157"/>
            <a:ext cx="227168" cy="290814"/>
          </a:xfrm>
          <a:prstGeom prst="plus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4122" name="TextBox 49"/>
          <p:cNvSpPr txBox="1">
            <a:spLocks noChangeArrowheads="1"/>
          </p:cNvSpPr>
          <p:nvPr/>
        </p:nvSpPr>
        <p:spPr bwMode="auto">
          <a:xfrm>
            <a:off x="-684213" y="188913"/>
            <a:ext cx="8001001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2400">
                <a:latin typeface="Maiandra GD" pitchFamily="34" charset="0"/>
              </a:rPr>
              <a:t>Central Midfield Player Movement  - who,where,why,when,how ?</a:t>
            </a:r>
            <a:endParaRPr lang="en-US" sz="2400">
              <a:latin typeface="Maiandra GD" pitchFamily="34" charset="0"/>
            </a:endParaRPr>
          </a:p>
        </p:txBody>
      </p:sp>
      <p:sp>
        <p:nvSpPr>
          <p:cNvPr id="4123" name="Oval 27"/>
          <p:cNvSpPr>
            <a:spLocks noChangeArrowheads="1"/>
          </p:cNvSpPr>
          <p:nvPr/>
        </p:nvSpPr>
        <p:spPr bwMode="auto">
          <a:xfrm>
            <a:off x="5580063" y="2565400"/>
            <a:ext cx="142875" cy="1444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124" name="Line 28"/>
          <p:cNvSpPr>
            <a:spLocks noChangeShapeType="1"/>
          </p:cNvSpPr>
          <p:nvPr/>
        </p:nvSpPr>
        <p:spPr bwMode="auto">
          <a:xfrm flipH="1" flipV="1">
            <a:off x="3563938" y="3213100"/>
            <a:ext cx="1512887" cy="430213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4125" name="Line 29"/>
          <p:cNvSpPr>
            <a:spLocks noChangeShapeType="1"/>
          </p:cNvSpPr>
          <p:nvPr/>
        </p:nvSpPr>
        <p:spPr bwMode="auto">
          <a:xfrm flipH="1">
            <a:off x="755650" y="3068638"/>
            <a:ext cx="360363" cy="10810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4126" name="Line 30"/>
          <p:cNvSpPr>
            <a:spLocks noChangeShapeType="1"/>
          </p:cNvSpPr>
          <p:nvPr/>
        </p:nvSpPr>
        <p:spPr bwMode="auto">
          <a:xfrm>
            <a:off x="3924300" y="5013325"/>
            <a:ext cx="431800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4127" name="Line 31"/>
          <p:cNvSpPr>
            <a:spLocks noChangeShapeType="1"/>
          </p:cNvSpPr>
          <p:nvPr/>
        </p:nvSpPr>
        <p:spPr bwMode="auto">
          <a:xfrm flipH="1" flipV="1">
            <a:off x="3348038" y="2636838"/>
            <a:ext cx="2160587" cy="7143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4128" name="Line 32"/>
          <p:cNvSpPr>
            <a:spLocks noChangeShapeType="1"/>
          </p:cNvSpPr>
          <p:nvPr/>
        </p:nvSpPr>
        <p:spPr bwMode="auto">
          <a:xfrm>
            <a:off x="3276600" y="2708275"/>
            <a:ext cx="287338" cy="2889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4129" name="Line 33"/>
          <p:cNvSpPr>
            <a:spLocks noChangeShapeType="1"/>
          </p:cNvSpPr>
          <p:nvPr/>
        </p:nvSpPr>
        <p:spPr bwMode="auto">
          <a:xfrm>
            <a:off x="3419475" y="3355975"/>
            <a:ext cx="1296988" cy="360363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4130" name="Text Box 34"/>
          <p:cNvSpPr txBox="1">
            <a:spLocks noChangeArrowheads="1"/>
          </p:cNvSpPr>
          <p:nvPr/>
        </p:nvSpPr>
        <p:spPr bwMode="auto">
          <a:xfrm>
            <a:off x="5343525" y="3521075"/>
            <a:ext cx="996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/>
              <a:t>VERON</a:t>
            </a:r>
            <a:endParaRPr lang="en-US" b="1"/>
          </a:p>
        </p:txBody>
      </p:sp>
      <p:sp>
        <p:nvSpPr>
          <p:cNvPr id="4131" name="Text Box 35"/>
          <p:cNvSpPr txBox="1">
            <a:spLocks noChangeArrowheads="1"/>
          </p:cNvSpPr>
          <p:nvPr/>
        </p:nvSpPr>
        <p:spPr bwMode="auto">
          <a:xfrm>
            <a:off x="2411413" y="3500438"/>
            <a:ext cx="1847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/>
              <a:t>MASCHERANO</a:t>
            </a:r>
            <a:endParaRPr lang="en-US" b="1"/>
          </a:p>
        </p:txBody>
      </p:sp>
      <p:sp>
        <p:nvSpPr>
          <p:cNvPr id="4132" name="Line 36"/>
          <p:cNvSpPr>
            <a:spLocks noChangeShapeType="1"/>
          </p:cNvSpPr>
          <p:nvPr/>
        </p:nvSpPr>
        <p:spPr bwMode="auto">
          <a:xfrm flipV="1">
            <a:off x="1331913" y="4005263"/>
            <a:ext cx="792162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4133" name="Text Box 37"/>
          <p:cNvSpPr txBox="1">
            <a:spLocks noChangeArrowheads="1"/>
          </p:cNvSpPr>
          <p:nvPr/>
        </p:nvSpPr>
        <p:spPr bwMode="auto">
          <a:xfrm>
            <a:off x="1455738" y="4168775"/>
            <a:ext cx="1504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/>
              <a:t>GUTIERREZ</a:t>
            </a:r>
            <a:endParaRPr lang="en-US" b="1"/>
          </a:p>
        </p:txBody>
      </p:sp>
      <p:sp>
        <p:nvSpPr>
          <p:cNvPr id="4134" name="Text Box 38"/>
          <p:cNvSpPr txBox="1">
            <a:spLocks noChangeArrowheads="1"/>
          </p:cNvSpPr>
          <p:nvPr/>
        </p:nvSpPr>
        <p:spPr bwMode="auto">
          <a:xfrm>
            <a:off x="663575" y="2513013"/>
            <a:ext cx="1403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/>
              <a:t>OTAMENDI</a:t>
            </a:r>
            <a:endParaRPr lang="en-US" b="1"/>
          </a:p>
        </p:txBody>
      </p:sp>
      <p:sp>
        <p:nvSpPr>
          <p:cNvPr id="4135" name="Text Box 39"/>
          <p:cNvSpPr txBox="1">
            <a:spLocks noChangeArrowheads="1"/>
          </p:cNvSpPr>
          <p:nvPr/>
        </p:nvSpPr>
        <p:spPr bwMode="auto">
          <a:xfrm>
            <a:off x="6443663" y="260350"/>
            <a:ext cx="2352675" cy="12001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/>
              <a:t>BIRMINGHAM CITY</a:t>
            </a:r>
          </a:p>
          <a:p>
            <a:r>
              <a:rPr lang="en-GB" b="1"/>
              <a:t>	V</a:t>
            </a:r>
          </a:p>
          <a:p>
            <a:r>
              <a:rPr lang="en-GB" b="1"/>
              <a:t>     LIVERPOOL</a:t>
            </a:r>
          </a:p>
          <a:p>
            <a:r>
              <a:rPr lang="en-GB" b="1"/>
              <a:t> Gerrard and Lucas </a:t>
            </a:r>
            <a:endParaRPr lang="en-US" b="1"/>
          </a:p>
        </p:txBody>
      </p:sp>
      <p:sp>
        <p:nvSpPr>
          <p:cNvPr id="4136" name="Text Box 40"/>
          <p:cNvSpPr txBox="1">
            <a:spLocks noChangeArrowheads="1"/>
          </p:cNvSpPr>
          <p:nvPr/>
        </p:nvSpPr>
        <p:spPr bwMode="auto">
          <a:xfrm>
            <a:off x="4624388" y="4384675"/>
            <a:ext cx="895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/>
              <a:t>MESSI</a:t>
            </a:r>
            <a:endParaRPr lang="en-US" b="1"/>
          </a:p>
        </p:txBody>
      </p:sp>
      <p:sp>
        <p:nvSpPr>
          <p:cNvPr id="4137" name="Line 41"/>
          <p:cNvSpPr>
            <a:spLocks noChangeShapeType="1"/>
          </p:cNvSpPr>
          <p:nvPr/>
        </p:nvSpPr>
        <p:spPr bwMode="auto">
          <a:xfrm flipV="1">
            <a:off x="4572000" y="400526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4138" name="Text Box 42"/>
          <p:cNvSpPr txBox="1">
            <a:spLocks noChangeArrowheads="1"/>
          </p:cNvSpPr>
          <p:nvPr/>
        </p:nvSpPr>
        <p:spPr bwMode="auto">
          <a:xfrm>
            <a:off x="6927850" y="4384675"/>
            <a:ext cx="1225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/>
              <a:t>DI MARIA</a:t>
            </a:r>
            <a:endParaRPr lang="en-US" b="1"/>
          </a:p>
        </p:txBody>
      </p:sp>
      <p:sp>
        <p:nvSpPr>
          <p:cNvPr id="4139" name="Line 43"/>
          <p:cNvSpPr>
            <a:spLocks noChangeShapeType="1"/>
          </p:cNvSpPr>
          <p:nvPr/>
        </p:nvSpPr>
        <p:spPr bwMode="auto">
          <a:xfrm flipH="1">
            <a:off x="5940425" y="4581525"/>
            <a:ext cx="647700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4140" name="Text Box 44"/>
          <p:cNvSpPr txBox="1">
            <a:spLocks noChangeArrowheads="1"/>
          </p:cNvSpPr>
          <p:nvPr/>
        </p:nvSpPr>
        <p:spPr bwMode="auto">
          <a:xfrm>
            <a:off x="3400425" y="4600575"/>
            <a:ext cx="1149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/>
              <a:t>HIGUAIN</a:t>
            </a:r>
            <a:endParaRPr lang="en-US" b="1"/>
          </a:p>
        </p:txBody>
      </p:sp>
      <p:sp>
        <p:nvSpPr>
          <p:cNvPr id="4141" name="Text Box 45"/>
          <p:cNvSpPr txBox="1">
            <a:spLocks noChangeArrowheads="1"/>
          </p:cNvSpPr>
          <p:nvPr/>
        </p:nvSpPr>
        <p:spPr bwMode="auto">
          <a:xfrm>
            <a:off x="5848350" y="2224088"/>
            <a:ext cx="1149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/>
              <a:t>SAMUEL</a:t>
            </a:r>
            <a:endParaRPr lang="en-US" b="1"/>
          </a:p>
        </p:txBody>
      </p:sp>
      <p:sp>
        <p:nvSpPr>
          <p:cNvPr id="4142" name="Text Box 46"/>
          <p:cNvSpPr txBox="1">
            <a:spLocks noChangeArrowheads="1"/>
          </p:cNvSpPr>
          <p:nvPr/>
        </p:nvSpPr>
        <p:spPr bwMode="auto">
          <a:xfrm>
            <a:off x="7648575" y="3160713"/>
            <a:ext cx="1022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/>
              <a:t>HEINZE</a:t>
            </a:r>
            <a:endParaRPr lang="en-US" b="1"/>
          </a:p>
        </p:txBody>
      </p:sp>
      <p:sp>
        <p:nvSpPr>
          <p:cNvPr id="4143" name="Text Box 47"/>
          <p:cNvSpPr txBox="1">
            <a:spLocks noChangeArrowheads="1"/>
          </p:cNvSpPr>
          <p:nvPr/>
        </p:nvSpPr>
        <p:spPr bwMode="auto">
          <a:xfrm>
            <a:off x="2967038" y="2008188"/>
            <a:ext cx="1504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/>
              <a:t>DIMICHELIS</a:t>
            </a:r>
            <a:endParaRPr lang="en-US" b="1"/>
          </a:p>
        </p:txBody>
      </p:sp>
      <p:sp>
        <p:nvSpPr>
          <p:cNvPr id="4144" name="Line 48"/>
          <p:cNvSpPr>
            <a:spLocks noChangeShapeType="1"/>
          </p:cNvSpPr>
          <p:nvPr/>
        </p:nvSpPr>
        <p:spPr bwMode="auto">
          <a:xfrm flipH="1">
            <a:off x="3276600" y="3429000"/>
            <a:ext cx="71438" cy="360363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 rot="16200000">
            <a:off x="-514594" y="234007"/>
            <a:ext cx="10186144" cy="5861101"/>
            <a:chOff x="960" y="768"/>
            <a:chExt cx="4656" cy="2976"/>
          </a:xfrm>
          <a:scene3d>
            <a:camera prst="perspectiveRight"/>
            <a:lightRig rig="threePt" dir="t"/>
          </a:scene3d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960" y="768"/>
              <a:ext cx="4656" cy="2976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  <a:sp3d>
              <a:bevelT w="165100" prst="coolSlant"/>
            </a:sp3d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" name="Rectangle 4" descr="Outlined diamond"/>
            <p:cNvSpPr>
              <a:spLocks noChangeArrowheads="1"/>
            </p:cNvSpPr>
            <p:nvPr/>
          </p:nvSpPr>
          <p:spPr bwMode="auto">
            <a:xfrm rot="5400000">
              <a:off x="5189" y="2177"/>
              <a:ext cx="645" cy="110"/>
            </a:xfrm>
            <a:prstGeom prst="rect">
              <a:avLst/>
            </a:prstGeom>
            <a:pattFill prst="openDmnd">
              <a:fgClr>
                <a:schemeClr val="tx2"/>
              </a:fgClr>
              <a:bgClr>
                <a:schemeClr val="bg1"/>
              </a:bgClr>
            </a:patt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" name="Rectangle 5" descr="Outlined diamond"/>
            <p:cNvSpPr>
              <a:spLocks noChangeArrowheads="1"/>
            </p:cNvSpPr>
            <p:nvPr/>
          </p:nvSpPr>
          <p:spPr bwMode="auto">
            <a:xfrm rot="5400000">
              <a:off x="741" y="2177"/>
              <a:ext cx="645" cy="110"/>
            </a:xfrm>
            <a:prstGeom prst="rect">
              <a:avLst/>
            </a:prstGeom>
            <a:pattFill prst="openDmnd">
              <a:fgClr>
                <a:schemeClr val="tx2"/>
              </a:fgClr>
              <a:bgClr>
                <a:schemeClr val="bg1"/>
              </a:bgClr>
            </a:patt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 rot="5400000">
              <a:off x="1907" y="79"/>
              <a:ext cx="2778" cy="4353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 rot="5400000">
              <a:off x="616" y="1857"/>
              <a:ext cx="1758" cy="752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 rot="5400000">
              <a:off x="703" y="2088"/>
              <a:ext cx="1119" cy="289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 rot="5400000">
              <a:off x="4217" y="1857"/>
              <a:ext cx="1758" cy="752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 rot="5400000">
              <a:off x="4768" y="2095"/>
              <a:ext cx="1119" cy="289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Oval 11"/>
            <p:cNvSpPr>
              <a:spLocks noChangeArrowheads="1"/>
            </p:cNvSpPr>
            <p:nvPr/>
          </p:nvSpPr>
          <p:spPr bwMode="auto">
            <a:xfrm rot="5400000">
              <a:off x="2882" y="1799"/>
              <a:ext cx="876" cy="898"/>
            </a:xfrm>
            <a:prstGeom prst="ellipse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4" name="Line 12"/>
            <p:cNvSpPr>
              <a:spLocks noChangeShapeType="1"/>
            </p:cNvSpPr>
            <p:nvPr/>
          </p:nvSpPr>
          <p:spPr bwMode="auto">
            <a:xfrm rot="5400000">
              <a:off x="1924" y="2256"/>
              <a:ext cx="2778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15" name="Oval 98" descr="Sphere"/>
          <p:cNvSpPr>
            <a:spLocks noChangeAspect="1" noChangeArrowheads="1"/>
          </p:cNvSpPr>
          <p:nvPr/>
        </p:nvSpPr>
        <p:spPr bwMode="auto">
          <a:xfrm rot="10800000">
            <a:off x="9525000" y="2895600"/>
            <a:ext cx="166905" cy="127782"/>
          </a:xfrm>
          <a:prstGeom prst="ellipse">
            <a:avLst/>
          </a:prstGeom>
          <a:pattFill prst="sphere">
            <a:fgClr>
              <a:schemeClr val="tx1"/>
            </a:fgClr>
            <a:bgClr>
              <a:schemeClr val="bg1"/>
            </a:bgClr>
          </a:pattFill>
          <a:ln w="3175">
            <a:noFill/>
            <a:round/>
            <a:headEnd/>
            <a:tailEnd/>
          </a:ln>
          <a:effectLst>
            <a:outerShdw dist="28398" dir="12393903" algn="ctr" rotWithShape="0">
              <a:srgbClr val="808080">
                <a:alpha val="50000"/>
              </a:srgbClr>
            </a:outerShdw>
          </a:effectLst>
          <a:scene3d>
            <a:camera prst="perspectiveRight"/>
            <a:lightRig rig="threePt" dir="t"/>
          </a:scene3d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9" name="Oval 361"/>
          <p:cNvSpPr>
            <a:spLocks noChangeArrowheads="1"/>
          </p:cNvSpPr>
          <p:nvPr/>
        </p:nvSpPr>
        <p:spPr bwMode="auto">
          <a:xfrm rot="16200000">
            <a:off x="5202420" y="2481402"/>
            <a:ext cx="182996" cy="232247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pic>
        <p:nvPicPr>
          <p:cNvPr id="31749" name="Oval 36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3429000"/>
            <a:ext cx="287337" cy="4032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22" name="Oval 364"/>
          <p:cNvSpPr>
            <a:spLocks noChangeArrowheads="1"/>
          </p:cNvSpPr>
          <p:nvPr/>
        </p:nvSpPr>
        <p:spPr bwMode="auto">
          <a:xfrm rot="16200000">
            <a:off x="7650504" y="3061158"/>
            <a:ext cx="182996" cy="232245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3" name="Oval 365"/>
          <p:cNvSpPr>
            <a:spLocks noChangeArrowheads="1"/>
          </p:cNvSpPr>
          <p:nvPr/>
        </p:nvSpPr>
        <p:spPr bwMode="auto">
          <a:xfrm rot="16200000">
            <a:off x="2828141" y="2408386"/>
            <a:ext cx="179841" cy="232248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4" name="Oval 366"/>
          <p:cNvSpPr>
            <a:spLocks noChangeArrowheads="1"/>
          </p:cNvSpPr>
          <p:nvPr/>
        </p:nvSpPr>
        <p:spPr bwMode="auto">
          <a:xfrm rot="16200000">
            <a:off x="1170800" y="2914473"/>
            <a:ext cx="182996" cy="232247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pic>
        <p:nvPicPr>
          <p:cNvPr id="31753" name="Oval 367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575" y="3429000"/>
            <a:ext cx="285750" cy="4032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26" name="Diamond 145"/>
          <p:cNvSpPr>
            <a:spLocks noChangeArrowheads="1"/>
          </p:cNvSpPr>
          <p:nvPr/>
        </p:nvSpPr>
        <p:spPr bwMode="auto">
          <a:xfrm rot="16200000">
            <a:off x="3337955" y="4565577"/>
            <a:ext cx="227168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7" name="Diamond 146"/>
          <p:cNvSpPr>
            <a:spLocks noChangeArrowheads="1"/>
          </p:cNvSpPr>
          <p:nvPr/>
        </p:nvSpPr>
        <p:spPr bwMode="auto">
          <a:xfrm rot="16200000">
            <a:off x="4775351" y="4562719"/>
            <a:ext cx="227168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4" name="Diamond 153"/>
          <p:cNvSpPr>
            <a:spLocks noChangeArrowheads="1"/>
          </p:cNvSpPr>
          <p:nvPr/>
        </p:nvSpPr>
        <p:spPr bwMode="auto">
          <a:xfrm rot="16200000">
            <a:off x="1176354" y="4204580"/>
            <a:ext cx="227168" cy="290813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5" name="Diamond 154"/>
          <p:cNvSpPr>
            <a:spLocks noChangeArrowheads="1"/>
          </p:cNvSpPr>
          <p:nvPr/>
        </p:nvSpPr>
        <p:spPr bwMode="auto">
          <a:xfrm rot="16200000">
            <a:off x="2187113" y="4276652"/>
            <a:ext cx="227168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pic>
        <p:nvPicPr>
          <p:cNvPr id="31758" name="Cross 35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0113" y="3789363"/>
            <a:ext cx="347662" cy="500062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</p:pic>
      <p:pic>
        <p:nvPicPr>
          <p:cNvPr id="31759" name="Cross 36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77050" y="3573463"/>
            <a:ext cx="347663" cy="493712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</p:pic>
      <p:sp>
        <p:nvSpPr>
          <p:cNvPr id="31760" name="TextBox 51"/>
          <p:cNvSpPr txBox="1">
            <a:spLocks noChangeArrowheads="1"/>
          </p:cNvSpPr>
          <p:nvPr/>
        </p:nvSpPr>
        <p:spPr bwMode="auto">
          <a:xfrm>
            <a:off x="381000" y="152400"/>
            <a:ext cx="800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latin typeface="Maiandra GD" pitchFamily="34" charset="0"/>
              </a:rPr>
              <a:t>Movement</a:t>
            </a:r>
          </a:p>
        </p:txBody>
      </p:sp>
      <p:pic>
        <p:nvPicPr>
          <p:cNvPr id="31761" name="Picture 3" descr="boll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08850" y="3068638"/>
            <a:ext cx="165100" cy="16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62" name="Line 18"/>
          <p:cNvSpPr>
            <a:spLocks noChangeShapeType="1"/>
          </p:cNvSpPr>
          <p:nvPr/>
        </p:nvSpPr>
        <p:spPr bwMode="auto">
          <a:xfrm flipH="1" flipV="1">
            <a:off x="5580063" y="2708275"/>
            <a:ext cx="1800225" cy="43338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31763" name="Line 19"/>
          <p:cNvSpPr>
            <a:spLocks noChangeShapeType="1"/>
          </p:cNvSpPr>
          <p:nvPr/>
        </p:nvSpPr>
        <p:spPr bwMode="auto">
          <a:xfrm flipH="1" flipV="1">
            <a:off x="3276600" y="2565400"/>
            <a:ext cx="1727200" cy="7143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31764" name="Line 20"/>
          <p:cNvSpPr>
            <a:spLocks noChangeShapeType="1"/>
          </p:cNvSpPr>
          <p:nvPr/>
        </p:nvSpPr>
        <p:spPr bwMode="auto">
          <a:xfrm flipH="1">
            <a:off x="1547813" y="2565400"/>
            <a:ext cx="1152525" cy="431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31765" name="Line 21"/>
          <p:cNvSpPr>
            <a:spLocks noChangeShapeType="1"/>
          </p:cNvSpPr>
          <p:nvPr/>
        </p:nvSpPr>
        <p:spPr bwMode="auto">
          <a:xfrm flipH="1">
            <a:off x="971550" y="3068638"/>
            <a:ext cx="288925" cy="7207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31766" name="Line 22"/>
          <p:cNvSpPr>
            <a:spLocks noChangeShapeType="1"/>
          </p:cNvSpPr>
          <p:nvPr/>
        </p:nvSpPr>
        <p:spPr bwMode="auto">
          <a:xfrm>
            <a:off x="684213" y="3716338"/>
            <a:ext cx="71437" cy="7191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31767" name="Line 23"/>
          <p:cNvSpPr>
            <a:spLocks noChangeShapeType="1"/>
          </p:cNvSpPr>
          <p:nvPr/>
        </p:nvSpPr>
        <p:spPr bwMode="auto">
          <a:xfrm flipH="1">
            <a:off x="755650" y="3141663"/>
            <a:ext cx="503238" cy="5746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31768" name="Line 24"/>
          <p:cNvSpPr>
            <a:spLocks noChangeShapeType="1"/>
          </p:cNvSpPr>
          <p:nvPr/>
        </p:nvSpPr>
        <p:spPr bwMode="auto">
          <a:xfrm flipH="1">
            <a:off x="971550" y="4149725"/>
            <a:ext cx="144463" cy="6477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31769" name="Text Box 25"/>
          <p:cNvSpPr txBox="1">
            <a:spLocks noChangeArrowheads="1"/>
          </p:cNvSpPr>
          <p:nvPr/>
        </p:nvSpPr>
        <p:spPr bwMode="auto">
          <a:xfrm>
            <a:off x="4119563" y="517683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/>
              <a:t>T</a:t>
            </a:r>
            <a:endParaRPr lang="en-US" b="1"/>
          </a:p>
        </p:txBody>
      </p:sp>
      <p:sp>
        <p:nvSpPr>
          <p:cNvPr id="31770" name="Line 26"/>
          <p:cNvSpPr>
            <a:spLocks noChangeShapeType="1"/>
          </p:cNvSpPr>
          <p:nvPr/>
        </p:nvSpPr>
        <p:spPr bwMode="auto">
          <a:xfrm flipH="1">
            <a:off x="2411413" y="5373688"/>
            <a:ext cx="1655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31771" name="Line 27"/>
          <p:cNvSpPr>
            <a:spLocks noChangeShapeType="1"/>
          </p:cNvSpPr>
          <p:nvPr/>
        </p:nvSpPr>
        <p:spPr bwMode="auto">
          <a:xfrm>
            <a:off x="4427538" y="5373688"/>
            <a:ext cx="1295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31772" name="Line 28"/>
          <p:cNvSpPr>
            <a:spLocks noChangeShapeType="1"/>
          </p:cNvSpPr>
          <p:nvPr/>
        </p:nvSpPr>
        <p:spPr bwMode="auto">
          <a:xfrm>
            <a:off x="971550" y="4724400"/>
            <a:ext cx="2879725" cy="5048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31773" name="Text Box 29"/>
          <p:cNvSpPr txBox="1">
            <a:spLocks noChangeArrowheads="1"/>
          </p:cNvSpPr>
          <p:nvPr/>
        </p:nvSpPr>
        <p:spPr bwMode="auto">
          <a:xfrm>
            <a:off x="4192588" y="1647825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/>
              <a:t>T</a:t>
            </a:r>
            <a:endParaRPr lang="en-US" b="1"/>
          </a:p>
        </p:txBody>
      </p:sp>
      <p:sp>
        <p:nvSpPr>
          <p:cNvPr id="31774" name="Line 30"/>
          <p:cNvSpPr>
            <a:spLocks noChangeShapeType="1"/>
          </p:cNvSpPr>
          <p:nvPr/>
        </p:nvSpPr>
        <p:spPr bwMode="auto">
          <a:xfrm>
            <a:off x="4572000" y="1844675"/>
            <a:ext cx="1079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31775" name="Line 31"/>
          <p:cNvSpPr>
            <a:spLocks noChangeShapeType="1"/>
          </p:cNvSpPr>
          <p:nvPr/>
        </p:nvSpPr>
        <p:spPr bwMode="auto">
          <a:xfrm flipH="1">
            <a:off x="3059113" y="1844675"/>
            <a:ext cx="10810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31776" name="Rectangle 32"/>
          <p:cNvSpPr>
            <a:spLocks noChangeArrowheads="1"/>
          </p:cNvSpPr>
          <p:nvPr/>
        </p:nvSpPr>
        <p:spPr bwMode="auto">
          <a:xfrm>
            <a:off x="1187450" y="1196975"/>
            <a:ext cx="1871663" cy="504825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b="1">
                <a:solidFill>
                  <a:schemeClr val="bg1"/>
                </a:solidFill>
              </a:rPr>
              <a:t>OVERLAP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31777" name="Rectangle 33"/>
          <p:cNvSpPr>
            <a:spLocks noChangeArrowheads="1"/>
          </p:cNvSpPr>
          <p:nvPr/>
        </p:nvSpPr>
        <p:spPr bwMode="auto">
          <a:xfrm>
            <a:off x="5795963" y="981075"/>
            <a:ext cx="2592387" cy="935038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b="1"/>
              <a:t>TWO WAY PRACTICE</a:t>
            </a:r>
          </a:p>
          <a:p>
            <a:pPr algn="ctr"/>
            <a:endParaRPr lang="en-GB" b="1"/>
          </a:p>
          <a:p>
            <a:pPr algn="ctr"/>
            <a:r>
              <a:rPr lang="en-GB" b="1"/>
              <a:t>4 MF Play both ways</a:t>
            </a:r>
            <a:endParaRPr lang="en-US" b="1"/>
          </a:p>
        </p:txBody>
      </p:sp>
      <p:sp>
        <p:nvSpPr>
          <p:cNvPr id="31778" name="Text Box 34"/>
          <p:cNvSpPr txBox="1">
            <a:spLocks noChangeArrowheads="1"/>
          </p:cNvSpPr>
          <p:nvPr/>
        </p:nvSpPr>
        <p:spPr bwMode="auto">
          <a:xfrm>
            <a:off x="5219700" y="5445125"/>
            <a:ext cx="3648075" cy="92551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/>
              <a:t>Change the play.</a:t>
            </a:r>
          </a:p>
          <a:p>
            <a:r>
              <a:rPr lang="en-GB" b="1"/>
              <a:t>Reverse the play</a:t>
            </a:r>
          </a:p>
          <a:p>
            <a:r>
              <a:rPr lang="en-GB" b="1"/>
              <a:t>Shape on ball delivered forward</a:t>
            </a:r>
            <a:endParaRPr lang="en-US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 rot="16200000">
            <a:off x="-514594" y="234007"/>
            <a:ext cx="10186144" cy="5861101"/>
            <a:chOff x="960" y="768"/>
            <a:chExt cx="4656" cy="2976"/>
          </a:xfrm>
          <a:scene3d>
            <a:camera prst="perspectiveRight"/>
            <a:lightRig rig="threePt" dir="t"/>
          </a:scene3d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960" y="768"/>
              <a:ext cx="4656" cy="2976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  <a:sp3d>
              <a:bevelT w="165100" prst="coolSlant"/>
            </a:sp3d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" name="Rectangle 4" descr="Outlined diamond"/>
            <p:cNvSpPr>
              <a:spLocks noChangeArrowheads="1"/>
            </p:cNvSpPr>
            <p:nvPr/>
          </p:nvSpPr>
          <p:spPr bwMode="auto">
            <a:xfrm rot="5400000">
              <a:off x="5189" y="2177"/>
              <a:ext cx="645" cy="110"/>
            </a:xfrm>
            <a:prstGeom prst="rect">
              <a:avLst/>
            </a:prstGeom>
            <a:pattFill prst="openDmnd">
              <a:fgClr>
                <a:schemeClr val="tx2"/>
              </a:fgClr>
              <a:bgClr>
                <a:schemeClr val="bg1"/>
              </a:bgClr>
            </a:patt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" name="Rectangle 5" descr="Outlined diamond"/>
            <p:cNvSpPr>
              <a:spLocks noChangeArrowheads="1"/>
            </p:cNvSpPr>
            <p:nvPr/>
          </p:nvSpPr>
          <p:spPr bwMode="auto">
            <a:xfrm rot="5400000">
              <a:off x="741" y="2177"/>
              <a:ext cx="645" cy="110"/>
            </a:xfrm>
            <a:prstGeom prst="rect">
              <a:avLst/>
            </a:prstGeom>
            <a:pattFill prst="openDmnd">
              <a:fgClr>
                <a:schemeClr val="tx2"/>
              </a:fgClr>
              <a:bgClr>
                <a:schemeClr val="bg1"/>
              </a:bgClr>
            </a:patt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 rot="5400000">
              <a:off x="1907" y="79"/>
              <a:ext cx="2778" cy="4353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 rot="5400000">
              <a:off x="616" y="1857"/>
              <a:ext cx="1758" cy="752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 rot="5400000">
              <a:off x="703" y="2088"/>
              <a:ext cx="1119" cy="289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 rot="5400000">
              <a:off x="4217" y="1857"/>
              <a:ext cx="1758" cy="752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 rot="5400000">
              <a:off x="4768" y="2095"/>
              <a:ext cx="1119" cy="289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Oval 11"/>
            <p:cNvSpPr>
              <a:spLocks noChangeArrowheads="1"/>
            </p:cNvSpPr>
            <p:nvPr/>
          </p:nvSpPr>
          <p:spPr bwMode="auto">
            <a:xfrm rot="5400000">
              <a:off x="2882" y="1799"/>
              <a:ext cx="876" cy="898"/>
            </a:xfrm>
            <a:prstGeom prst="ellipse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4" name="Line 12"/>
            <p:cNvSpPr>
              <a:spLocks noChangeShapeType="1"/>
            </p:cNvSpPr>
            <p:nvPr/>
          </p:nvSpPr>
          <p:spPr bwMode="auto">
            <a:xfrm rot="5400000">
              <a:off x="1924" y="2256"/>
              <a:ext cx="2778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15" name="Oval 98" descr="Sphere"/>
          <p:cNvSpPr>
            <a:spLocks noChangeAspect="1" noChangeArrowheads="1"/>
          </p:cNvSpPr>
          <p:nvPr/>
        </p:nvSpPr>
        <p:spPr bwMode="auto">
          <a:xfrm rot="10800000">
            <a:off x="9525000" y="2895600"/>
            <a:ext cx="166905" cy="127782"/>
          </a:xfrm>
          <a:prstGeom prst="ellipse">
            <a:avLst/>
          </a:prstGeom>
          <a:pattFill prst="sphere">
            <a:fgClr>
              <a:schemeClr val="tx1"/>
            </a:fgClr>
            <a:bgClr>
              <a:schemeClr val="bg1"/>
            </a:bgClr>
          </a:pattFill>
          <a:ln w="3175">
            <a:noFill/>
            <a:round/>
            <a:headEnd/>
            <a:tailEnd/>
          </a:ln>
          <a:effectLst>
            <a:outerShdw dist="28398" dir="12393903" algn="ctr" rotWithShape="0">
              <a:srgbClr val="808080">
                <a:alpha val="50000"/>
              </a:srgbClr>
            </a:outerShdw>
          </a:effectLst>
          <a:scene3d>
            <a:camera prst="perspectiveRight"/>
            <a:lightRig rig="threePt" dir="t"/>
          </a:scene3d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9" name="Oval 361"/>
          <p:cNvSpPr>
            <a:spLocks noChangeArrowheads="1"/>
          </p:cNvSpPr>
          <p:nvPr/>
        </p:nvSpPr>
        <p:spPr bwMode="auto">
          <a:xfrm rot="16200000">
            <a:off x="5202420" y="2481402"/>
            <a:ext cx="182996" cy="232247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pic>
        <p:nvPicPr>
          <p:cNvPr id="32773" name="Oval 36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5600" y="3357563"/>
            <a:ext cx="287338" cy="4032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22" name="Oval 364"/>
          <p:cNvSpPr>
            <a:spLocks noChangeArrowheads="1"/>
          </p:cNvSpPr>
          <p:nvPr/>
        </p:nvSpPr>
        <p:spPr bwMode="auto">
          <a:xfrm rot="16200000">
            <a:off x="7650504" y="3061158"/>
            <a:ext cx="182996" cy="232245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3" name="Oval 365"/>
          <p:cNvSpPr>
            <a:spLocks noChangeArrowheads="1"/>
          </p:cNvSpPr>
          <p:nvPr/>
        </p:nvSpPr>
        <p:spPr bwMode="auto">
          <a:xfrm rot="16200000">
            <a:off x="2828141" y="2408386"/>
            <a:ext cx="179841" cy="232248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4" name="Oval 366"/>
          <p:cNvSpPr>
            <a:spLocks noChangeArrowheads="1"/>
          </p:cNvSpPr>
          <p:nvPr/>
        </p:nvSpPr>
        <p:spPr bwMode="auto">
          <a:xfrm rot="16200000">
            <a:off x="1170800" y="2914473"/>
            <a:ext cx="182996" cy="232247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pic>
        <p:nvPicPr>
          <p:cNvPr id="32777" name="Oval 367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675" y="3429000"/>
            <a:ext cx="285750" cy="4032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26" name="Diamond 145"/>
          <p:cNvSpPr>
            <a:spLocks noChangeArrowheads="1"/>
          </p:cNvSpPr>
          <p:nvPr/>
        </p:nvSpPr>
        <p:spPr bwMode="auto">
          <a:xfrm rot="16200000">
            <a:off x="5065155" y="4637015"/>
            <a:ext cx="227168" cy="290813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7" name="Diamond 146"/>
          <p:cNvSpPr>
            <a:spLocks noChangeArrowheads="1"/>
          </p:cNvSpPr>
          <p:nvPr/>
        </p:nvSpPr>
        <p:spPr bwMode="auto">
          <a:xfrm rot="16200000">
            <a:off x="6718451" y="4489694"/>
            <a:ext cx="227168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4" name="Diamond 153"/>
          <p:cNvSpPr>
            <a:spLocks noChangeArrowheads="1"/>
          </p:cNvSpPr>
          <p:nvPr/>
        </p:nvSpPr>
        <p:spPr bwMode="auto">
          <a:xfrm rot="16200000">
            <a:off x="2328879" y="4491917"/>
            <a:ext cx="227168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5" name="Diamond 154"/>
          <p:cNvSpPr>
            <a:spLocks noChangeArrowheads="1"/>
          </p:cNvSpPr>
          <p:nvPr/>
        </p:nvSpPr>
        <p:spPr bwMode="auto">
          <a:xfrm rot="16200000">
            <a:off x="3482513" y="4637015"/>
            <a:ext cx="227168" cy="290813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pic>
        <p:nvPicPr>
          <p:cNvPr id="32782" name="Cross 35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0113" y="3644900"/>
            <a:ext cx="347662" cy="50006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</p:pic>
      <p:pic>
        <p:nvPicPr>
          <p:cNvPr id="32783" name="Cross 36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35825" y="3573463"/>
            <a:ext cx="347663" cy="493712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</p:pic>
      <p:sp>
        <p:nvSpPr>
          <p:cNvPr id="32784" name="TextBox 51"/>
          <p:cNvSpPr txBox="1">
            <a:spLocks noChangeArrowheads="1"/>
          </p:cNvSpPr>
          <p:nvPr/>
        </p:nvSpPr>
        <p:spPr bwMode="auto">
          <a:xfrm>
            <a:off x="381000" y="152400"/>
            <a:ext cx="800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latin typeface="Maiandra GD" pitchFamily="34" charset="0"/>
              </a:rPr>
              <a:t>Movement</a:t>
            </a:r>
          </a:p>
        </p:txBody>
      </p:sp>
      <p:pic>
        <p:nvPicPr>
          <p:cNvPr id="32785" name="Picture 3" descr="boll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51725" y="3068638"/>
            <a:ext cx="165100" cy="16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86" name="Line 18"/>
          <p:cNvSpPr>
            <a:spLocks noChangeShapeType="1"/>
          </p:cNvSpPr>
          <p:nvPr/>
        </p:nvSpPr>
        <p:spPr bwMode="auto">
          <a:xfrm flipH="1" flipV="1">
            <a:off x="5508625" y="2708275"/>
            <a:ext cx="1943100" cy="43338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32787" name="Text Box 19"/>
          <p:cNvSpPr txBox="1">
            <a:spLocks noChangeArrowheads="1"/>
          </p:cNvSpPr>
          <p:nvPr/>
        </p:nvSpPr>
        <p:spPr bwMode="auto">
          <a:xfrm>
            <a:off x="4119563" y="517683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/>
              <a:t>T</a:t>
            </a:r>
            <a:endParaRPr lang="en-US" b="1"/>
          </a:p>
        </p:txBody>
      </p:sp>
      <p:sp>
        <p:nvSpPr>
          <p:cNvPr id="32788" name="Line 20"/>
          <p:cNvSpPr>
            <a:spLocks noChangeShapeType="1"/>
          </p:cNvSpPr>
          <p:nvPr/>
        </p:nvSpPr>
        <p:spPr bwMode="auto">
          <a:xfrm flipH="1">
            <a:off x="2411413" y="5373688"/>
            <a:ext cx="1655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32789" name="Line 21"/>
          <p:cNvSpPr>
            <a:spLocks noChangeShapeType="1"/>
          </p:cNvSpPr>
          <p:nvPr/>
        </p:nvSpPr>
        <p:spPr bwMode="auto">
          <a:xfrm>
            <a:off x="4427538" y="5373688"/>
            <a:ext cx="1295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32790" name="Text Box 22"/>
          <p:cNvSpPr txBox="1">
            <a:spLocks noChangeArrowheads="1"/>
          </p:cNvSpPr>
          <p:nvPr/>
        </p:nvSpPr>
        <p:spPr bwMode="auto">
          <a:xfrm>
            <a:off x="4192588" y="1647825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/>
              <a:t>T</a:t>
            </a:r>
            <a:endParaRPr lang="en-US" b="1"/>
          </a:p>
        </p:txBody>
      </p:sp>
      <p:sp>
        <p:nvSpPr>
          <p:cNvPr id="32791" name="Line 23"/>
          <p:cNvSpPr>
            <a:spLocks noChangeShapeType="1"/>
          </p:cNvSpPr>
          <p:nvPr/>
        </p:nvSpPr>
        <p:spPr bwMode="auto">
          <a:xfrm>
            <a:off x="4572000" y="1844675"/>
            <a:ext cx="1079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32792" name="Line 24"/>
          <p:cNvSpPr>
            <a:spLocks noChangeShapeType="1"/>
          </p:cNvSpPr>
          <p:nvPr/>
        </p:nvSpPr>
        <p:spPr bwMode="auto">
          <a:xfrm flipH="1">
            <a:off x="3059113" y="1844675"/>
            <a:ext cx="10810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32793" name="Rectangle 25"/>
          <p:cNvSpPr>
            <a:spLocks noChangeArrowheads="1"/>
          </p:cNvSpPr>
          <p:nvPr/>
        </p:nvSpPr>
        <p:spPr bwMode="auto">
          <a:xfrm>
            <a:off x="1042988" y="476250"/>
            <a:ext cx="4176712" cy="1260475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b="1">
                <a:solidFill>
                  <a:schemeClr val="bg1"/>
                </a:solidFill>
              </a:rPr>
              <a:t>STRIKER MIDFIELD INTERCHANGES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32794" name="Line 26"/>
          <p:cNvSpPr>
            <a:spLocks noChangeShapeType="1"/>
          </p:cNvSpPr>
          <p:nvPr/>
        </p:nvSpPr>
        <p:spPr bwMode="auto">
          <a:xfrm flipH="1">
            <a:off x="2124075" y="3716338"/>
            <a:ext cx="790575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32795" name="Freeform 27"/>
          <p:cNvSpPr>
            <a:spLocks/>
          </p:cNvSpPr>
          <p:nvPr/>
        </p:nvSpPr>
        <p:spPr bwMode="auto">
          <a:xfrm>
            <a:off x="2859088" y="2641600"/>
            <a:ext cx="73025" cy="73025"/>
          </a:xfrm>
          <a:custGeom>
            <a:avLst/>
            <a:gdLst>
              <a:gd name="T0" fmla="*/ 46 w 46"/>
              <a:gd name="T1" fmla="*/ 0 h 46"/>
              <a:gd name="T2" fmla="*/ 0 w 46"/>
              <a:gd name="T3" fmla="*/ 46 h 46"/>
              <a:gd name="T4" fmla="*/ 0 60000 65536"/>
              <a:gd name="T5" fmla="*/ 0 60000 65536"/>
              <a:gd name="T6" fmla="*/ 0 w 46"/>
              <a:gd name="T7" fmla="*/ 0 h 46"/>
              <a:gd name="T8" fmla="*/ 46 w 46"/>
              <a:gd name="T9" fmla="*/ 46 h 4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6" h="46">
                <a:moveTo>
                  <a:pt x="46" y="0"/>
                </a:moveTo>
                <a:cubicBezTo>
                  <a:pt x="30" y="11"/>
                  <a:pt x="0" y="23"/>
                  <a:pt x="0" y="4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32796" name="Line 28"/>
          <p:cNvSpPr>
            <a:spLocks noChangeShapeType="1"/>
          </p:cNvSpPr>
          <p:nvPr/>
        </p:nvSpPr>
        <p:spPr bwMode="auto">
          <a:xfrm flipH="1" flipV="1">
            <a:off x="3059113" y="2565400"/>
            <a:ext cx="2160587" cy="7143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32797" name="Line 29"/>
          <p:cNvSpPr>
            <a:spLocks noChangeShapeType="1"/>
          </p:cNvSpPr>
          <p:nvPr/>
        </p:nvSpPr>
        <p:spPr bwMode="auto">
          <a:xfrm flipH="1" flipV="1">
            <a:off x="3995738" y="3644900"/>
            <a:ext cx="503237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32798" name="Oval 30"/>
          <p:cNvSpPr>
            <a:spLocks noChangeArrowheads="1"/>
          </p:cNvSpPr>
          <p:nvPr/>
        </p:nvSpPr>
        <p:spPr bwMode="auto">
          <a:xfrm>
            <a:off x="4427538" y="4365625"/>
            <a:ext cx="217487" cy="142875"/>
          </a:xfrm>
          <a:prstGeom prst="ellipse">
            <a:avLst/>
          </a:prstGeom>
          <a:gradFill rotWithShape="1">
            <a:gsLst>
              <a:gs pos="0">
                <a:srgbClr val="760000"/>
              </a:gs>
              <a:gs pos="100000">
                <a:srgbClr val="FF0000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32799" name="Line 31"/>
          <p:cNvSpPr>
            <a:spLocks noChangeShapeType="1"/>
          </p:cNvSpPr>
          <p:nvPr/>
        </p:nvSpPr>
        <p:spPr bwMode="auto">
          <a:xfrm>
            <a:off x="3059113" y="2708275"/>
            <a:ext cx="936625" cy="10080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135200" name="table"/>
          <p:cNvSpPr>
            <a:spLocks noEditPoints="1" noChangeArrowheads="1"/>
          </p:cNvSpPr>
          <p:nvPr/>
        </p:nvSpPr>
        <p:spPr bwMode="auto">
          <a:xfrm>
            <a:off x="4211638" y="2852738"/>
            <a:ext cx="288925" cy="215900"/>
          </a:xfrm>
          <a:custGeom>
            <a:avLst/>
            <a:gdLst>
              <a:gd name="T0" fmla="*/ 10800 w 21600"/>
              <a:gd name="T1" fmla="*/ 0 h 21600"/>
              <a:gd name="T2" fmla="*/ 21600 w 21600"/>
              <a:gd name="T3" fmla="*/ 10800 h 21600"/>
              <a:gd name="T4" fmla="*/ 10800 w 21600"/>
              <a:gd name="T5" fmla="*/ 21600 h 21600"/>
              <a:gd name="T6" fmla="*/ 0 w 21600"/>
              <a:gd name="T7" fmla="*/ 10800 h 21600"/>
              <a:gd name="T8" fmla="*/ 4015 w 21600"/>
              <a:gd name="T9" fmla="*/ 4491 h 21600"/>
              <a:gd name="T10" fmla="*/ 17622 w 21600"/>
              <a:gd name="T11" fmla="*/ 17121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7641" y="17591"/>
                </a:moveTo>
                <a:lnTo>
                  <a:pt x="18067" y="17165"/>
                </a:lnTo>
                <a:lnTo>
                  <a:pt x="18443" y="16689"/>
                </a:lnTo>
                <a:lnTo>
                  <a:pt x="18794" y="16162"/>
                </a:lnTo>
                <a:lnTo>
                  <a:pt x="19144" y="15661"/>
                </a:lnTo>
                <a:lnTo>
                  <a:pt x="19420" y="15135"/>
                </a:lnTo>
                <a:lnTo>
                  <a:pt x="19645" y="14584"/>
                </a:lnTo>
                <a:lnTo>
                  <a:pt x="19871" y="13982"/>
                </a:lnTo>
                <a:lnTo>
                  <a:pt x="20071" y="13406"/>
                </a:lnTo>
                <a:lnTo>
                  <a:pt x="20297" y="13456"/>
                </a:lnTo>
                <a:lnTo>
                  <a:pt x="20472" y="13456"/>
                </a:lnTo>
                <a:lnTo>
                  <a:pt x="20648" y="13406"/>
                </a:lnTo>
                <a:lnTo>
                  <a:pt x="20823" y="13331"/>
                </a:lnTo>
                <a:lnTo>
                  <a:pt x="20948" y="13206"/>
                </a:lnTo>
                <a:lnTo>
                  <a:pt x="21099" y="13080"/>
                </a:lnTo>
                <a:lnTo>
                  <a:pt x="21149" y="12905"/>
                </a:lnTo>
                <a:lnTo>
                  <a:pt x="21299" y="12704"/>
                </a:lnTo>
                <a:lnTo>
                  <a:pt x="21425" y="12253"/>
                </a:lnTo>
                <a:lnTo>
                  <a:pt x="21550" y="11727"/>
                </a:lnTo>
                <a:lnTo>
                  <a:pt x="21600" y="11276"/>
                </a:lnTo>
                <a:lnTo>
                  <a:pt x="21600" y="10800"/>
                </a:lnTo>
                <a:lnTo>
                  <a:pt x="21600" y="10324"/>
                </a:lnTo>
                <a:lnTo>
                  <a:pt x="21550" y="9823"/>
                </a:lnTo>
                <a:lnTo>
                  <a:pt x="21425" y="9347"/>
                </a:lnTo>
                <a:lnTo>
                  <a:pt x="21299" y="8896"/>
                </a:lnTo>
                <a:lnTo>
                  <a:pt x="21149" y="8695"/>
                </a:lnTo>
                <a:lnTo>
                  <a:pt x="21099" y="8520"/>
                </a:lnTo>
                <a:lnTo>
                  <a:pt x="20948" y="8344"/>
                </a:lnTo>
                <a:lnTo>
                  <a:pt x="20823" y="8269"/>
                </a:lnTo>
                <a:lnTo>
                  <a:pt x="20648" y="8169"/>
                </a:lnTo>
                <a:lnTo>
                  <a:pt x="20472" y="8144"/>
                </a:lnTo>
                <a:lnTo>
                  <a:pt x="20297" y="8144"/>
                </a:lnTo>
                <a:lnTo>
                  <a:pt x="20071" y="8169"/>
                </a:lnTo>
                <a:lnTo>
                  <a:pt x="19871" y="7618"/>
                </a:lnTo>
                <a:lnTo>
                  <a:pt x="19645" y="7016"/>
                </a:lnTo>
                <a:lnTo>
                  <a:pt x="19420" y="6490"/>
                </a:lnTo>
                <a:lnTo>
                  <a:pt x="19144" y="5939"/>
                </a:lnTo>
                <a:lnTo>
                  <a:pt x="18794" y="5438"/>
                </a:lnTo>
                <a:lnTo>
                  <a:pt x="18443" y="4961"/>
                </a:lnTo>
                <a:lnTo>
                  <a:pt x="18067" y="4460"/>
                </a:lnTo>
                <a:lnTo>
                  <a:pt x="17691" y="4034"/>
                </a:lnTo>
                <a:lnTo>
                  <a:pt x="17215" y="3608"/>
                </a:lnTo>
                <a:lnTo>
                  <a:pt x="16739" y="3232"/>
                </a:lnTo>
                <a:lnTo>
                  <a:pt x="16263" y="2832"/>
                </a:lnTo>
                <a:lnTo>
                  <a:pt x="15686" y="2506"/>
                </a:lnTo>
                <a:lnTo>
                  <a:pt x="15185" y="2205"/>
                </a:lnTo>
                <a:lnTo>
                  <a:pt x="14609" y="1929"/>
                </a:lnTo>
                <a:lnTo>
                  <a:pt x="14032" y="1704"/>
                </a:lnTo>
                <a:lnTo>
                  <a:pt x="13431" y="1503"/>
                </a:lnTo>
                <a:lnTo>
                  <a:pt x="13481" y="1278"/>
                </a:lnTo>
                <a:lnTo>
                  <a:pt x="13481" y="1103"/>
                </a:lnTo>
                <a:lnTo>
                  <a:pt x="13431" y="952"/>
                </a:lnTo>
                <a:lnTo>
                  <a:pt x="13356" y="777"/>
                </a:lnTo>
                <a:lnTo>
                  <a:pt x="13256" y="626"/>
                </a:lnTo>
                <a:lnTo>
                  <a:pt x="13080" y="526"/>
                </a:lnTo>
                <a:lnTo>
                  <a:pt x="12930" y="426"/>
                </a:lnTo>
                <a:lnTo>
                  <a:pt x="12704" y="301"/>
                </a:lnTo>
                <a:lnTo>
                  <a:pt x="12278" y="175"/>
                </a:lnTo>
                <a:lnTo>
                  <a:pt x="11802" y="25"/>
                </a:lnTo>
                <a:lnTo>
                  <a:pt x="11276" y="0"/>
                </a:lnTo>
                <a:lnTo>
                  <a:pt x="10825" y="0"/>
                </a:lnTo>
                <a:lnTo>
                  <a:pt x="10324" y="0"/>
                </a:lnTo>
                <a:lnTo>
                  <a:pt x="9848" y="25"/>
                </a:lnTo>
                <a:lnTo>
                  <a:pt x="9347" y="175"/>
                </a:lnTo>
                <a:lnTo>
                  <a:pt x="8921" y="301"/>
                </a:lnTo>
                <a:lnTo>
                  <a:pt x="8695" y="426"/>
                </a:lnTo>
                <a:lnTo>
                  <a:pt x="8545" y="526"/>
                </a:lnTo>
                <a:lnTo>
                  <a:pt x="8394" y="626"/>
                </a:lnTo>
                <a:lnTo>
                  <a:pt x="8269" y="777"/>
                </a:lnTo>
                <a:lnTo>
                  <a:pt x="8169" y="952"/>
                </a:lnTo>
                <a:lnTo>
                  <a:pt x="8144" y="1103"/>
                </a:lnTo>
                <a:lnTo>
                  <a:pt x="8144" y="1278"/>
                </a:lnTo>
                <a:lnTo>
                  <a:pt x="8219" y="1503"/>
                </a:lnTo>
                <a:lnTo>
                  <a:pt x="7618" y="1704"/>
                </a:lnTo>
                <a:lnTo>
                  <a:pt x="7066" y="1929"/>
                </a:lnTo>
                <a:lnTo>
                  <a:pt x="6490" y="2205"/>
                </a:lnTo>
                <a:lnTo>
                  <a:pt x="5939" y="2456"/>
                </a:lnTo>
                <a:lnTo>
                  <a:pt x="5438" y="2781"/>
                </a:lnTo>
                <a:lnTo>
                  <a:pt x="4961" y="3132"/>
                </a:lnTo>
                <a:lnTo>
                  <a:pt x="4485" y="3533"/>
                </a:lnTo>
                <a:lnTo>
                  <a:pt x="4059" y="3959"/>
                </a:lnTo>
                <a:lnTo>
                  <a:pt x="3633" y="4385"/>
                </a:lnTo>
                <a:lnTo>
                  <a:pt x="3232" y="4861"/>
                </a:lnTo>
                <a:lnTo>
                  <a:pt x="2857" y="5387"/>
                </a:lnTo>
                <a:lnTo>
                  <a:pt x="2506" y="5889"/>
                </a:lnTo>
                <a:lnTo>
                  <a:pt x="2205" y="6465"/>
                </a:lnTo>
                <a:lnTo>
                  <a:pt x="1955" y="7016"/>
                </a:lnTo>
                <a:lnTo>
                  <a:pt x="1729" y="7568"/>
                </a:lnTo>
                <a:lnTo>
                  <a:pt x="1529" y="8169"/>
                </a:lnTo>
                <a:lnTo>
                  <a:pt x="1303" y="8144"/>
                </a:lnTo>
                <a:lnTo>
                  <a:pt x="1128" y="8144"/>
                </a:lnTo>
                <a:lnTo>
                  <a:pt x="977" y="8169"/>
                </a:lnTo>
                <a:lnTo>
                  <a:pt x="802" y="8269"/>
                </a:lnTo>
                <a:lnTo>
                  <a:pt x="652" y="8344"/>
                </a:lnTo>
                <a:lnTo>
                  <a:pt x="526" y="8520"/>
                </a:lnTo>
                <a:lnTo>
                  <a:pt x="451" y="8695"/>
                </a:lnTo>
                <a:lnTo>
                  <a:pt x="326" y="8896"/>
                </a:lnTo>
                <a:lnTo>
                  <a:pt x="200" y="9347"/>
                </a:lnTo>
                <a:lnTo>
                  <a:pt x="50" y="9823"/>
                </a:lnTo>
                <a:lnTo>
                  <a:pt x="0" y="10324"/>
                </a:lnTo>
                <a:lnTo>
                  <a:pt x="0" y="10800"/>
                </a:lnTo>
                <a:lnTo>
                  <a:pt x="0" y="11276"/>
                </a:lnTo>
                <a:lnTo>
                  <a:pt x="50" y="11727"/>
                </a:lnTo>
                <a:lnTo>
                  <a:pt x="200" y="12253"/>
                </a:lnTo>
                <a:lnTo>
                  <a:pt x="326" y="12704"/>
                </a:lnTo>
                <a:lnTo>
                  <a:pt x="451" y="12905"/>
                </a:lnTo>
                <a:lnTo>
                  <a:pt x="526" y="13080"/>
                </a:lnTo>
                <a:lnTo>
                  <a:pt x="652" y="13206"/>
                </a:lnTo>
                <a:lnTo>
                  <a:pt x="802" y="13331"/>
                </a:lnTo>
                <a:lnTo>
                  <a:pt x="977" y="13406"/>
                </a:lnTo>
                <a:lnTo>
                  <a:pt x="1128" y="13456"/>
                </a:lnTo>
                <a:lnTo>
                  <a:pt x="1303" y="13456"/>
                </a:lnTo>
                <a:lnTo>
                  <a:pt x="1529" y="13406"/>
                </a:lnTo>
                <a:lnTo>
                  <a:pt x="1729" y="13982"/>
                </a:lnTo>
                <a:lnTo>
                  <a:pt x="1955" y="14584"/>
                </a:lnTo>
                <a:lnTo>
                  <a:pt x="2255" y="15135"/>
                </a:lnTo>
                <a:lnTo>
                  <a:pt x="2556" y="15736"/>
                </a:lnTo>
                <a:lnTo>
                  <a:pt x="2907" y="16263"/>
                </a:lnTo>
                <a:lnTo>
                  <a:pt x="3283" y="16764"/>
                </a:lnTo>
                <a:lnTo>
                  <a:pt x="3684" y="17240"/>
                </a:lnTo>
                <a:lnTo>
                  <a:pt x="4110" y="17741"/>
                </a:lnTo>
                <a:lnTo>
                  <a:pt x="4535" y="18117"/>
                </a:lnTo>
                <a:lnTo>
                  <a:pt x="5012" y="18493"/>
                </a:lnTo>
                <a:lnTo>
                  <a:pt x="5463" y="18844"/>
                </a:lnTo>
                <a:lnTo>
                  <a:pt x="5989" y="19144"/>
                </a:lnTo>
                <a:lnTo>
                  <a:pt x="6490" y="19420"/>
                </a:lnTo>
                <a:lnTo>
                  <a:pt x="7066" y="19645"/>
                </a:lnTo>
                <a:lnTo>
                  <a:pt x="7618" y="19921"/>
                </a:lnTo>
                <a:lnTo>
                  <a:pt x="8219" y="20071"/>
                </a:lnTo>
                <a:lnTo>
                  <a:pt x="8144" y="20297"/>
                </a:lnTo>
                <a:lnTo>
                  <a:pt x="8144" y="20472"/>
                </a:lnTo>
                <a:lnTo>
                  <a:pt x="8169" y="20648"/>
                </a:lnTo>
                <a:lnTo>
                  <a:pt x="8269" y="20823"/>
                </a:lnTo>
                <a:lnTo>
                  <a:pt x="8394" y="20948"/>
                </a:lnTo>
                <a:lnTo>
                  <a:pt x="8545" y="21074"/>
                </a:lnTo>
                <a:lnTo>
                  <a:pt x="8695" y="21149"/>
                </a:lnTo>
                <a:lnTo>
                  <a:pt x="8921" y="21299"/>
                </a:lnTo>
                <a:lnTo>
                  <a:pt x="9347" y="21425"/>
                </a:lnTo>
                <a:lnTo>
                  <a:pt x="9848" y="21550"/>
                </a:lnTo>
                <a:lnTo>
                  <a:pt x="10324" y="21600"/>
                </a:lnTo>
                <a:lnTo>
                  <a:pt x="10825" y="21600"/>
                </a:lnTo>
                <a:lnTo>
                  <a:pt x="11276" y="21600"/>
                </a:lnTo>
                <a:lnTo>
                  <a:pt x="11802" y="21550"/>
                </a:lnTo>
                <a:lnTo>
                  <a:pt x="12278" y="21425"/>
                </a:lnTo>
                <a:lnTo>
                  <a:pt x="12704" y="21299"/>
                </a:lnTo>
                <a:lnTo>
                  <a:pt x="12930" y="21149"/>
                </a:lnTo>
                <a:lnTo>
                  <a:pt x="13080" y="21074"/>
                </a:lnTo>
                <a:lnTo>
                  <a:pt x="13256" y="20948"/>
                </a:lnTo>
                <a:lnTo>
                  <a:pt x="13356" y="20823"/>
                </a:lnTo>
                <a:lnTo>
                  <a:pt x="13431" y="20648"/>
                </a:lnTo>
                <a:lnTo>
                  <a:pt x="13481" y="20472"/>
                </a:lnTo>
                <a:lnTo>
                  <a:pt x="13481" y="20297"/>
                </a:lnTo>
                <a:lnTo>
                  <a:pt x="13431" y="20071"/>
                </a:lnTo>
                <a:lnTo>
                  <a:pt x="14032" y="19871"/>
                </a:lnTo>
                <a:lnTo>
                  <a:pt x="14609" y="19645"/>
                </a:lnTo>
                <a:lnTo>
                  <a:pt x="15135" y="19395"/>
                </a:lnTo>
                <a:lnTo>
                  <a:pt x="15686" y="19094"/>
                </a:lnTo>
                <a:lnTo>
                  <a:pt x="16213" y="18768"/>
                </a:lnTo>
                <a:lnTo>
                  <a:pt x="16739" y="18393"/>
                </a:lnTo>
                <a:lnTo>
                  <a:pt x="17165" y="18017"/>
                </a:lnTo>
                <a:lnTo>
                  <a:pt x="17641" y="17591"/>
                </a:lnTo>
                <a:close/>
              </a:path>
              <a:path w="21600" h="21600" extrusionOk="0">
                <a:moveTo>
                  <a:pt x="13431" y="1503"/>
                </a:moveTo>
                <a:lnTo>
                  <a:pt x="13080" y="1428"/>
                </a:lnTo>
                <a:lnTo>
                  <a:pt x="12780" y="1378"/>
                </a:lnTo>
                <a:lnTo>
                  <a:pt x="12479" y="1278"/>
                </a:lnTo>
                <a:lnTo>
                  <a:pt x="12128" y="1253"/>
                </a:lnTo>
                <a:lnTo>
                  <a:pt x="11802" y="1203"/>
                </a:lnTo>
                <a:lnTo>
                  <a:pt x="11477" y="1203"/>
                </a:lnTo>
                <a:lnTo>
                  <a:pt x="11151" y="1153"/>
                </a:lnTo>
                <a:lnTo>
                  <a:pt x="10825" y="1153"/>
                </a:lnTo>
                <a:lnTo>
                  <a:pt x="10449" y="1153"/>
                </a:lnTo>
                <a:lnTo>
                  <a:pt x="10174" y="1203"/>
                </a:lnTo>
                <a:lnTo>
                  <a:pt x="9798" y="1203"/>
                </a:lnTo>
                <a:lnTo>
                  <a:pt x="9472" y="1253"/>
                </a:lnTo>
                <a:lnTo>
                  <a:pt x="9171" y="1278"/>
                </a:lnTo>
                <a:lnTo>
                  <a:pt x="8820" y="1378"/>
                </a:lnTo>
                <a:lnTo>
                  <a:pt x="8545" y="1428"/>
                </a:lnTo>
                <a:lnTo>
                  <a:pt x="8219" y="1503"/>
                </a:lnTo>
                <a:moveTo>
                  <a:pt x="1529" y="8169"/>
                </a:moveTo>
                <a:lnTo>
                  <a:pt x="1453" y="8520"/>
                </a:lnTo>
                <a:lnTo>
                  <a:pt x="1403" y="8820"/>
                </a:lnTo>
                <a:lnTo>
                  <a:pt x="1303" y="9121"/>
                </a:lnTo>
                <a:lnTo>
                  <a:pt x="1253" y="9447"/>
                </a:lnTo>
                <a:lnTo>
                  <a:pt x="1228" y="9823"/>
                </a:lnTo>
                <a:lnTo>
                  <a:pt x="1228" y="10098"/>
                </a:lnTo>
                <a:lnTo>
                  <a:pt x="1178" y="10449"/>
                </a:lnTo>
                <a:lnTo>
                  <a:pt x="1178" y="10800"/>
                </a:lnTo>
                <a:lnTo>
                  <a:pt x="1178" y="11126"/>
                </a:lnTo>
                <a:lnTo>
                  <a:pt x="1228" y="11502"/>
                </a:lnTo>
                <a:lnTo>
                  <a:pt x="1228" y="11777"/>
                </a:lnTo>
                <a:lnTo>
                  <a:pt x="1253" y="12128"/>
                </a:lnTo>
                <a:lnTo>
                  <a:pt x="1303" y="12429"/>
                </a:lnTo>
                <a:lnTo>
                  <a:pt x="1403" y="12755"/>
                </a:lnTo>
                <a:lnTo>
                  <a:pt x="1453" y="13080"/>
                </a:lnTo>
                <a:lnTo>
                  <a:pt x="1529" y="13406"/>
                </a:lnTo>
                <a:moveTo>
                  <a:pt x="13431" y="20071"/>
                </a:moveTo>
                <a:lnTo>
                  <a:pt x="13080" y="20172"/>
                </a:lnTo>
                <a:lnTo>
                  <a:pt x="12780" y="20222"/>
                </a:lnTo>
                <a:lnTo>
                  <a:pt x="12479" y="20297"/>
                </a:lnTo>
                <a:lnTo>
                  <a:pt x="12128" y="20347"/>
                </a:lnTo>
                <a:lnTo>
                  <a:pt x="11802" y="20397"/>
                </a:lnTo>
                <a:lnTo>
                  <a:pt x="11477" y="20397"/>
                </a:lnTo>
                <a:lnTo>
                  <a:pt x="11151" y="20447"/>
                </a:lnTo>
                <a:lnTo>
                  <a:pt x="10825" y="20447"/>
                </a:lnTo>
                <a:lnTo>
                  <a:pt x="10449" y="20447"/>
                </a:lnTo>
                <a:lnTo>
                  <a:pt x="10174" y="20397"/>
                </a:lnTo>
                <a:lnTo>
                  <a:pt x="9798" y="20397"/>
                </a:lnTo>
                <a:lnTo>
                  <a:pt x="9472" y="20347"/>
                </a:lnTo>
                <a:lnTo>
                  <a:pt x="9171" y="20297"/>
                </a:lnTo>
                <a:lnTo>
                  <a:pt x="8820" y="20222"/>
                </a:lnTo>
                <a:lnTo>
                  <a:pt x="8545" y="20172"/>
                </a:lnTo>
                <a:lnTo>
                  <a:pt x="8219" y="20071"/>
                </a:lnTo>
                <a:moveTo>
                  <a:pt x="20071" y="13406"/>
                </a:moveTo>
                <a:lnTo>
                  <a:pt x="20172" y="13080"/>
                </a:lnTo>
                <a:lnTo>
                  <a:pt x="20222" y="12755"/>
                </a:lnTo>
                <a:lnTo>
                  <a:pt x="20297" y="12429"/>
                </a:lnTo>
                <a:lnTo>
                  <a:pt x="20347" y="12128"/>
                </a:lnTo>
                <a:lnTo>
                  <a:pt x="20397" y="11777"/>
                </a:lnTo>
                <a:lnTo>
                  <a:pt x="20447" y="11502"/>
                </a:lnTo>
                <a:lnTo>
                  <a:pt x="20447" y="11126"/>
                </a:lnTo>
                <a:lnTo>
                  <a:pt x="20447" y="10800"/>
                </a:lnTo>
                <a:lnTo>
                  <a:pt x="20447" y="10449"/>
                </a:lnTo>
                <a:lnTo>
                  <a:pt x="20447" y="10098"/>
                </a:lnTo>
                <a:lnTo>
                  <a:pt x="20397" y="9823"/>
                </a:lnTo>
                <a:lnTo>
                  <a:pt x="20347" y="9447"/>
                </a:lnTo>
                <a:lnTo>
                  <a:pt x="20297" y="9121"/>
                </a:lnTo>
                <a:lnTo>
                  <a:pt x="20222" y="8820"/>
                </a:lnTo>
                <a:lnTo>
                  <a:pt x="20172" y="8520"/>
                </a:lnTo>
                <a:lnTo>
                  <a:pt x="20071" y="8169"/>
                </a:lnTo>
              </a:path>
            </a:pathLst>
          </a:custGeom>
          <a:solidFill>
            <a:srgbClr val="0099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2801" name="Line 33"/>
          <p:cNvSpPr>
            <a:spLocks noChangeShapeType="1"/>
          </p:cNvSpPr>
          <p:nvPr/>
        </p:nvSpPr>
        <p:spPr bwMode="auto">
          <a:xfrm flipH="1">
            <a:off x="4932363" y="3716338"/>
            <a:ext cx="719137" cy="6492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32802" name="Line 34"/>
          <p:cNvSpPr>
            <a:spLocks noChangeShapeType="1"/>
          </p:cNvSpPr>
          <p:nvPr/>
        </p:nvSpPr>
        <p:spPr bwMode="auto">
          <a:xfrm>
            <a:off x="3995738" y="3716338"/>
            <a:ext cx="288925" cy="13684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32803" name="Line 35"/>
          <p:cNvSpPr>
            <a:spLocks noChangeShapeType="1"/>
          </p:cNvSpPr>
          <p:nvPr/>
        </p:nvSpPr>
        <p:spPr bwMode="auto">
          <a:xfrm>
            <a:off x="4500563" y="2997200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32804" name="Line 36"/>
          <p:cNvSpPr>
            <a:spLocks noChangeShapeType="1"/>
          </p:cNvSpPr>
          <p:nvPr/>
        </p:nvSpPr>
        <p:spPr bwMode="auto">
          <a:xfrm flipH="1">
            <a:off x="3708400" y="2997200"/>
            <a:ext cx="503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32805" name="Text Box 37"/>
          <p:cNvSpPr txBox="1">
            <a:spLocks noChangeArrowheads="1"/>
          </p:cNvSpPr>
          <p:nvPr/>
        </p:nvSpPr>
        <p:spPr bwMode="auto">
          <a:xfrm>
            <a:off x="900113" y="5734050"/>
            <a:ext cx="3419475" cy="376238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/>
              <a:t>2  V  2 in midfield as required.</a:t>
            </a:r>
            <a:endParaRPr lang="en-US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GB" smtClean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endParaRPr lang="en-GB" sz="4400" b="1" smtClean="0"/>
          </a:p>
          <a:p>
            <a:pPr eaLnBrk="1" hangingPunct="1">
              <a:buFontTx/>
              <a:buNone/>
            </a:pPr>
            <a:endParaRPr lang="en-GB" sz="4400" b="1" smtClean="0"/>
          </a:p>
          <a:p>
            <a:pPr eaLnBrk="1" hangingPunct="1">
              <a:buFontTx/>
              <a:buNone/>
            </a:pPr>
            <a:endParaRPr lang="en-GB" sz="4400" b="1" smtClean="0"/>
          </a:p>
          <a:p>
            <a:pPr eaLnBrk="1" hangingPunct="1">
              <a:buFontTx/>
              <a:buNone/>
            </a:pPr>
            <a:r>
              <a:rPr lang="en-GB" sz="4400" b="1" smtClean="0"/>
              <a:t>                  E  N  D</a:t>
            </a:r>
            <a:endParaRPr lang="en-US" sz="44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GB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endParaRPr lang="en-GB" smtClean="0"/>
          </a:p>
        </p:txBody>
      </p:sp>
      <p:pic>
        <p:nvPicPr>
          <p:cNvPr id="5124" name="Picture 4" descr="DSC0105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Line 5"/>
          <p:cNvSpPr>
            <a:spLocks noChangeShapeType="1"/>
          </p:cNvSpPr>
          <p:nvPr/>
        </p:nvSpPr>
        <p:spPr bwMode="auto">
          <a:xfrm flipV="1">
            <a:off x="6084888" y="3716338"/>
            <a:ext cx="215900" cy="720725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5126" name="Line 6"/>
          <p:cNvSpPr>
            <a:spLocks noChangeShapeType="1"/>
          </p:cNvSpPr>
          <p:nvPr/>
        </p:nvSpPr>
        <p:spPr bwMode="auto">
          <a:xfrm flipH="1" flipV="1">
            <a:off x="1835150" y="3789363"/>
            <a:ext cx="1944688" cy="503237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0" y="6092825"/>
            <a:ext cx="4932363" cy="76517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b="1"/>
              <a:t>GERMANY v ARGENTINA February 2010</a:t>
            </a:r>
            <a:endParaRPr lang="en-US" b="1"/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4932363" y="6092825"/>
            <a:ext cx="3960812" cy="765175"/>
          </a:xfrm>
          <a:prstGeom prst="rect">
            <a:avLst/>
          </a:prstGeom>
          <a:solidFill>
            <a:srgbClr val="99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b="1"/>
              <a:t>Veron – Mascherano priority !</a:t>
            </a:r>
            <a:endParaRPr lang="en-US" b="1"/>
          </a:p>
        </p:txBody>
      </p:sp>
      <p:sp>
        <p:nvSpPr>
          <p:cNvPr id="5129" name="Line 9"/>
          <p:cNvSpPr>
            <a:spLocks noChangeShapeType="1"/>
          </p:cNvSpPr>
          <p:nvPr/>
        </p:nvSpPr>
        <p:spPr bwMode="auto">
          <a:xfrm flipH="1">
            <a:off x="6443663" y="3284538"/>
            <a:ext cx="73025" cy="576262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1743075" y="3160713"/>
            <a:ext cx="1847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>
                <a:solidFill>
                  <a:schemeClr val="bg1"/>
                </a:solidFill>
              </a:rPr>
              <a:t>MASCHERANO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4716463" y="4292600"/>
            <a:ext cx="996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>
                <a:solidFill>
                  <a:schemeClr val="bg1"/>
                </a:solidFill>
              </a:rPr>
              <a:t>VERON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5132" name="Line 12"/>
          <p:cNvSpPr>
            <a:spLocks noChangeShapeType="1"/>
          </p:cNvSpPr>
          <p:nvPr/>
        </p:nvSpPr>
        <p:spPr bwMode="auto">
          <a:xfrm flipH="1">
            <a:off x="5724525" y="4652963"/>
            <a:ext cx="287338" cy="720725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GB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smtClean="0"/>
          </a:p>
        </p:txBody>
      </p:sp>
      <p:pic>
        <p:nvPicPr>
          <p:cNvPr id="6148" name="Picture 4" descr="DSC011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0" y="5943600"/>
            <a:ext cx="8785225" cy="914400"/>
          </a:xfrm>
          <a:prstGeom prst="rect">
            <a:avLst/>
          </a:prstGeom>
          <a:solidFill>
            <a:srgbClr val="CC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b="1"/>
              <a:t>CENTRAL MIDFIELD MOVEMENT  - Veron ,Messi ,Mascherano</a:t>
            </a:r>
            <a:endParaRPr lang="en-US" sz="2000" b="1"/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2771775" y="3644900"/>
            <a:ext cx="1098550" cy="4064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000" b="1">
                <a:solidFill>
                  <a:schemeClr val="bg1"/>
                </a:solidFill>
              </a:rPr>
              <a:t>VERON</a:t>
            </a:r>
            <a:endParaRPr lang="en-US" sz="2000" b="1">
              <a:solidFill>
                <a:schemeClr val="bg1"/>
              </a:solidFill>
            </a:endParaRPr>
          </a:p>
        </p:txBody>
      </p:sp>
      <p:sp>
        <p:nvSpPr>
          <p:cNvPr id="6151" name="Line 7"/>
          <p:cNvSpPr>
            <a:spLocks noChangeShapeType="1"/>
          </p:cNvSpPr>
          <p:nvPr/>
        </p:nvSpPr>
        <p:spPr bwMode="auto">
          <a:xfrm flipH="1" flipV="1">
            <a:off x="684213" y="3357563"/>
            <a:ext cx="2087562" cy="287337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6152" name="Line 8"/>
          <p:cNvSpPr>
            <a:spLocks noChangeShapeType="1"/>
          </p:cNvSpPr>
          <p:nvPr/>
        </p:nvSpPr>
        <p:spPr bwMode="auto">
          <a:xfrm>
            <a:off x="2051050" y="2492375"/>
            <a:ext cx="1584325" cy="144463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1042988" y="2349500"/>
            <a:ext cx="984250" cy="4064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000" b="1">
                <a:solidFill>
                  <a:schemeClr val="bg1"/>
                </a:solidFill>
              </a:rPr>
              <a:t>MESSI</a:t>
            </a:r>
            <a:endParaRPr lang="en-US" sz="2000" b="1">
              <a:solidFill>
                <a:schemeClr val="bg1"/>
              </a:solidFill>
            </a:endParaRP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7107238" y="3213100"/>
            <a:ext cx="2046287" cy="4064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000" b="1">
                <a:solidFill>
                  <a:schemeClr val="bg1"/>
                </a:solidFill>
              </a:rPr>
              <a:t>MASCHERANO</a:t>
            </a:r>
            <a:endParaRPr lang="en-US" sz="2000" b="1">
              <a:solidFill>
                <a:schemeClr val="bg1"/>
              </a:solidFill>
            </a:endParaRPr>
          </a:p>
        </p:txBody>
      </p:sp>
      <p:sp>
        <p:nvSpPr>
          <p:cNvPr id="6155" name="Rectangle 11"/>
          <p:cNvSpPr>
            <a:spLocks noChangeArrowheads="1"/>
          </p:cNvSpPr>
          <p:nvPr/>
        </p:nvSpPr>
        <p:spPr bwMode="auto">
          <a:xfrm>
            <a:off x="6335713" y="4437063"/>
            <a:ext cx="2808287" cy="141763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GB" b="1"/>
              <a:t>ONE  -  “stay”</a:t>
            </a:r>
          </a:p>
          <a:p>
            <a:endParaRPr lang="en-GB" b="1"/>
          </a:p>
          <a:p>
            <a:r>
              <a:rPr lang="en-GB" b="1"/>
              <a:t>ONE  -  “go away”</a:t>
            </a:r>
          </a:p>
          <a:p>
            <a:endParaRPr lang="en-GB" b="1"/>
          </a:p>
          <a:p>
            <a:r>
              <a:rPr lang="en-GB" b="1"/>
              <a:t>ONE  -  “come to play”</a:t>
            </a:r>
            <a:endParaRPr lang="en-US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GB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133600"/>
            <a:ext cx="9144000" cy="45339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en-GB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GB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GB" smtClean="0"/>
              <a:t>  “ A player should not move according to where he thinks a player in his position should move, but by assessing the position of the ball, his team-mates, opponents and space – nothing is fixed. Whoever has the ball becomes the “playmaker”.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GB" smtClean="0"/>
              <a:t>                                Arrigo Sacchi</a:t>
            </a:r>
            <a:endParaRPr lang="en-US" smtClean="0"/>
          </a:p>
        </p:txBody>
      </p:sp>
      <p:pic>
        <p:nvPicPr>
          <p:cNvPr id="7172" name="Picture 4" descr="ANd9GcRzHRy5wgNUKimK0WbFel3zd_7p4Wycmy643ldfgdSW0Yp_JJo6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188913"/>
            <a:ext cx="5041900" cy="282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AutoShape 5"/>
          <p:cNvSpPr>
            <a:spLocks noChangeArrowheads="1"/>
          </p:cNvSpPr>
          <p:nvPr/>
        </p:nvSpPr>
        <p:spPr bwMode="auto">
          <a:xfrm>
            <a:off x="5795963" y="476250"/>
            <a:ext cx="3024187" cy="2808288"/>
          </a:xfrm>
          <a:prstGeom prst="cloudCallout">
            <a:avLst>
              <a:gd name="adj1" fmla="val -56667"/>
              <a:gd name="adj2" fmla="val 46949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en-GB" b="1"/>
              <a:t>Different </a:t>
            </a:r>
            <a:r>
              <a:rPr lang="en-GB" sz="2400" b="1">
                <a:solidFill>
                  <a:schemeClr val="tx2"/>
                </a:solidFill>
              </a:rPr>
              <a:t>POSITIONS</a:t>
            </a:r>
          </a:p>
          <a:p>
            <a:pPr algn="ctr"/>
            <a:endParaRPr lang="en-GB" b="1"/>
          </a:p>
          <a:p>
            <a:pPr algn="ctr"/>
            <a:r>
              <a:rPr lang="en-GB" b="1"/>
              <a:t>OR</a:t>
            </a:r>
          </a:p>
          <a:p>
            <a:pPr algn="ctr"/>
            <a:endParaRPr lang="en-GB" b="1"/>
          </a:p>
          <a:p>
            <a:pPr algn="ctr"/>
            <a:r>
              <a:rPr lang="en-GB" b="1"/>
              <a:t> Different </a:t>
            </a:r>
            <a:r>
              <a:rPr lang="en-GB" sz="2400" b="1">
                <a:solidFill>
                  <a:schemeClr val="tx2"/>
                </a:solidFill>
              </a:rPr>
              <a:t>ROLES</a:t>
            </a:r>
            <a:endParaRPr lang="en-US" sz="2400" b="1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 rot="16200000">
            <a:off x="-519778" y="902539"/>
            <a:ext cx="10186144" cy="5269565"/>
            <a:chOff x="960" y="768"/>
            <a:chExt cx="4656" cy="2976"/>
          </a:xfrm>
          <a:scene3d>
            <a:camera prst="perspectiveRight"/>
            <a:lightRig rig="threePt" dir="t"/>
          </a:scene3d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960" y="768"/>
              <a:ext cx="4656" cy="2976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  <a:sp3d>
              <a:bevelT w="165100" prst="coolSlant"/>
            </a:sp3d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" name="Rectangle 4" descr="Outlined diamond"/>
            <p:cNvSpPr>
              <a:spLocks noChangeArrowheads="1"/>
            </p:cNvSpPr>
            <p:nvPr/>
          </p:nvSpPr>
          <p:spPr bwMode="auto">
            <a:xfrm rot="5400000">
              <a:off x="5189" y="2177"/>
              <a:ext cx="645" cy="110"/>
            </a:xfrm>
            <a:prstGeom prst="rect">
              <a:avLst/>
            </a:prstGeom>
            <a:pattFill prst="openDmnd">
              <a:fgClr>
                <a:schemeClr val="tx2"/>
              </a:fgClr>
              <a:bgClr>
                <a:schemeClr val="bg1"/>
              </a:bgClr>
            </a:patt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" name="Rectangle 5" descr="Outlined diamond"/>
            <p:cNvSpPr>
              <a:spLocks noChangeArrowheads="1"/>
            </p:cNvSpPr>
            <p:nvPr/>
          </p:nvSpPr>
          <p:spPr bwMode="auto">
            <a:xfrm rot="5400000">
              <a:off x="741" y="2177"/>
              <a:ext cx="645" cy="110"/>
            </a:xfrm>
            <a:prstGeom prst="rect">
              <a:avLst/>
            </a:prstGeom>
            <a:pattFill prst="openDmnd">
              <a:fgClr>
                <a:schemeClr val="tx2"/>
              </a:fgClr>
              <a:bgClr>
                <a:schemeClr val="bg1"/>
              </a:bgClr>
            </a:patt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 rot="5400000">
              <a:off x="1907" y="79"/>
              <a:ext cx="2778" cy="4353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 rot="5400000">
              <a:off x="616" y="1857"/>
              <a:ext cx="1758" cy="752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 rot="5400000">
              <a:off x="703" y="2088"/>
              <a:ext cx="1119" cy="289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 rot="5400000">
              <a:off x="4217" y="1857"/>
              <a:ext cx="1758" cy="752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 rot="5400000">
              <a:off x="4768" y="2095"/>
              <a:ext cx="1119" cy="289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Oval 11"/>
            <p:cNvSpPr>
              <a:spLocks noChangeArrowheads="1"/>
            </p:cNvSpPr>
            <p:nvPr/>
          </p:nvSpPr>
          <p:spPr bwMode="auto">
            <a:xfrm rot="5400000">
              <a:off x="2882" y="1799"/>
              <a:ext cx="876" cy="898"/>
            </a:xfrm>
            <a:prstGeom prst="ellipse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4" name="Line 12"/>
            <p:cNvSpPr>
              <a:spLocks noChangeShapeType="1"/>
            </p:cNvSpPr>
            <p:nvPr/>
          </p:nvSpPr>
          <p:spPr bwMode="auto">
            <a:xfrm rot="5400000">
              <a:off x="1924" y="2256"/>
              <a:ext cx="2778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15" name="Oval 98" descr="Sphere"/>
          <p:cNvSpPr>
            <a:spLocks noChangeAspect="1" noChangeArrowheads="1"/>
          </p:cNvSpPr>
          <p:nvPr/>
        </p:nvSpPr>
        <p:spPr bwMode="auto">
          <a:xfrm rot="10800000">
            <a:off x="9525000" y="2895600"/>
            <a:ext cx="166905" cy="127782"/>
          </a:xfrm>
          <a:prstGeom prst="ellipse">
            <a:avLst/>
          </a:prstGeom>
          <a:pattFill prst="sphere">
            <a:fgClr>
              <a:schemeClr val="tx1"/>
            </a:fgClr>
            <a:bgClr>
              <a:schemeClr val="bg1"/>
            </a:bgClr>
          </a:pattFill>
          <a:ln w="3175">
            <a:noFill/>
            <a:round/>
            <a:headEnd/>
            <a:tailEnd/>
          </a:ln>
          <a:effectLst>
            <a:outerShdw dist="28398" dir="12393903" algn="ctr" rotWithShape="0">
              <a:srgbClr val="808080">
                <a:alpha val="50000"/>
              </a:srgbClr>
            </a:outerShdw>
          </a:effectLst>
          <a:scene3d>
            <a:camera prst="perspectiveRight"/>
            <a:lightRig rig="threePt" dir="t"/>
          </a:scene3d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Oval 358"/>
          <p:cNvSpPr>
            <a:spLocks noChangeArrowheads="1"/>
          </p:cNvSpPr>
          <p:nvPr/>
        </p:nvSpPr>
        <p:spPr bwMode="auto">
          <a:xfrm rot="16200000">
            <a:off x="4846499" y="4285601"/>
            <a:ext cx="181419" cy="232246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17" name="Oval 359"/>
          <p:cNvSpPr>
            <a:spLocks noChangeArrowheads="1"/>
          </p:cNvSpPr>
          <p:nvPr/>
        </p:nvSpPr>
        <p:spPr bwMode="auto">
          <a:xfrm rot="16200000">
            <a:off x="3475608" y="3489310"/>
            <a:ext cx="181418" cy="232248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18" name="Oval 360"/>
          <p:cNvSpPr>
            <a:spLocks noChangeArrowheads="1"/>
          </p:cNvSpPr>
          <p:nvPr/>
        </p:nvSpPr>
        <p:spPr bwMode="auto">
          <a:xfrm rot="16200000">
            <a:off x="2250300" y="3998736"/>
            <a:ext cx="182996" cy="232246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19" name="Oval 361"/>
          <p:cNvSpPr>
            <a:spLocks noChangeArrowheads="1"/>
          </p:cNvSpPr>
          <p:nvPr/>
        </p:nvSpPr>
        <p:spPr bwMode="auto">
          <a:xfrm rot="16200000">
            <a:off x="6139045" y="1978165"/>
            <a:ext cx="182996" cy="232246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0" name="Oval 362"/>
          <p:cNvSpPr>
            <a:spLocks noChangeArrowheads="1"/>
          </p:cNvSpPr>
          <p:nvPr/>
        </p:nvSpPr>
        <p:spPr bwMode="auto">
          <a:xfrm rot="16200000">
            <a:off x="4559506" y="2555861"/>
            <a:ext cx="181418" cy="232246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1" name="Oval 363"/>
          <p:cNvSpPr>
            <a:spLocks noChangeArrowheads="1"/>
          </p:cNvSpPr>
          <p:nvPr/>
        </p:nvSpPr>
        <p:spPr bwMode="auto">
          <a:xfrm rot="16200000">
            <a:off x="6643229" y="3995723"/>
            <a:ext cx="181418" cy="232248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2" name="Oval 364"/>
          <p:cNvSpPr>
            <a:spLocks noChangeArrowheads="1"/>
          </p:cNvSpPr>
          <p:nvPr/>
        </p:nvSpPr>
        <p:spPr bwMode="auto">
          <a:xfrm rot="16200000">
            <a:off x="8010866" y="2629358"/>
            <a:ext cx="182996" cy="232245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3" name="Oval 365"/>
          <p:cNvSpPr>
            <a:spLocks noChangeArrowheads="1"/>
          </p:cNvSpPr>
          <p:nvPr/>
        </p:nvSpPr>
        <p:spPr bwMode="auto">
          <a:xfrm rot="16200000">
            <a:off x="3548866" y="4280048"/>
            <a:ext cx="179841" cy="232249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4" name="Oval 366"/>
          <p:cNvSpPr>
            <a:spLocks noChangeArrowheads="1"/>
          </p:cNvSpPr>
          <p:nvPr/>
        </p:nvSpPr>
        <p:spPr bwMode="auto">
          <a:xfrm rot="16200000">
            <a:off x="881875" y="2627136"/>
            <a:ext cx="182996" cy="232246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5" name="Oval 367"/>
          <p:cNvSpPr>
            <a:spLocks noChangeArrowheads="1"/>
          </p:cNvSpPr>
          <p:nvPr/>
        </p:nvSpPr>
        <p:spPr bwMode="auto">
          <a:xfrm rot="16200000">
            <a:off x="2753529" y="1905785"/>
            <a:ext cx="179841" cy="232248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6" name="Diamond 145"/>
          <p:cNvSpPr>
            <a:spLocks noChangeArrowheads="1"/>
          </p:cNvSpPr>
          <p:nvPr/>
        </p:nvSpPr>
        <p:spPr bwMode="auto">
          <a:xfrm rot="16200000">
            <a:off x="5425518" y="4421115"/>
            <a:ext cx="227167" cy="290813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7" name="Diamond 146"/>
          <p:cNvSpPr>
            <a:spLocks noChangeArrowheads="1"/>
          </p:cNvSpPr>
          <p:nvPr/>
        </p:nvSpPr>
        <p:spPr bwMode="auto">
          <a:xfrm rot="16200000">
            <a:off x="7296330" y="4633841"/>
            <a:ext cx="227169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8" name="Diamond 147"/>
          <p:cNvSpPr>
            <a:spLocks noChangeArrowheads="1"/>
          </p:cNvSpPr>
          <p:nvPr/>
        </p:nvSpPr>
        <p:spPr bwMode="auto">
          <a:xfrm rot="16200000">
            <a:off x="6578732" y="3627449"/>
            <a:ext cx="227167" cy="290815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Diamond 148"/>
          <p:cNvSpPr>
            <a:spLocks noChangeArrowheads="1"/>
          </p:cNvSpPr>
          <p:nvPr/>
        </p:nvSpPr>
        <p:spPr bwMode="auto">
          <a:xfrm rot="16200000">
            <a:off x="5138810" y="3125715"/>
            <a:ext cx="227169" cy="290813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0" name="Diamond 149"/>
          <p:cNvSpPr>
            <a:spLocks noChangeArrowheads="1"/>
          </p:cNvSpPr>
          <p:nvPr/>
        </p:nvSpPr>
        <p:spPr bwMode="auto">
          <a:xfrm rot="16200000">
            <a:off x="5063880" y="2114478"/>
            <a:ext cx="227168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1" name="Diamond 150"/>
          <p:cNvSpPr>
            <a:spLocks noChangeArrowheads="1"/>
          </p:cNvSpPr>
          <p:nvPr/>
        </p:nvSpPr>
        <p:spPr bwMode="auto">
          <a:xfrm rot="16200000">
            <a:off x="2981097" y="2401815"/>
            <a:ext cx="227167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2" name="Diamond 151"/>
          <p:cNvSpPr>
            <a:spLocks noChangeArrowheads="1"/>
          </p:cNvSpPr>
          <p:nvPr/>
        </p:nvSpPr>
        <p:spPr bwMode="auto">
          <a:xfrm rot="16200000">
            <a:off x="3049660" y="3697216"/>
            <a:ext cx="227169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3" name="Diamond 152"/>
          <p:cNvSpPr>
            <a:spLocks noChangeArrowheads="1"/>
          </p:cNvSpPr>
          <p:nvPr/>
        </p:nvSpPr>
        <p:spPr bwMode="auto">
          <a:xfrm rot="16200000">
            <a:off x="1465547" y="2908227"/>
            <a:ext cx="227168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4" name="Diamond 153"/>
          <p:cNvSpPr>
            <a:spLocks noChangeArrowheads="1"/>
          </p:cNvSpPr>
          <p:nvPr/>
        </p:nvSpPr>
        <p:spPr bwMode="auto">
          <a:xfrm rot="16200000">
            <a:off x="1968516" y="4491917"/>
            <a:ext cx="227169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5" name="Diamond 154"/>
          <p:cNvSpPr>
            <a:spLocks noChangeArrowheads="1"/>
          </p:cNvSpPr>
          <p:nvPr/>
        </p:nvSpPr>
        <p:spPr bwMode="auto">
          <a:xfrm rot="16200000">
            <a:off x="4058776" y="4421115"/>
            <a:ext cx="227167" cy="290813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6" name="Cross 35"/>
          <p:cNvSpPr/>
          <p:nvPr/>
        </p:nvSpPr>
        <p:spPr bwMode="auto">
          <a:xfrm rot="16200000">
            <a:off x="4299023" y="5913209"/>
            <a:ext cx="227168" cy="290814"/>
          </a:xfrm>
          <a:prstGeom prst="plus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7" name="Cross 36"/>
          <p:cNvSpPr/>
          <p:nvPr/>
        </p:nvSpPr>
        <p:spPr bwMode="auto">
          <a:xfrm rot="16200000">
            <a:off x="4335748" y="1332157"/>
            <a:ext cx="227168" cy="290814"/>
          </a:xfrm>
          <a:prstGeom prst="plus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218" name="TextBox 49"/>
          <p:cNvSpPr txBox="1">
            <a:spLocks noChangeArrowheads="1"/>
          </p:cNvSpPr>
          <p:nvPr/>
        </p:nvSpPr>
        <p:spPr bwMode="auto">
          <a:xfrm>
            <a:off x="-468313" y="188913"/>
            <a:ext cx="8001001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2400">
                <a:latin typeface="Maiandra GD" pitchFamily="34" charset="0"/>
              </a:rPr>
              <a:t>Team Movement on building play.</a:t>
            </a:r>
            <a:endParaRPr lang="en-US" sz="2400">
              <a:latin typeface="Maiandra GD" pitchFamily="34" charset="0"/>
            </a:endParaRPr>
          </a:p>
        </p:txBody>
      </p:sp>
      <p:sp>
        <p:nvSpPr>
          <p:cNvPr id="8219" name="Oval 27"/>
          <p:cNvSpPr>
            <a:spLocks noChangeArrowheads="1"/>
          </p:cNvSpPr>
          <p:nvPr/>
        </p:nvSpPr>
        <p:spPr bwMode="auto">
          <a:xfrm>
            <a:off x="6011863" y="2276475"/>
            <a:ext cx="142875" cy="1444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8220" name="Line 28"/>
          <p:cNvSpPr>
            <a:spLocks noChangeShapeType="1"/>
          </p:cNvSpPr>
          <p:nvPr/>
        </p:nvSpPr>
        <p:spPr bwMode="auto">
          <a:xfrm flipV="1">
            <a:off x="3636963" y="3933825"/>
            <a:ext cx="214312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8221" name="Line 29"/>
          <p:cNvSpPr>
            <a:spLocks noChangeShapeType="1"/>
          </p:cNvSpPr>
          <p:nvPr/>
        </p:nvSpPr>
        <p:spPr bwMode="auto">
          <a:xfrm flipH="1">
            <a:off x="3348038" y="3716338"/>
            <a:ext cx="215900" cy="5762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8222" name="Text Box 30"/>
          <p:cNvSpPr txBox="1">
            <a:spLocks noChangeArrowheads="1"/>
          </p:cNvSpPr>
          <p:nvPr/>
        </p:nvSpPr>
        <p:spPr bwMode="auto">
          <a:xfrm>
            <a:off x="6516688" y="188913"/>
            <a:ext cx="2309812" cy="1562100"/>
          </a:xfrm>
          <a:prstGeom prst="rect">
            <a:avLst/>
          </a:prstGeom>
          <a:solidFill>
            <a:srgbClr val="FF0066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400" b="1">
                <a:solidFill>
                  <a:schemeClr val="tx2"/>
                </a:solidFill>
              </a:rPr>
              <a:t>CARDIFF CITY</a:t>
            </a:r>
          </a:p>
          <a:p>
            <a:r>
              <a:rPr lang="en-GB" sz="2400" b="1">
                <a:solidFill>
                  <a:schemeClr val="tx2"/>
                </a:solidFill>
              </a:rPr>
              <a:t>          V </a:t>
            </a:r>
          </a:p>
          <a:p>
            <a:r>
              <a:rPr lang="en-GB" sz="2400" b="1">
                <a:solidFill>
                  <a:schemeClr val="tx2"/>
                </a:solidFill>
              </a:rPr>
              <a:t>BRISTOL CITY</a:t>
            </a:r>
          </a:p>
          <a:p>
            <a:r>
              <a:rPr lang="en-GB" sz="2400" b="1">
                <a:solidFill>
                  <a:schemeClr val="tx2"/>
                </a:solidFill>
              </a:rPr>
              <a:t>Jan 2011 </a:t>
            </a:r>
            <a:endParaRPr lang="en-US" sz="2400" b="1">
              <a:solidFill>
                <a:schemeClr val="tx2"/>
              </a:solidFill>
            </a:endParaRPr>
          </a:p>
        </p:txBody>
      </p:sp>
      <p:sp>
        <p:nvSpPr>
          <p:cNvPr id="8223" name="Line 31"/>
          <p:cNvSpPr>
            <a:spLocks noChangeShapeType="1"/>
          </p:cNvSpPr>
          <p:nvPr/>
        </p:nvSpPr>
        <p:spPr bwMode="auto">
          <a:xfrm flipH="1" flipV="1">
            <a:off x="6156325" y="4076700"/>
            <a:ext cx="431800" cy="730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8224" name="Line 32"/>
          <p:cNvSpPr>
            <a:spLocks noChangeShapeType="1"/>
          </p:cNvSpPr>
          <p:nvPr/>
        </p:nvSpPr>
        <p:spPr bwMode="auto">
          <a:xfrm flipV="1">
            <a:off x="4932363" y="3860800"/>
            <a:ext cx="7143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8225" name="Line 33"/>
          <p:cNvSpPr>
            <a:spLocks noChangeShapeType="1"/>
          </p:cNvSpPr>
          <p:nvPr/>
        </p:nvSpPr>
        <p:spPr bwMode="auto">
          <a:xfrm flipH="1">
            <a:off x="2555875" y="4508500"/>
            <a:ext cx="100965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8226" name="Line 34"/>
          <p:cNvSpPr>
            <a:spLocks noChangeShapeType="1"/>
          </p:cNvSpPr>
          <p:nvPr/>
        </p:nvSpPr>
        <p:spPr bwMode="auto">
          <a:xfrm>
            <a:off x="5076825" y="4437063"/>
            <a:ext cx="43180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8227" name="Line 35"/>
          <p:cNvSpPr>
            <a:spLocks noChangeShapeType="1"/>
          </p:cNvSpPr>
          <p:nvPr/>
        </p:nvSpPr>
        <p:spPr bwMode="auto">
          <a:xfrm flipV="1">
            <a:off x="6877050" y="3933825"/>
            <a:ext cx="1008063" cy="2159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8228" name="Text Box 36"/>
          <p:cNvSpPr txBox="1">
            <a:spLocks noChangeArrowheads="1"/>
          </p:cNvSpPr>
          <p:nvPr/>
        </p:nvSpPr>
        <p:spPr bwMode="auto">
          <a:xfrm>
            <a:off x="5580063" y="1773238"/>
            <a:ext cx="1225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GB" b="1">
                <a:solidFill>
                  <a:schemeClr val="bg1"/>
                </a:solidFill>
              </a:rPr>
              <a:t>RIGGOTT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8229" name="Text Box 37"/>
          <p:cNvSpPr txBox="1">
            <a:spLocks noChangeArrowheads="1"/>
          </p:cNvSpPr>
          <p:nvPr/>
        </p:nvSpPr>
        <p:spPr bwMode="auto">
          <a:xfrm>
            <a:off x="4572000" y="2708275"/>
            <a:ext cx="1187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GB" b="1">
                <a:solidFill>
                  <a:schemeClr val="bg1"/>
                </a:solidFill>
              </a:rPr>
              <a:t>McPHAIL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8230" name="Text Box 38"/>
          <p:cNvSpPr txBox="1">
            <a:spLocks noChangeArrowheads="1"/>
          </p:cNvSpPr>
          <p:nvPr/>
        </p:nvSpPr>
        <p:spPr bwMode="auto">
          <a:xfrm>
            <a:off x="3708400" y="3500438"/>
            <a:ext cx="1555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GB" b="1">
                <a:solidFill>
                  <a:schemeClr val="bg1"/>
                </a:solidFill>
              </a:rPr>
              <a:t>OLIFINJANA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8231" name="Text Box 39"/>
          <p:cNvSpPr txBox="1">
            <a:spLocks noChangeArrowheads="1"/>
          </p:cNvSpPr>
          <p:nvPr/>
        </p:nvSpPr>
        <p:spPr bwMode="auto">
          <a:xfrm>
            <a:off x="4643438" y="4005263"/>
            <a:ext cx="1022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GB" b="1">
                <a:solidFill>
                  <a:schemeClr val="bg1"/>
                </a:solidFill>
              </a:rPr>
              <a:t>KEOGH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8232" name="Text Box 40"/>
          <p:cNvSpPr txBox="1">
            <a:spLocks noChangeArrowheads="1"/>
          </p:cNvSpPr>
          <p:nvPr/>
        </p:nvSpPr>
        <p:spPr bwMode="auto">
          <a:xfrm>
            <a:off x="1116013" y="2636838"/>
            <a:ext cx="1822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GB" b="1">
                <a:solidFill>
                  <a:schemeClr val="bg1"/>
                </a:solidFill>
              </a:rPr>
              <a:t>McNAUGHTON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8233" name="Text Box 41"/>
          <p:cNvSpPr txBox="1">
            <a:spLocks noChangeArrowheads="1"/>
          </p:cNvSpPr>
          <p:nvPr/>
        </p:nvSpPr>
        <p:spPr bwMode="auto">
          <a:xfrm>
            <a:off x="6443663" y="4221163"/>
            <a:ext cx="1289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GB" b="1">
                <a:solidFill>
                  <a:schemeClr val="bg1"/>
                </a:solidFill>
              </a:rPr>
              <a:t>BELLAMY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8234" name="Text Box 42"/>
          <p:cNvSpPr txBox="1">
            <a:spLocks noChangeArrowheads="1"/>
          </p:cNvSpPr>
          <p:nvPr/>
        </p:nvSpPr>
        <p:spPr bwMode="auto">
          <a:xfrm>
            <a:off x="3059113" y="4508500"/>
            <a:ext cx="1174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GB" b="1">
                <a:solidFill>
                  <a:schemeClr val="bg1"/>
                </a:solidFill>
              </a:rPr>
              <a:t>CHOPRA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8235" name="Text Box 43"/>
          <p:cNvSpPr txBox="1">
            <a:spLocks noChangeArrowheads="1"/>
          </p:cNvSpPr>
          <p:nvPr/>
        </p:nvSpPr>
        <p:spPr bwMode="auto">
          <a:xfrm>
            <a:off x="1403350" y="4221163"/>
            <a:ext cx="1835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GB" b="1">
                <a:solidFill>
                  <a:schemeClr val="bg1"/>
                </a:solidFill>
              </a:rPr>
              <a:t>WHITTINGHAM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8236" name="Text Box 44"/>
          <p:cNvSpPr txBox="1">
            <a:spLocks noChangeArrowheads="1"/>
          </p:cNvSpPr>
          <p:nvPr/>
        </p:nvSpPr>
        <p:spPr bwMode="auto">
          <a:xfrm>
            <a:off x="6732588" y="2349500"/>
            <a:ext cx="1149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GB" b="1">
                <a:solidFill>
                  <a:schemeClr val="bg1"/>
                </a:solidFill>
              </a:rPr>
              <a:t>NAYLOR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8237" name="Oval 45"/>
          <p:cNvSpPr>
            <a:spLocks noChangeArrowheads="1"/>
          </p:cNvSpPr>
          <p:nvPr/>
        </p:nvSpPr>
        <p:spPr bwMode="auto">
          <a:xfrm rot="4069099">
            <a:off x="3194844" y="2285207"/>
            <a:ext cx="750887" cy="145415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8238" name="Line 46"/>
          <p:cNvSpPr>
            <a:spLocks noChangeShapeType="1"/>
          </p:cNvSpPr>
          <p:nvPr/>
        </p:nvSpPr>
        <p:spPr bwMode="auto">
          <a:xfrm flipH="1">
            <a:off x="4787900" y="2349500"/>
            <a:ext cx="1296988" cy="3603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8239" name="Line 47"/>
          <p:cNvSpPr>
            <a:spLocks noChangeShapeType="1"/>
          </p:cNvSpPr>
          <p:nvPr/>
        </p:nvSpPr>
        <p:spPr bwMode="auto">
          <a:xfrm flipH="1" flipV="1">
            <a:off x="1619250" y="4149725"/>
            <a:ext cx="576263" cy="158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8240" name="Rectangle 48"/>
          <p:cNvSpPr>
            <a:spLocks noChangeArrowheads="1"/>
          </p:cNvSpPr>
          <p:nvPr/>
        </p:nvSpPr>
        <p:spPr bwMode="auto">
          <a:xfrm>
            <a:off x="611188" y="5445125"/>
            <a:ext cx="3097212" cy="914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GB" b="1"/>
              <a:t>ONE  - “STAY”</a:t>
            </a:r>
          </a:p>
          <a:p>
            <a:r>
              <a:rPr lang="en-GB" b="1"/>
              <a:t>ONE  - “GO AWAY”</a:t>
            </a:r>
          </a:p>
          <a:p>
            <a:r>
              <a:rPr lang="en-GB" b="1"/>
              <a:t>ONE  - “COME AND PLAY”</a:t>
            </a:r>
            <a:endParaRPr lang="en-US" b="1"/>
          </a:p>
        </p:txBody>
      </p:sp>
      <p:sp>
        <p:nvSpPr>
          <p:cNvPr id="8241" name="Text Box 49"/>
          <p:cNvSpPr txBox="1">
            <a:spLocks noChangeArrowheads="1"/>
          </p:cNvSpPr>
          <p:nvPr/>
        </p:nvSpPr>
        <p:spPr bwMode="auto">
          <a:xfrm>
            <a:off x="3040063" y="1865313"/>
            <a:ext cx="1174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>
                <a:solidFill>
                  <a:schemeClr val="bg1"/>
                </a:solidFill>
              </a:rPr>
              <a:t>HUDSON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8242" name="Line 50"/>
          <p:cNvSpPr>
            <a:spLocks noChangeShapeType="1"/>
          </p:cNvSpPr>
          <p:nvPr/>
        </p:nvSpPr>
        <p:spPr bwMode="auto">
          <a:xfrm flipV="1">
            <a:off x="2484438" y="3213100"/>
            <a:ext cx="1150937" cy="8636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8243" name="Line 51"/>
          <p:cNvSpPr>
            <a:spLocks noChangeShapeType="1"/>
          </p:cNvSpPr>
          <p:nvPr/>
        </p:nvSpPr>
        <p:spPr bwMode="auto">
          <a:xfrm flipV="1">
            <a:off x="3635375" y="3284538"/>
            <a:ext cx="144463" cy="2889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8244" name="Rectangle 52"/>
          <p:cNvSpPr>
            <a:spLocks noChangeArrowheads="1"/>
          </p:cNvSpPr>
          <p:nvPr/>
        </p:nvSpPr>
        <p:spPr bwMode="auto">
          <a:xfrm>
            <a:off x="1331913" y="5013325"/>
            <a:ext cx="1439862" cy="431800"/>
          </a:xfrm>
          <a:prstGeom prst="rect">
            <a:avLst/>
          </a:prstGeom>
          <a:solidFill>
            <a:srgbClr val="E91F4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b="1"/>
              <a:t>4 – 4 - 2</a:t>
            </a:r>
            <a:endParaRPr lang="en-US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 rot="16200000">
            <a:off x="-519778" y="833540"/>
            <a:ext cx="10186144" cy="5330617"/>
            <a:chOff x="960" y="768"/>
            <a:chExt cx="4656" cy="2976"/>
          </a:xfrm>
          <a:scene3d>
            <a:camera prst="perspectiveRight"/>
            <a:lightRig rig="threePt" dir="t"/>
          </a:scene3d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960" y="768"/>
              <a:ext cx="4656" cy="2976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  <a:sp3d>
              <a:bevelT w="165100" prst="coolSlant"/>
            </a:sp3d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" name="Rectangle 4" descr="Outlined diamond"/>
            <p:cNvSpPr>
              <a:spLocks noChangeArrowheads="1"/>
            </p:cNvSpPr>
            <p:nvPr/>
          </p:nvSpPr>
          <p:spPr bwMode="auto">
            <a:xfrm rot="5400000">
              <a:off x="5189" y="2177"/>
              <a:ext cx="645" cy="110"/>
            </a:xfrm>
            <a:prstGeom prst="rect">
              <a:avLst/>
            </a:prstGeom>
            <a:pattFill prst="openDmnd">
              <a:fgClr>
                <a:schemeClr val="tx2"/>
              </a:fgClr>
              <a:bgClr>
                <a:schemeClr val="bg1"/>
              </a:bgClr>
            </a:patt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" name="Rectangle 5" descr="Outlined diamond"/>
            <p:cNvSpPr>
              <a:spLocks noChangeArrowheads="1"/>
            </p:cNvSpPr>
            <p:nvPr/>
          </p:nvSpPr>
          <p:spPr bwMode="auto">
            <a:xfrm rot="5400000">
              <a:off x="741" y="2177"/>
              <a:ext cx="645" cy="110"/>
            </a:xfrm>
            <a:prstGeom prst="rect">
              <a:avLst/>
            </a:prstGeom>
            <a:pattFill prst="openDmnd">
              <a:fgClr>
                <a:schemeClr val="tx2"/>
              </a:fgClr>
              <a:bgClr>
                <a:schemeClr val="bg1"/>
              </a:bgClr>
            </a:patt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 rot="5400000">
              <a:off x="1907" y="79"/>
              <a:ext cx="2778" cy="4353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 rot="5400000">
              <a:off x="616" y="1857"/>
              <a:ext cx="1758" cy="752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 rot="5400000">
              <a:off x="703" y="2088"/>
              <a:ext cx="1119" cy="289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 rot="5400000">
              <a:off x="4217" y="1857"/>
              <a:ext cx="1758" cy="752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 rot="5400000">
              <a:off x="4768" y="2095"/>
              <a:ext cx="1119" cy="289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Oval 11"/>
            <p:cNvSpPr>
              <a:spLocks noChangeArrowheads="1"/>
            </p:cNvSpPr>
            <p:nvPr/>
          </p:nvSpPr>
          <p:spPr bwMode="auto">
            <a:xfrm rot="5400000">
              <a:off x="2882" y="1799"/>
              <a:ext cx="876" cy="898"/>
            </a:xfrm>
            <a:prstGeom prst="ellipse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4" name="Line 12"/>
            <p:cNvSpPr>
              <a:spLocks noChangeShapeType="1"/>
            </p:cNvSpPr>
            <p:nvPr/>
          </p:nvSpPr>
          <p:spPr bwMode="auto">
            <a:xfrm rot="5400000">
              <a:off x="1924" y="2256"/>
              <a:ext cx="2778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15" name="Oval 98" descr="Sphere"/>
          <p:cNvSpPr>
            <a:spLocks noChangeAspect="1" noChangeArrowheads="1"/>
          </p:cNvSpPr>
          <p:nvPr/>
        </p:nvSpPr>
        <p:spPr bwMode="auto">
          <a:xfrm rot="10800000">
            <a:off x="9525000" y="2895600"/>
            <a:ext cx="166905" cy="127782"/>
          </a:xfrm>
          <a:prstGeom prst="ellipse">
            <a:avLst/>
          </a:prstGeom>
          <a:pattFill prst="sphere">
            <a:fgClr>
              <a:schemeClr val="tx1"/>
            </a:fgClr>
            <a:bgClr>
              <a:schemeClr val="bg1"/>
            </a:bgClr>
          </a:pattFill>
          <a:ln w="3175">
            <a:noFill/>
            <a:round/>
            <a:headEnd/>
            <a:tailEnd/>
          </a:ln>
          <a:effectLst>
            <a:outerShdw dist="28398" dir="12393903" algn="ctr" rotWithShape="0">
              <a:srgbClr val="808080">
                <a:alpha val="50000"/>
              </a:srgbClr>
            </a:outerShdw>
          </a:effectLst>
          <a:scene3d>
            <a:camera prst="perspectiveRight"/>
            <a:lightRig rig="threePt" dir="t"/>
          </a:scene3d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Oval 358"/>
          <p:cNvSpPr>
            <a:spLocks noChangeArrowheads="1"/>
          </p:cNvSpPr>
          <p:nvPr/>
        </p:nvSpPr>
        <p:spPr bwMode="auto">
          <a:xfrm rot="16200000">
            <a:off x="3693974" y="4861864"/>
            <a:ext cx="181419" cy="232245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17" name="Oval 359"/>
          <p:cNvSpPr>
            <a:spLocks noChangeArrowheads="1"/>
          </p:cNvSpPr>
          <p:nvPr/>
        </p:nvSpPr>
        <p:spPr bwMode="auto">
          <a:xfrm rot="16200000">
            <a:off x="2756471" y="3562335"/>
            <a:ext cx="181417" cy="232248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18" name="Oval 360"/>
          <p:cNvSpPr>
            <a:spLocks noChangeArrowheads="1"/>
          </p:cNvSpPr>
          <p:nvPr/>
        </p:nvSpPr>
        <p:spPr bwMode="auto">
          <a:xfrm rot="16200000">
            <a:off x="594537" y="4143198"/>
            <a:ext cx="182996" cy="232247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19" name="Oval 361"/>
          <p:cNvSpPr>
            <a:spLocks noChangeArrowheads="1"/>
          </p:cNvSpPr>
          <p:nvPr/>
        </p:nvSpPr>
        <p:spPr bwMode="auto">
          <a:xfrm rot="16200000">
            <a:off x="4986520" y="2554427"/>
            <a:ext cx="182996" cy="232247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0" name="Oval 362"/>
          <p:cNvSpPr>
            <a:spLocks noChangeArrowheads="1"/>
          </p:cNvSpPr>
          <p:nvPr/>
        </p:nvSpPr>
        <p:spPr bwMode="auto">
          <a:xfrm rot="16200000">
            <a:off x="5423106" y="3779824"/>
            <a:ext cx="181418" cy="232246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1" name="Oval 363"/>
          <p:cNvSpPr>
            <a:spLocks noChangeArrowheads="1"/>
          </p:cNvSpPr>
          <p:nvPr/>
        </p:nvSpPr>
        <p:spPr bwMode="auto">
          <a:xfrm rot="16200000">
            <a:off x="6498767" y="4571985"/>
            <a:ext cx="181418" cy="232248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2" name="Oval 364"/>
          <p:cNvSpPr>
            <a:spLocks noChangeArrowheads="1"/>
          </p:cNvSpPr>
          <p:nvPr/>
        </p:nvSpPr>
        <p:spPr bwMode="auto">
          <a:xfrm rot="16200000">
            <a:off x="6786904" y="2845258"/>
            <a:ext cx="182996" cy="232245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3" name="Oval 365"/>
          <p:cNvSpPr>
            <a:spLocks noChangeArrowheads="1"/>
          </p:cNvSpPr>
          <p:nvPr/>
        </p:nvSpPr>
        <p:spPr bwMode="auto">
          <a:xfrm rot="16200000">
            <a:off x="3907641" y="3271986"/>
            <a:ext cx="179841" cy="232248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4" name="Oval 366"/>
          <p:cNvSpPr>
            <a:spLocks noChangeArrowheads="1"/>
          </p:cNvSpPr>
          <p:nvPr/>
        </p:nvSpPr>
        <p:spPr bwMode="auto">
          <a:xfrm rot="16200000">
            <a:off x="1097775" y="2627136"/>
            <a:ext cx="182996" cy="232246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5" name="Oval 367"/>
          <p:cNvSpPr>
            <a:spLocks noChangeArrowheads="1"/>
          </p:cNvSpPr>
          <p:nvPr/>
        </p:nvSpPr>
        <p:spPr bwMode="auto">
          <a:xfrm rot="16200000">
            <a:off x="3112304" y="2555072"/>
            <a:ext cx="179841" cy="232248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6" name="Diamond 145"/>
          <p:cNvSpPr>
            <a:spLocks noChangeArrowheads="1"/>
          </p:cNvSpPr>
          <p:nvPr/>
        </p:nvSpPr>
        <p:spPr bwMode="auto">
          <a:xfrm rot="16200000">
            <a:off x="4849255" y="4925940"/>
            <a:ext cx="227168" cy="290813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7" name="Diamond 146"/>
          <p:cNvSpPr>
            <a:spLocks noChangeArrowheads="1"/>
          </p:cNvSpPr>
          <p:nvPr/>
        </p:nvSpPr>
        <p:spPr bwMode="auto">
          <a:xfrm rot="16200000">
            <a:off x="6000930" y="4849741"/>
            <a:ext cx="227169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8" name="Diamond 147"/>
          <p:cNvSpPr>
            <a:spLocks noChangeArrowheads="1"/>
          </p:cNvSpPr>
          <p:nvPr/>
        </p:nvSpPr>
        <p:spPr bwMode="auto">
          <a:xfrm rot="16200000">
            <a:off x="5065844" y="3987812"/>
            <a:ext cx="227168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Diamond 148"/>
          <p:cNvSpPr>
            <a:spLocks noChangeArrowheads="1"/>
          </p:cNvSpPr>
          <p:nvPr/>
        </p:nvSpPr>
        <p:spPr bwMode="auto">
          <a:xfrm rot="16200000">
            <a:off x="2762323" y="3989315"/>
            <a:ext cx="227168" cy="290813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0" name="Diamond 149"/>
          <p:cNvSpPr>
            <a:spLocks noChangeArrowheads="1"/>
          </p:cNvSpPr>
          <p:nvPr/>
        </p:nvSpPr>
        <p:spPr bwMode="auto">
          <a:xfrm rot="16200000">
            <a:off x="7008568" y="3265416"/>
            <a:ext cx="227167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1" name="Diamond 150"/>
          <p:cNvSpPr>
            <a:spLocks noChangeArrowheads="1"/>
          </p:cNvSpPr>
          <p:nvPr/>
        </p:nvSpPr>
        <p:spPr bwMode="auto">
          <a:xfrm rot="16200000">
            <a:off x="1396772" y="3193977"/>
            <a:ext cx="227167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2" name="Diamond 151"/>
          <p:cNvSpPr>
            <a:spLocks noChangeArrowheads="1"/>
          </p:cNvSpPr>
          <p:nvPr/>
        </p:nvSpPr>
        <p:spPr bwMode="auto">
          <a:xfrm rot="16200000">
            <a:off x="2978223" y="4778303"/>
            <a:ext cx="227168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3" name="Diamond 152"/>
          <p:cNvSpPr>
            <a:spLocks noChangeArrowheads="1"/>
          </p:cNvSpPr>
          <p:nvPr/>
        </p:nvSpPr>
        <p:spPr bwMode="auto">
          <a:xfrm rot="16200000">
            <a:off x="4273835" y="2765352"/>
            <a:ext cx="227167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4" name="Diamond 153"/>
          <p:cNvSpPr>
            <a:spLocks noChangeArrowheads="1"/>
          </p:cNvSpPr>
          <p:nvPr/>
        </p:nvSpPr>
        <p:spPr bwMode="auto">
          <a:xfrm rot="16200000">
            <a:off x="1176354" y="4133142"/>
            <a:ext cx="227168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5" name="Diamond 154"/>
          <p:cNvSpPr>
            <a:spLocks noChangeArrowheads="1"/>
          </p:cNvSpPr>
          <p:nvPr/>
        </p:nvSpPr>
        <p:spPr bwMode="auto">
          <a:xfrm rot="16200000">
            <a:off x="3842876" y="3557515"/>
            <a:ext cx="227167" cy="290813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6" name="Cross 35"/>
          <p:cNvSpPr/>
          <p:nvPr/>
        </p:nvSpPr>
        <p:spPr bwMode="auto">
          <a:xfrm rot="16200000">
            <a:off x="4299023" y="5913209"/>
            <a:ext cx="227168" cy="290814"/>
          </a:xfrm>
          <a:prstGeom prst="plus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7" name="Cross 36"/>
          <p:cNvSpPr/>
          <p:nvPr/>
        </p:nvSpPr>
        <p:spPr bwMode="auto">
          <a:xfrm rot="16200000">
            <a:off x="4335748" y="1332157"/>
            <a:ext cx="227168" cy="290814"/>
          </a:xfrm>
          <a:prstGeom prst="plus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242" name="TextBox 49"/>
          <p:cNvSpPr txBox="1">
            <a:spLocks noChangeArrowheads="1"/>
          </p:cNvSpPr>
          <p:nvPr/>
        </p:nvSpPr>
        <p:spPr bwMode="auto">
          <a:xfrm>
            <a:off x="381000" y="152400"/>
            <a:ext cx="800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2400">
                <a:latin typeface="Maiandra GD" pitchFamily="34" charset="0"/>
              </a:rPr>
              <a:t>Central Midfield Player Inter-changes</a:t>
            </a:r>
            <a:endParaRPr lang="en-US" sz="2400">
              <a:latin typeface="Maiandra GD" pitchFamily="34" charset="0"/>
            </a:endParaRPr>
          </a:p>
        </p:txBody>
      </p:sp>
      <p:sp>
        <p:nvSpPr>
          <p:cNvPr id="9243" name="Oval 27"/>
          <p:cNvSpPr>
            <a:spLocks noChangeArrowheads="1"/>
          </p:cNvSpPr>
          <p:nvPr/>
        </p:nvSpPr>
        <p:spPr bwMode="auto">
          <a:xfrm>
            <a:off x="4787900" y="2636838"/>
            <a:ext cx="142875" cy="1444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9244" name="Line 28"/>
          <p:cNvSpPr>
            <a:spLocks noChangeShapeType="1"/>
          </p:cNvSpPr>
          <p:nvPr/>
        </p:nvSpPr>
        <p:spPr bwMode="auto">
          <a:xfrm flipH="1" flipV="1">
            <a:off x="4427538" y="3500438"/>
            <a:ext cx="935037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9245" name="Line 29"/>
          <p:cNvSpPr>
            <a:spLocks noChangeShapeType="1"/>
          </p:cNvSpPr>
          <p:nvPr/>
        </p:nvSpPr>
        <p:spPr bwMode="auto">
          <a:xfrm>
            <a:off x="4140200" y="3500438"/>
            <a:ext cx="647700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9246" name="Line 30"/>
          <p:cNvSpPr>
            <a:spLocks noChangeShapeType="1"/>
          </p:cNvSpPr>
          <p:nvPr/>
        </p:nvSpPr>
        <p:spPr bwMode="auto">
          <a:xfrm flipH="1">
            <a:off x="3348038" y="2708275"/>
            <a:ext cx="1511300" cy="730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9247" name="Line 31"/>
          <p:cNvSpPr>
            <a:spLocks noChangeShapeType="1"/>
          </p:cNvSpPr>
          <p:nvPr/>
        </p:nvSpPr>
        <p:spPr bwMode="auto">
          <a:xfrm>
            <a:off x="3419475" y="2781300"/>
            <a:ext cx="647700" cy="431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9248" name="Line 32"/>
          <p:cNvSpPr>
            <a:spLocks noChangeShapeType="1"/>
          </p:cNvSpPr>
          <p:nvPr/>
        </p:nvSpPr>
        <p:spPr bwMode="auto">
          <a:xfrm flipH="1">
            <a:off x="2268538" y="3789363"/>
            <a:ext cx="574675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9249" name="Line 33"/>
          <p:cNvSpPr>
            <a:spLocks noChangeShapeType="1"/>
          </p:cNvSpPr>
          <p:nvPr/>
        </p:nvSpPr>
        <p:spPr bwMode="auto">
          <a:xfrm>
            <a:off x="3995738" y="3789363"/>
            <a:ext cx="215900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9250" name="Line 34"/>
          <p:cNvSpPr>
            <a:spLocks noChangeShapeType="1"/>
          </p:cNvSpPr>
          <p:nvPr/>
        </p:nvSpPr>
        <p:spPr bwMode="auto">
          <a:xfrm flipV="1">
            <a:off x="755650" y="3789363"/>
            <a:ext cx="1223963" cy="5032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9251" name="Line 35"/>
          <p:cNvSpPr>
            <a:spLocks noChangeShapeType="1"/>
          </p:cNvSpPr>
          <p:nvPr/>
        </p:nvSpPr>
        <p:spPr bwMode="auto">
          <a:xfrm flipH="1">
            <a:off x="2339975" y="2781300"/>
            <a:ext cx="1079500" cy="71913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9252" name="Text Box 36"/>
          <p:cNvSpPr txBox="1">
            <a:spLocks noChangeArrowheads="1"/>
          </p:cNvSpPr>
          <p:nvPr/>
        </p:nvSpPr>
        <p:spPr bwMode="auto">
          <a:xfrm>
            <a:off x="5343525" y="4024313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/>
              <a:t>?</a:t>
            </a:r>
            <a:endParaRPr lang="en-US" b="1"/>
          </a:p>
        </p:txBody>
      </p:sp>
      <p:sp>
        <p:nvSpPr>
          <p:cNvPr id="9253" name="Text Box 37"/>
          <p:cNvSpPr txBox="1">
            <a:spLocks noChangeArrowheads="1"/>
          </p:cNvSpPr>
          <p:nvPr/>
        </p:nvSpPr>
        <p:spPr bwMode="auto">
          <a:xfrm>
            <a:off x="4140200" y="3141663"/>
            <a:ext cx="2800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/>
              <a:t>Marked and move away.</a:t>
            </a:r>
            <a:endParaRPr lang="en-US" b="1"/>
          </a:p>
        </p:txBody>
      </p:sp>
      <p:sp>
        <p:nvSpPr>
          <p:cNvPr id="9254" name="Text Box 38"/>
          <p:cNvSpPr txBox="1">
            <a:spLocks noChangeArrowheads="1"/>
          </p:cNvSpPr>
          <p:nvPr/>
        </p:nvSpPr>
        <p:spPr bwMode="auto">
          <a:xfrm>
            <a:off x="5651500" y="3716338"/>
            <a:ext cx="2254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/>
              <a:t>Replace the runner</a:t>
            </a:r>
            <a:endParaRPr lang="en-US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 rot="16200000">
            <a:off x="-519778" y="833540"/>
            <a:ext cx="10186144" cy="5330617"/>
            <a:chOff x="960" y="768"/>
            <a:chExt cx="4656" cy="2976"/>
          </a:xfrm>
          <a:scene3d>
            <a:camera prst="perspectiveRight"/>
            <a:lightRig rig="threePt" dir="t"/>
          </a:scene3d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960" y="768"/>
              <a:ext cx="4656" cy="2976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  <a:sp3d>
              <a:bevelT w="165100" prst="coolSlant"/>
            </a:sp3d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" name="Rectangle 4" descr="Outlined diamond"/>
            <p:cNvSpPr>
              <a:spLocks noChangeArrowheads="1"/>
            </p:cNvSpPr>
            <p:nvPr/>
          </p:nvSpPr>
          <p:spPr bwMode="auto">
            <a:xfrm rot="5400000">
              <a:off x="5189" y="2177"/>
              <a:ext cx="645" cy="110"/>
            </a:xfrm>
            <a:prstGeom prst="rect">
              <a:avLst/>
            </a:prstGeom>
            <a:pattFill prst="openDmnd">
              <a:fgClr>
                <a:schemeClr val="tx2"/>
              </a:fgClr>
              <a:bgClr>
                <a:schemeClr val="bg1"/>
              </a:bgClr>
            </a:patt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" name="Rectangle 5" descr="Outlined diamond"/>
            <p:cNvSpPr>
              <a:spLocks noChangeArrowheads="1"/>
            </p:cNvSpPr>
            <p:nvPr/>
          </p:nvSpPr>
          <p:spPr bwMode="auto">
            <a:xfrm rot="5400000">
              <a:off x="741" y="2177"/>
              <a:ext cx="645" cy="110"/>
            </a:xfrm>
            <a:prstGeom prst="rect">
              <a:avLst/>
            </a:prstGeom>
            <a:pattFill prst="openDmnd">
              <a:fgClr>
                <a:schemeClr val="tx2"/>
              </a:fgClr>
              <a:bgClr>
                <a:schemeClr val="bg1"/>
              </a:bgClr>
            </a:patt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 rot="5400000">
              <a:off x="1907" y="79"/>
              <a:ext cx="2778" cy="4353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 rot="5400000">
              <a:off x="616" y="1857"/>
              <a:ext cx="1758" cy="752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 rot="5400000">
              <a:off x="703" y="2088"/>
              <a:ext cx="1119" cy="289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 rot="5400000">
              <a:off x="4217" y="1857"/>
              <a:ext cx="1758" cy="752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 rot="5400000">
              <a:off x="4768" y="2095"/>
              <a:ext cx="1119" cy="289"/>
            </a:xfrm>
            <a:prstGeom prst="rect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Oval 11"/>
            <p:cNvSpPr>
              <a:spLocks noChangeArrowheads="1"/>
            </p:cNvSpPr>
            <p:nvPr/>
          </p:nvSpPr>
          <p:spPr bwMode="auto">
            <a:xfrm rot="5400000">
              <a:off x="2882" y="1799"/>
              <a:ext cx="876" cy="898"/>
            </a:xfrm>
            <a:prstGeom prst="ellipse">
              <a:avLst/>
            </a:prstGeom>
            <a:solidFill>
              <a:srgbClr val="33CC33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4" name="Line 12"/>
            <p:cNvSpPr>
              <a:spLocks noChangeShapeType="1"/>
            </p:cNvSpPr>
            <p:nvPr/>
          </p:nvSpPr>
          <p:spPr bwMode="auto">
            <a:xfrm rot="5400000">
              <a:off x="1924" y="2256"/>
              <a:ext cx="2778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15" name="Oval 98" descr="Sphere"/>
          <p:cNvSpPr>
            <a:spLocks noChangeAspect="1" noChangeArrowheads="1"/>
          </p:cNvSpPr>
          <p:nvPr/>
        </p:nvSpPr>
        <p:spPr bwMode="auto">
          <a:xfrm rot="10800000">
            <a:off x="9525000" y="2895600"/>
            <a:ext cx="166905" cy="127782"/>
          </a:xfrm>
          <a:prstGeom prst="ellipse">
            <a:avLst/>
          </a:prstGeom>
          <a:pattFill prst="sphere">
            <a:fgClr>
              <a:schemeClr val="tx1"/>
            </a:fgClr>
            <a:bgClr>
              <a:schemeClr val="bg1"/>
            </a:bgClr>
          </a:pattFill>
          <a:ln w="3175">
            <a:noFill/>
            <a:round/>
            <a:headEnd/>
            <a:tailEnd/>
          </a:ln>
          <a:effectLst>
            <a:outerShdw dist="28398" dir="12393903" algn="ctr" rotWithShape="0">
              <a:srgbClr val="808080">
                <a:alpha val="50000"/>
              </a:srgbClr>
            </a:outerShdw>
          </a:effectLst>
          <a:scene3d>
            <a:camera prst="perspectiveRight"/>
            <a:lightRig rig="threePt" dir="t"/>
          </a:scene3d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Oval 358"/>
          <p:cNvSpPr>
            <a:spLocks noChangeArrowheads="1"/>
          </p:cNvSpPr>
          <p:nvPr/>
        </p:nvSpPr>
        <p:spPr bwMode="auto">
          <a:xfrm rot="16200000">
            <a:off x="3693974" y="4861864"/>
            <a:ext cx="181419" cy="232245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17" name="Oval 359"/>
          <p:cNvSpPr>
            <a:spLocks noChangeArrowheads="1"/>
          </p:cNvSpPr>
          <p:nvPr/>
        </p:nvSpPr>
        <p:spPr bwMode="auto">
          <a:xfrm rot="16200000">
            <a:off x="2540571" y="3489310"/>
            <a:ext cx="181417" cy="232248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18" name="Oval 360"/>
          <p:cNvSpPr>
            <a:spLocks noChangeArrowheads="1"/>
          </p:cNvSpPr>
          <p:nvPr/>
        </p:nvSpPr>
        <p:spPr bwMode="auto">
          <a:xfrm rot="16200000">
            <a:off x="594537" y="4143198"/>
            <a:ext cx="182996" cy="232247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19" name="Oval 361"/>
          <p:cNvSpPr>
            <a:spLocks noChangeArrowheads="1"/>
          </p:cNvSpPr>
          <p:nvPr/>
        </p:nvSpPr>
        <p:spPr bwMode="auto">
          <a:xfrm rot="16200000">
            <a:off x="5418320" y="2409965"/>
            <a:ext cx="182996" cy="232246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0" name="Oval 362"/>
          <p:cNvSpPr>
            <a:spLocks noChangeArrowheads="1"/>
          </p:cNvSpPr>
          <p:nvPr/>
        </p:nvSpPr>
        <p:spPr bwMode="auto">
          <a:xfrm rot="16200000">
            <a:off x="3983243" y="4283061"/>
            <a:ext cx="181419" cy="232246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1" name="Oval 363"/>
          <p:cNvSpPr>
            <a:spLocks noChangeArrowheads="1"/>
          </p:cNvSpPr>
          <p:nvPr/>
        </p:nvSpPr>
        <p:spPr bwMode="auto">
          <a:xfrm rot="16200000">
            <a:off x="7075029" y="4283060"/>
            <a:ext cx="181418" cy="232248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2" name="Oval 364"/>
          <p:cNvSpPr>
            <a:spLocks noChangeArrowheads="1"/>
          </p:cNvSpPr>
          <p:nvPr/>
        </p:nvSpPr>
        <p:spPr bwMode="auto">
          <a:xfrm rot="16200000">
            <a:off x="7866404" y="2773820"/>
            <a:ext cx="182996" cy="232246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3" name="Oval 365"/>
          <p:cNvSpPr>
            <a:spLocks noChangeArrowheads="1"/>
          </p:cNvSpPr>
          <p:nvPr/>
        </p:nvSpPr>
        <p:spPr bwMode="auto">
          <a:xfrm rot="16200000">
            <a:off x="5204629" y="3271986"/>
            <a:ext cx="179841" cy="232248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4" name="Oval 366"/>
          <p:cNvSpPr>
            <a:spLocks noChangeArrowheads="1"/>
          </p:cNvSpPr>
          <p:nvPr/>
        </p:nvSpPr>
        <p:spPr bwMode="auto">
          <a:xfrm rot="16200000">
            <a:off x="1097775" y="2627136"/>
            <a:ext cx="182996" cy="232246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5" name="Oval 367"/>
          <p:cNvSpPr>
            <a:spLocks noChangeArrowheads="1"/>
          </p:cNvSpPr>
          <p:nvPr/>
        </p:nvSpPr>
        <p:spPr bwMode="auto">
          <a:xfrm rot="16200000">
            <a:off x="2896404" y="2339172"/>
            <a:ext cx="179841" cy="232248"/>
          </a:xfrm>
          <a:prstGeom prst="ellipse">
            <a:avLst/>
          </a:prstGeom>
          <a:solidFill>
            <a:srgbClr val="C00000"/>
          </a:solidFill>
          <a:ln w="3175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u="sng">
              <a:latin typeface="+mn-lt"/>
            </a:endParaRPr>
          </a:p>
        </p:txBody>
      </p:sp>
      <p:sp>
        <p:nvSpPr>
          <p:cNvPr id="26" name="Diamond 145"/>
          <p:cNvSpPr>
            <a:spLocks noChangeArrowheads="1"/>
          </p:cNvSpPr>
          <p:nvPr/>
        </p:nvSpPr>
        <p:spPr bwMode="auto">
          <a:xfrm rot="16200000">
            <a:off x="4849255" y="4925940"/>
            <a:ext cx="227168" cy="290813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7" name="Diamond 146"/>
          <p:cNvSpPr>
            <a:spLocks noChangeArrowheads="1"/>
          </p:cNvSpPr>
          <p:nvPr/>
        </p:nvSpPr>
        <p:spPr bwMode="auto">
          <a:xfrm rot="16200000">
            <a:off x="6000930" y="4849741"/>
            <a:ext cx="227169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8" name="Diamond 147"/>
          <p:cNvSpPr>
            <a:spLocks noChangeArrowheads="1"/>
          </p:cNvSpPr>
          <p:nvPr/>
        </p:nvSpPr>
        <p:spPr bwMode="auto">
          <a:xfrm rot="16200000">
            <a:off x="6146932" y="2906724"/>
            <a:ext cx="227167" cy="290815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Diamond 148"/>
          <p:cNvSpPr>
            <a:spLocks noChangeArrowheads="1"/>
          </p:cNvSpPr>
          <p:nvPr/>
        </p:nvSpPr>
        <p:spPr bwMode="auto">
          <a:xfrm rot="16200000">
            <a:off x="3121098" y="3557515"/>
            <a:ext cx="227168" cy="290813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0" name="Diamond 149"/>
          <p:cNvSpPr>
            <a:spLocks noChangeArrowheads="1"/>
          </p:cNvSpPr>
          <p:nvPr/>
        </p:nvSpPr>
        <p:spPr bwMode="auto">
          <a:xfrm rot="16200000">
            <a:off x="7080005" y="3554341"/>
            <a:ext cx="227168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1" name="Diamond 150"/>
          <p:cNvSpPr>
            <a:spLocks noChangeArrowheads="1"/>
          </p:cNvSpPr>
          <p:nvPr/>
        </p:nvSpPr>
        <p:spPr bwMode="auto">
          <a:xfrm rot="16200000">
            <a:off x="1396772" y="3193977"/>
            <a:ext cx="227167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2" name="Diamond 151"/>
          <p:cNvSpPr>
            <a:spLocks noChangeArrowheads="1"/>
          </p:cNvSpPr>
          <p:nvPr/>
        </p:nvSpPr>
        <p:spPr bwMode="auto">
          <a:xfrm rot="16200000">
            <a:off x="2905198" y="4849741"/>
            <a:ext cx="227168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3" name="Diamond 152"/>
          <p:cNvSpPr>
            <a:spLocks noChangeArrowheads="1"/>
          </p:cNvSpPr>
          <p:nvPr/>
        </p:nvSpPr>
        <p:spPr bwMode="auto">
          <a:xfrm rot="16200000">
            <a:off x="4273835" y="2765352"/>
            <a:ext cx="227167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4" name="Diamond 153"/>
          <p:cNvSpPr>
            <a:spLocks noChangeArrowheads="1"/>
          </p:cNvSpPr>
          <p:nvPr/>
        </p:nvSpPr>
        <p:spPr bwMode="auto">
          <a:xfrm rot="16200000">
            <a:off x="1176354" y="4133142"/>
            <a:ext cx="227168" cy="290814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5" name="Diamond 154"/>
          <p:cNvSpPr>
            <a:spLocks noChangeArrowheads="1"/>
          </p:cNvSpPr>
          <p:nvPr/>
        </p:nvSpPr>
        <p:spPr bwMode="auto">
          <a:xfrm rot="16200000">
            <a:off x="4779501" y="3557515"/>
            <a:ext cx="227167" cy="290813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6" name="Cross 35"/>
          <p:cNvSpPr/>
          <p:nvPr/>
        </p:nvSpPr>
        <p:spPr bwMode="auto">
          <a:xfrm rot="16200000">
            <a:off x="4299023" y="5913209"/>
            <a:ext cx="227168" cy="290814"/>
          </a:xfrm>
          <a:prstGeom prst="plus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7" name="Cross 36"/>
          <p:cNvSpPr/>
          <p:nvPr/>
        </p:nvSpPr>
        <p:spPr bwMode="auto">
          <a:xfrm rot="16200000">
            <a:off x="4335748" y="1332157"/>
            <a:ext cx="227168" cy="290814"/>
          </a:xfrm>
          <a:prstGeom prst="plus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reflection blurRad="6350" stA="50000" endA="300" endPos="90000" dir="5400000" sy="-100000" algn="bl" rotWithShape="0"/>
          </a:effectLst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66" name="TextBox 49"/>
          <p:cNvSpPr txBox="1">
            <a:spLocks noChangeArrowheads="1"/>
          </p:cNvSpPr>
          <p:nvPr/>
        </p:nvSpPr>
        <p:spPr bwMode="auto">
          <a:xfrm>
            <a:off x="381000" y="152400"/>
            <a:ext cx="800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2400">
                <a:latin typeface="Maiandra GD" pitchFamily="34" charset="0"/>
              </a:rPr>
              <a:t>Central Midfield Player Inter-changes</a:t>
            </a:r>
            <a:endParaRPr lang="en-US" sz="2400">
              <a:latin typeface="Maiandra GD" pitchFamily="34" charset="0"/>
            </a:endParaRPr>
          </a:p>
        </p:txBody>
      </p:sp>
      <p:sp>
        <p:nvSpPr>
          <p:cNvPr id="10267" name="Oval 27"/>
          <p:cNvSpPr>
            <a:spLocks noChangeArrowheads="1"/>
          </p:cNvSpPr>
          <p:nvPr/>
        </p:nvSpPr>
        <p:spPr bwMode="auto">
          <a:xfrm>
            <a:off x="2987675" y="2636838"/>
            <a:ext cx="142875" cy="1444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0268" name="Line 28"/>
          <p:cNvSpPr>
            <a:spLocks noChangeShapeType="1"/>
          </p:cNvSpPr>
          <p:nvPr/>
        </p:nvSpPr>
        <p:spPr bwMode="auto">
          <a:xfrm flipH="1" flipV="1">
            <a:off x="3708400" y="3573463"/>
            <a:ext cx="287338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10269" name="Line 29"/>
          <p:cNvSpPr>
            <a:spLocks noChangeShapeType="1"/>
          </p:cNvSpPr>
          <p:nvPr/>
        </p:nvSpPr>
        <p:spPr bwMode="auto">
          <a:xfrm flipH="1">
            <a:off x="4572000" y="4365625"/>
            <a:ext cx="1008063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10270" name="Line 30"/>
          <p:cNvSpPr>
            <a:spLocks noChangeShapeType="1"/>
          </p:cNvSpPr>
          <p:nvPr/>
        </p:nvSpPr>
        <p:spPr bwMode="auto">
          <a:xfrm>
            <a:off x="3132138" y="2781300"/>
            <a:ext cx="503237" cy="71913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10271" name="Rectangle 31"/>
          <p:cNvSpPr>
            <a:spLocks noChangeArrowheads="1"/>
          </p:cNvSpPr>
          <p:nvPr/>
        </p:nvSpPr>
        <p:spPr bwMode="auto">
          <a:xfrm>
            <a:off x="179388" y="765175"/>
            <a:ext cx="3867150" cy="9144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b="1"/>
              <a:t>ARSENAL v MANCHESTER CITY</a:t>
            </a:r>
          </a:p>
          <a:p>
            <a:pPr algn="ctr"/>
            <a:endParaRPr lang="en-GB" b="1"/>
          </a:p>
          <a:p>
            <a:pPr algn="ctr"/>
            <a:r>
              <a:rPr lang="en-GB" b="1"/>
              <a:t>January 2011</a:t>
            </a:r>
            <a:endParaRPr lang="en-US" b="1"/>
          </a:p>
        </p:txBody>
      </p:sp>
      <p:sp>
        <p:nvSpPr>
          <p:cNvPr id="10272" name="Line 32"/>
          <p:cNvSpPr>
            <a:spLocks noChangeShapeType="1"/>
          </p:cNvSpPr>
          <p:nvPr/>
        </p:nvSpPr>
        <p:spPr bwMode="auto">
          <a:xfrm>
            <a:off x="5364163" y="3500438"/>
            <a:ext cx="215900" cy="8651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10273" name="Text Box 33"/>
          <p:cNvSpPr txBox="1">
            <a:spLocks noChangeArrowheads="1"/>
          </p:cNvSpPr>
          <p:nvPr/>
        </p:nvSpPr>
        <p:spPr bwMode="auto">
          <a:xfrm>
            <a:off x="2176463" y="3736975"/>
            <a:ext cx="857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/>
              <a:t>SONG</a:t>
            </a:r>
            <a:endParaRPr lang="en-US" b="1"/>
          </a:p>
        </p:txBody>
      </p:sp>
      <p:sp>
        <p:nvSpPr>
          <p:cNvPr id="10274" name="Text Box 34"/>
          <p:cNvSpPr txBox="1">
            <a:spLocks noChangeArrowheads="1"/>
          </p:cNvSpPr>
          <p:nvPr/>
        </p:nvSpPr>
        <p:spPr bwMode="auto">
          <a:xfrm>
            <a:off x="2987675" y="4437063"/>
            <a:ext cx="1466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/>
              <a:t>FABREGAS</a:t>
            </a:r>
            <a:endParaRPr lang="en-US" b="1"/>
          </a:p>
        </p:txBody>
      </p:sp>
      <p:sp>
        <p:nvSpPr>
          <p:cNvPr id="10275" name="Text Box 35"/>
          <p:cNvSpPr txBox="1">
            <a:spLocks noChangeArrowheads="1"/>
          </p:cNvSpPr>
          <p:nvPr/>
        </p:nvSpPr>
        <p:spPr bwMode="auto">
          <a:xfrm>
            <a:off x="5364163" y="3429000"/>
            <a:ext cx="1390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/>
              <a:t>WILSHERE</a:t>
            </a:r>
            <a:endParaRPr lang="en-US" b="1"/>
          </a:p>
        </p:txBody>
      </p:sp>
      <p:sp>
        <p:nvSpPr>
          <p:cNvPr id="10276" name="Text Box 36"/>
          <p:cNvSpPr txBox="1">
            <a:spLocks noChangeArrowheads="1"/>
          </p:cNvSpPr>
          <p:nvPr/>
        </p:nvSpPr>
        <p:spPr bwMode="auto">
          <a:xfrm>
            <a:off x="3203575" y="5157788"/>
            <a:ext cx="1568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/>
              <a:t>VAN PERSIE</a:t>
            </a:r>
            <a:endParaRPr lang="en-US" b="1"/>
          </a:p>
        </p:txBody>
      </p:sp>
      <p:sp>
        <p:nvSpPr>
          <p:cNvPr id="10277" name="Text Box 37"/>
          <p:cNvSpPr txBox="1">
            <a:spLocks noChangeArrowheads="1"/>
          </p:cNvSpPr>
          <p:nvPr/>
        </p:nvSpPr>
        <p:spPr bwMode="auto">
          <a:xfrm>
            <a:off x="519113" y="4456113"/>
            <a:ext cx="1327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/>
              <a:t>WALCOTT</a:t>
            </a:r>
            <a:endParaRPr lang="en-US" b="1"/>
          </a:p>
        </p:txBody>
      </p:sp>
      <p:sp>
        <p:nvSpPr>
          <p:cNvPr id="10278" name="Text Box 38"/>
          <p:cNvSpPr txBox="1">
            <a:spLocks noChangeArrowheads="1"/>
          </p:cNvSpPr>
          <p:nvPr/>
        </p:nvSpPr>
        <p:spPr bwMode="auto">
          <a:xfrm>
            <a:off x="1311275" y="2513013"/>
            <a:ext cx="1009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/>
              <a:t>SAGNA</a:t>
            </a:r>
            <a:endParaRPr lang="en-US" b="1"/>
          </a:p>
        </p:txBody>
      </p:sp>
      <p:sp>
        <p:nvSpPr>
          <p:cNvPr id="10279" name="Text Box 39"/>
          <p:cNvSpPr txBox="1">
            <a:spLocks noChangeArrowheads="1"/>
          </p:cNvSpPr>
          <p:nvPr/>
        </p:nvSpPr>
        <p:spPr bwMode="auto">
          <a:xfrm>
            <a:off x="3111500" y="2152650"/>
            <a:ext cx="1327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/>
              <a:t>DJOUROU</a:t>
            </a:r>
            <a:endParaRPr lang="en-US" b="1"/>
          </a:p>
        </p:txBody>
      </p:sp>
      <p:sp>
        <p:nvSpPr>
          <p:cNvPr id="10280" name="Text Box 40"/>
          <p:cNvSpPr txBox="1">
            <a:spLocks noChangeArrowheads="1"/>
          </p:cNvSpPr>
          <p:nvPr/>
        </p:nvSpPr>
        <p:spPr bwMode="auto">
          <a:xfrm>
            <a:off x="5127625" y="2081213"/>
            <a:ext cx="1517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/>
              <a:t>KOSCIELNY</a:t>
            </a:r>
            <a:endParaRPr lang="en-US" b="1"/>
          </a:p>
        </p:txBody>
      </p:sp>
      <p:sp>
        <p:nvSpPr>
          <p:cNvPr id="10281" name="Text Box 41"/>
          <p:cNvSpPr txBox="1">
            <a:spLocks noChangeArrowheads="1"/>
          </p:cNvSpPr>
          <p:nvPr/>
        </p:nvSpPr>
        <p:spPr bwMode="auto">
          <a:xfrm>
            <a:off x="7451725" y="2997200"/>
            <a:ext cx="1035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/>
              <a:t>CLICHY</a:t>
            </a:r>
            <a:endParaRPr lang="en-US" b="1"/>
          </a:p>
        </p:txBody>
      </p:sp>
      <p:sp>
        <p:nvSpPr>
          <p:cNvPr id="10282" name="Text Box 42"/>
          <p:cNvSpPr txBox="1">
            <a:spLocks noChangeArrowheads="1"/>
          </p:cNvSpPr>
          <p:nvPr/>
        </p:nvSpPr>
        <p:spPr bwMode="auto">
          <a:xfrm>
            <a:off x="7216775" y="4168775"/>
            <a:ext cx="895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/>
              <a:t>NASRI</a:t>
            </a:r>
            <a:endParaRPr lang="en-US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639</Words>
  <Application>Microsoft Office PowerPoint</Application>
  <PresentationFormat>On-screen Show (4:3)</PresentationFormat>
  <Paragraphs>270</Paragraphs>
  <Slides>32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8" baseType="lpstr">
      <vt:lpstr>Arial</vt:lpstr>
      <vt:lpstr>Maiandra GD</vt:lpstr>
      <vt:lpstr>Abadi MT Condensed Light</vt:lpstr>
      <vt:lpstr>Times New Roman</vt:lpstr>
      <vt:lpstr>Tahoma</vt:lpstr>
      <vt:lpstr>Default Design</vt:lpstr>
      <vt:lpstr>Slide 1</vt:lpstr>
      <vt:lpstr>SCENARIOS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MANCHESTER UNITED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</vt:vector>
  </TitlesOfParts>
  <Company>Watford Football Club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Richard.Bate</dc:creator>
  <cp:lastModifiedBy>Lee</cp:lastModifiedBy>
  <cp:revision>3</cp:revision>
  <dcterms:created xsi:type="dcterms:W3CDTF">2011-01-15T11:42:17Z</dcterms:created>
  <dcterms:modified xsi:type="dcterms:W3CDTF">2011-02-11T12:17:22Z</dcterms:modified>
</cp:coreProperties>
</file>