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docx" ContentType="application/vnd.openxmlformats-officedocument.wordprocessingml.document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1"/>
  </p:notesMasterIdLst>
  <p:handoutMasterIdLst>
    <p:handoutMasterId r:id="rId22"/>
  </p:handoutMasterIdLst>
  <p:sldIdLst>
    <p:sldId id="260" r:id="rId2"/>
    <p:sldId id="275" r:id="rId3"/>
    <p:sldId id="276" r:id="rId4"/>
    <p:sldId id="272" r:id="rId5"/>
    <p:sldId id="273" r:id="rId6"/>
    <p:sldId id="271" r:id="rId7"/>
    <p:sldId id="256" r:id="rId8"/>
    <p:sldId id="257" r:id="rId9"/>
    <p:sldId id="258" r:id="rId10"/>
    <p:sldId id="261" r:id="rId11"/>
    <p:sldId id="259" r:id="rId12"/>
    <p:sldId id="262" r:id="rId13"/>
    <p:sldId id="264" r:id="rId14"/>
    <p:sldId id="265" r:id="rId15"/>
    <p:sldId id="266" r:id="rId16"/>
    <p:sldId id="267" r:id="rId17"/>
    <p:sldId id="268" r:id="rId18"/>
    <p:sldId id="270" r:id="rId19"/>
    <p:sldId id="274" r:id="rId2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6" frameSlides="1"/>
  <p:clrMru>
    <a:srgbClr val="29FF0C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70" d="100"/>
          <a:sy n="70" d="100"/>
        </p:scale>
        <p:origin x="-108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043CB9E-9332-5F47-9531-ED13E298BF0E}" type="datetimeFigureOut">
              <a:rPr lang="en-US" smtClean="0"/>
              <a:pPr/>
              <a:t>5/16/2012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33C767F-7A2A-CD47-9A2F-47FD31DFD71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79468509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BD43E52-3C54-BA4C-8E97-F7F1228C79EE}" type="datetimeFigureOut">
              <a:rPr lang="en-US" smtClean="0"/>
              <a:pPr/>
              <a:t>5/16/2012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D0B73E3-EB39-F542-9DC4-47D224AED98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794588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CC6E14A7-145C-C643-B144-500C5BBB2CA0}" type="slidenum">
              <a:rPr lang="en-GB">
                <a:latin typeface="Times New Roman" pitchFamily="1" charset="0"/>
                <a:ea typeface="Arial Unicode MS" pitchFamily="1" charset="0"/>
                <a:cs typeface="Arial Unicode MS" pitchFamily="1" charset="0"/>
              </a:rPr>
              <a:pPr/>
              <a:t>15</a:t>
            </a:fld>
            <a:endParaRPr lang="en-GB">
              <a:latin typeface="Times New Roman" pitchFamily="1" charset="0"/>
              <a:ea typeface="Arial Unicode MS" pitchFamily="1" charset="0"/>
              <a:cs typeface="Arial Unicode MS" pitchFamily="1" charset="0"/>
            </a:endParaRPr>
          </a:p>
        </p:txBody>
      </p:sp>
      <p:sp>
        <p:nvSpPr>
          <p:cNvPr id="22531" name="Text Box 1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1143000" y="695325"/>
            <a:ext cx="4570413" cy="3427413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22532" name="Text Box 2"/>
          <p:cNvSpPr>
            <a:spLocks noGrp="1" noChangeArrowheads="1"/>
          </p:cNvSpPr>
          <p:nvPr>
            <p:ph type="body" idx="1"/>
          </p:nvPr>
        </p:nvSpPr>
        <p:spPr>
          <a:xfrm>
            <a:off x="685512" y="4343231"/>
            <a:ext cx="5485536" cy="4113782"/>
          </a:xfrm>
          <a:noFill/>
          <a:ln/>
        </p:spPr>
        <p:txBody>
          <a:bodyPr wrap="none" anchor="ctr"/>
          <a:lstStyle/>
          <a:p>
            <a:endParaRPr lang="en-US">
              <a:latin typeface="Times New Roman" pitchFamily="1" charset="0"/>
              <a:ea typeface="ＭＳ Ｐゴシック" pitchFamily="1" charset="-128"/>
              <a:cs typeface="ＭＳ Ｐゴシック" pitchFamily="1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46B5C4-6EC2-EB44-B6EE-1D425B7B706E}" type="datetimeFigureOut">
              <a:rPr lang="en-US" smtClean="0"/>
              <a:pPr/>
              <a:t>5/16/2012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F49AB1-6BD5-F443-B34E-2CD58F6DD8D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8544757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46B5C4-6EC2-EB44-B6EE-1D425B7B706E}" type="datetimeFigureOut">
              <a:rPr lang="en-US" smtClean="0"/>
              <a:pPr/>
              <a:t>5/16/2012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F49AB1-6BD5-F443-B34E-2CD58F6DD8D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6216846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46B5C4-6EC2-EB44-B6EE-1D425B7B706E}" type="datetimeFigureOut">
              <a:rPr lang="en-US" smtClean="0"/>
              <a:pPr/>
              <a:t>5/16/2012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F49AB1-6BD5-F443-B34E-2CD58F6DD8D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643967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46B5C4-6EC2-EB44-B6EE-1D425B7B706E}" type="datetimeFigureOut">
              <a:rPr lang="en-US" smtClean="0"/>
              <a:pPr/>
              <a:t>5/16/2012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F49AB1-6BD5-F443-B34E-2CD58F6DD8D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6139160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46B5C4-6EC2-EB44-B6EE-1D425B7B706E}" type="datetimeFigureOut">
              <a:rPr lang="en-US" smtClean="0"/>
              <a:pPr/>
              <a:t>5/16/2012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F49AB1-6BD5-F443-B34E-2CD58F6DD8D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1044176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46B5C4-6EC2-EB44-B6EE-1D425B7B706E}" type="datetimeFigureOut">
              <a:rPr lang="en-US" smtClean="0"/>
              <a:pPr/>
              <a:t>5/16/2012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F49AB1-6BD5-F443-B34E-2CD58F6DD8D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7132443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46B5C4-6EC2-EB44-B6EE-1D425B7B706E}" type="datetimeFigureOut">
              <a:rPr lang="en-US" smtClean="0"/>
              <a:pPr/>
              <a:t>5/16/2012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F49AB1-6BD5-F443-B34E-2CD58F6DD8D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1774356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46B5C4-6EC2-EB44-B6EE-1D425B7B706E}" type="datetimeFigureOut">
              <a:rPr lang="en-US" smtClean="0"/>
              <a:pPr/>
              <a:t>5/16/2012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F49AB1-6BD5-F443-B34E-2CD58F6DD8D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087163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46B5C4-6EC2-EB44-B6EE-1D425B7B706E}" type="datetimeFigureOut">
              <a:rPr lang="en-US" smtClean="0"/>
              <a:pPr/>
              <a:t>5/16/2012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F49AB1-6BD5-F443-B34E-2CD58F6DD8D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2427924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46B5C4-6EC2-EB44-B6EE-1D425B7B706E}" type="datetimeFigureOut">
              <a:rPr lang="en-US" smtClean="0"/>
              <a:pPr/>
              <a:t>5/16/2012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F49AB1-6BD5-F443-B34E-2CD58F6DD8D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285202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46B5C4-6EC2-EB44-B6EE-1D425B7B706E}" type="datetimeFigureOut">
              <a:rPr lang="en-US" smtClean="0"/>
              <a:pPr/>
              <a:t>5/16/2012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F49AB1-6BD5-F443-B34E-2CD58F6DD8D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3663406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46B5C4-6EC2-EB44-B6EE-1D425B7B706E}" type="datetimeFigureOut">
              <a:rPr lang="en-US" smtClean="0"/>
              <a:pPr/>
              <a:t>5/16/2012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F49AB1-6BD5-F443-B34E-2CD58F6DD8D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8620976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Office_Word_Document1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6.jpeg"/><Relationship Id="rId4" Type="http://schemas.openxmlformats.org/officeDocument/2006/relationships/image" Target="../media/image2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715896" y="200030"/>
            <a:ext cx="1493183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u="sng" dirty="0" smtClean="0"/>
              <a:t>Audit</a:t>
            </a:r>
            <a:endParaRPr lang="en-US" sz="3200" b="1" u="sng" dirty="0"/>
          </a:p>
        </p:txBody>
      </p:sp>
      <p:sp>
        <p:nvSpPr>
          <p:cNvPr id="5" name="Rectangle 4"/>
          <p:cNvSpPr/>
          <p:nvPr/>
        </p:nvSpPr>
        <p:spPr>
          <a:xfrm>
            <a:off x="3209645" y="2777396"/>
            <a:ext cx="2818907" cy="1116540"/>
          </a:xfrm>
          <a:prstGeom prst="rect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FF6600"/>
                </a:solidFill>
              </a:rPr>
              <a:t>Philosophy and Vision</a:t>
            </a:r>
            <a:endParaRPr lang="en-US" dirty="0">
              <a:solidFill>
                <a:srgbClr val="FF6600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879484" y="5247739"/>
            <a:ext cx="1395498" cy="5164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Feedback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6250724" y="4953523"/>
            <a:ext cx="2596733" cy="781578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Match day reinforcing Philosophy and vision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250724" y="968347"/>
            <a:ext cx="2460670" cy="5164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Coaching </a:t>
            </a:r>
            <a:r>
              <a:rPr lang="en-US" dirty="0" err="1" smtClean="0">
                <a:solidFill>
                  <a:srgbClr val="FF0000"/>
                </a:solidFill>
              </a:rPr>
              <a:t>Programme</a:t>
            </a:r>
            <a:r>
              <a:rPr lang="en-US" dirty="0" smtClean="0">
                <a:solidFill>
                  <a:srgbClr val="FF0000"/>
                </a:solidFill>
              </a:rPr>
              <a:t> delivered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905969" y="969472"/>
            <a:ext cx="1395498" cy="5164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Board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3879484" y="969472"/>
            <a:ext cx="1395498" cy="5164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Recruitment of Players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710600" y="4967480"/>
            <a:ext cx="1731522" cy="5164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Club 1</a:t>
            </a:r>
            <a:r>
              <a:rPr lang="en-US" baseline="30000" dirty="0" smtClean="0">
                <a:solidFill>
                  <a:srgbClr val="FF0000"/>
                </a:solidFill>
              </a:rPr>
              <a:t>st</a:t>
            </a:r>
            <a:r>
              <a:rPr lang="en-US" dirty="0" smtClean="0">
                <a:solidFill>
                  <a:srgbClr val="FF0000"/>
                </a:solidFill>
              </a:rPr>
              <a:t> Team</a:t>
            </a:r>
            <a:endParaRPr lang="en-US" dirty="0">
              <a:solidFill>
                <a:srgbClr val="FF0000"/>
              </a:solidFill>
            </a:endParaRPr>
          </a:p>
        </p:txBody>
      </p:sp>
      <p:cxnSp>
        <p:nvCxnSpPr>
          <p:cNvPr id="14" name="Straight Arrow Connector 13"/>
          <p:cNvCxnSpPr/>
          <p:nvPr/>
        </p:nvCxnSpPr>
        <p:spPr>
          <a:xfrm>
            <a:off x="4563278" y="1716681"/>
            <a:ext cx="0" cy="93510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H="1">
            <a:off x="6013492" y="1716681"/>
            <a:ext cx="754673" cy="93510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H="1" flipV="1">
            <a:off x="5875047" y="4157988"/>
            <a:ext cx="697748" cy="57335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 flipV="1">
            <a:off x="4563278" y="4157988"/>
            <a:ext cx="1" cy="93510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 flipV="1">
            <a:off x="2147961" y="4185902"/>
            <a:ext cx="852359" cy="54543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>
            <a:off x="2286407" y="1716681"/>
            <a:ext cx="713913" cy="93510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Rectangle 28"/>
          <p:cNvSpPr/>
          <p:nvPr/>
        </p:nvSpPr>
        <p:spPr>
          <a:xfrm>
            <a:off x="0" y="6629458"/>
            <a:ext cx="9144000" cy="228542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>
            <a:off x="0" y="-28512"/>
            <a:ext cx="9144000" cy="228542"/>
          </a:xfrm>
          <a:prstGeom prst="rect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7302854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10" grpId="0" animBg="1"/>
      <p:bldP spid="11" grpId="0" animBg="1"/>
      <p:bldP spid="12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 descr="Macintosh HD:Users:admin:Desktop:Team logos:CPFC.jpg"/>
          <p:cNvPicPr/>
          <p:nvPr/>
        </p:nvPicPr>
        <p:blipFill>
          <a:blip r:embed="rId2">
            <a:alphaModFix amt="13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619672" y="548680"/>
            <a:ext cx="5981700" cy="664210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ext Box 1"/>
          <p:cNvSpPr txBox="1"/>
          <p:nvPr/>
        </p:nvSpPr>
        <p:spPr>
          <a:xfrm>
            <a:off x="179512" y="1268760"/>
            <a:ext cx="1109381" cy="5112568"/>
          </a:xfrm>
          <a:prstGeom prst="rect">
            <a:avLst/>
          </a:prstGeom>
          <a:noFill/>
          <a:ln>
            <a:solidFill>
              <a:schemeClr val="tx1"/>
            </a:solidFill>
          </a:ln>
          <a:effectLst/>
          <a:extLst>
            <a:ext uri="{C572A759-6A51-4108-AA02-DFA0A04FC94B}">
              <ma14:wrappingTextBoxFlag xmlns:ma14="http://schemas.microsoft.com/office/mac/drawingml/2011/main" xmlns=""/>
            </a:ext>
          </a:extLst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266700">
              <a:spcAft>
                <a:spcPts val="0"/>
              </a:spcAft>
            </a:pPr>
            <a:r>
              <a:rPr lang="en-US" sz="1200" b="1" dirty="0">
                <a:effectLst/>
                <a:ea typeface="ＭＳ 明朝"/>
                <a:cs typeface="Times New Roman"/>
              </a:rPr>
              <a:t>Player outcomes</a:t>
            </a:r>
            <a:endParaRPr lang="en-GB" sz="1200" dirty="0">
              <a:effectLst/>
              <a:ea typeface="ＭＳ 明朝"/>
              <a:cs typeface="Times New Roman"/>
            </a:endParaRPr>
          </a:p>
          <a:p>
            <a:pPr marL="266700">
              <a:spcAft>
                <a:spcPts val="0"/>
              </a:spcAft>
            </a:pPr>
            <a:r>
              <a:rPr lang="en-US" sz="1200" dirty="0">
                <a:effectLst/>
                <a:ea typeface="ＭＳ 明朝"/>
                <a:cs typeface="Times New Roman"/>
              </a:rPr>
              <a:t> </a:t>
            </a:r>
            <a:endParaRPr lang="en-GB" sz="1200" dirty="0">
              <a:effectLst/>
              <a:ea typeface="ＭＳ 明朝"/>
              <a:cs typeface="Times New Roman"/>
            </a:endParaRPr>
          </a:p>
          <a:p>
            <a:pPr>
              <a:spcAft>
                <a:spcPts val="0"/>
              </a:spcAft>
            </a:pPr>
            <a:r>
              <a:rPr lang="en-US" sz="1200" dirty="0">
                <a:effectLst/>
                <a:ea typeface="ＭＳ 明朝"/>
                <a:cs typeface="Times New Roman"/>
              </a:rPr>
              <a:t>1.To produce a Crystal Palace first team player from the academy every two years.</a:t>
            </a:r>
            <a:br>
              <a:rPr lang="en-US" sz="1200" dirty="0">
                <a:effectLst/>
                <a:ea typeface="ＭＳ 明朝"/>
                <a:cs typeface="Times New Roman"/>
              </a:rPr>
            </a:br>
            <a:r>
              <a:rPr lang="en-US" sz="1200" dirty="0">
                <a:effectLst/>
                <a:ea typeface="ＭＳ 明朝"/>
                <a:cs typeface="Times New Roman"/>
              </a:rPr>
              <a:t/>
            </a:r>
            <a:br>
              <a:rPr lang="en-US" sz="1200" dirty="0">
                <a:effectLst/>
                <a:ea typeface="ＭＳ 明朝"/>
                <a:cs typeface="Times New Roman"/>
              </a:rPr>
            </a:br>
            <a:r>
              <a:rPr lang="en-US" sz="1200" dirty="0">
                <a:effectLst/>
                <a:ea typeface="ＭＳ 明朝"/>
                <a:cs typeface="Times New Roman"/>
              </a:rPr>
              <a:t>2. To produce more homegrown players through the Crystal Palace system, more than any other London club.</a:t>
            </a:r>
            <a:br>
              <a:rPr lang="en-US" sz="1200" dirty="0">
                <a:effectLst/>
                <a:ea typeface="ＭＳ 明朝"/>
                <a:cs typeface="Times New Roman"/>
              </a:rPr>
            </a:br>
            <a:endParaRPr lang="en-GB" sz="1200" dirty="0">
              <a:effectLst/>
              <a:ea typeface="ＭＳ 明朝"/>
              <a:cs typeface="Times New Roman"/>
            </a:endParaRPr>
          </a:p>
          <a:p>
            <a:pPr>
              <a:spcAft>
                <a:spcPts val="0"/>
              </a:spcAft>
            </a:pPr>
            <a:r>
              <a:rPr lang="en-US" sz="1200" dirty="0">
                <a:effectLst/>
                <a:ea typeface="ＭＳ 明朝"/>
                <a:cs typeface="Times New Roman"/>
              </a:rPr>
              <a:t>3. To produce young players representing their national teams  16- 21 years.</a:t>
            </a:r>
            <a:br>
              <a:rPr lang="en-US" sz="1200" dirty="0">
                <a:effectLst/>
                <a:ea typeface="ＭＳ 明朝"/>
                <a:cs typeface="Times New Roman"/>
              </a:rPr>
            </a:br>
            <a:r>
              <a:rPr lang="en-US" sz="1200" dirty="0">
                <a:effectLst/>
                <a:ea typeface="ＭＳ 明朝"/>
                <a:cs typeface="Times New Roman"/>
              </a:rPr>
              <a:t/>
            </a:r>
            <a:br>
              <a:rPr lang="en-US" sz="1200" dirty="0">
                <a:effectLst/>
                <a:ea typeface="ＭＳ 明朝"/>
                <a:cs typeface="Times New Roman"/>
              </a:rPr>
            </a:br>
            <a:endParaRPr lang="en-GB" sz="1200" dirty="0">
              <a:effectLst/>
              <a:ea typeface="ＭＳ 明朝"/>
              <a:cs typeface="Times New Roman"/>
            </a:endParaRPr>
          </a:p>
        </p:txBody>
      </p:sp>
      <p:sp>
        <p:nvSpPr>
          <p:cNvPr id="5" name="Text Box 2"/>
          <p:cNvSpPr txBox="1"/>
          <p:nvPr/>
        </p:nvSpPr>
        <p:spPr>
          <a:xfrm>
            <a:off x="1475656" y="1268760"/>
            <a:ext cx="1152128" cy="5112568"/>
          </a:xfrm>
          <a:prstGeom prst="rect">
            <a:avLst/>
          </a:prstGeom>
          <a:noFill/>
          <a:ln>
            <a:solidFill>
              <a:schemeClr val="tx1"/>
            </a:solidFill>
          </a:ln>
          <a:effectLst/>
          <a:extLst>
            <a:ext uri="{C572A759-6A51-4108-AA02-DFA0A04FC94B}">
              <ma14:wrappingTextBoxFlag xmlns:ma14="http://schemas.microsoft.com/office/mac/drawingml/2011/main" xmlns=""/>
            </a:ext>
          </a:extLst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Aft>
                <a:spcPts val="0"/>
              </a:spcAft>
            </a:pPr>
            <a:r>
              <a:rPr lang="en-US" sz="1200" b="1" dirty="0">
                <a:effectLst/>
                <a:ea typeface="ＭＳ 明朝"/>
                <a:cs typeface="Times New Roman"/>
              </a:rPr>
              <a:t>       </a:t>
            </a:r>
            <a:r>
              <a:rPr lang="en-US" sz="1200" b="1" dirty="0" smtClean="0">
                <a:effectLst/>
                <a:ea typeface="ＭＳ 明朝"/>
                <a:cs typeface="Times New Roman"/>
              </a:rPr>
              <a:t>Staff</a:t>
            </a:r>
            <a:r>
              <a:rPr lang="en-US" sz="1200" b="1" dirty="0">
                <a:effectLst/>
                <a:ea typeface="ＭＳ 明朝"/>
                <a:cs typeface="Times New Roman"/>
              </a:rPr>
              <a:t/>
            </a:r>
            <a:br>
              <a:rPr lang="en-US" sz="1200" b="1" dirty="0">
                <a:effectLst/>
                <a:ea typeface="ＭＳ 明朝"/>
                <a:cs typeface="Times New Roman"/>
              </a:rPr>
            </a:br>
            <a:r>
              <a:rPr lang="en-US" sz="1200" dirty="0">
                <a:effectLst/>
                <a:ea typeface="ＭＳ 明朝"/>
                <a:cs typeface="Times New Roman"/>
              </a:rPr>
              <a:t/>
            </a:r>
            <a:br>
              <a:rPr lang="en-US" sz="1200" dirty="0">
                <a:effectLst/>
                <a:ea typeface="ＭＳ 明朝"/>
                <a:cs typeface="Times New Roman"/>
              </a:rPr>
            </a:br>
            <a:r>
              <a:rPr lang="en-US" sz="1200" dirty="0">
                <a:effectLst/>
                <a:ea typeface="ＭＳ 明朝"/>
                <a:cs typeface="Times New Roman"/>
              </a:rPr>
              <a:t/>
            </a:r>
            <a:br>
              <a:rPr lang="en-US" sz="1200" dirty="0">
                <a:effectLst/>
                <a:ea typeface="ＭＳ 明朝"/>
                <a:cs typeface="Times New Roman"/>
              </a:rPr>
            </a:br>
            <a:r>
              <a:rPr lang="en-US" sz="1200" dirty="0">
                <a:effectLst/>
                <a:ea typeface="ＭＳ 明朝"/>
                <a:cs typeface="Times New Roman"/>
              </a:rPr>
              <a:t>1. To have outstanding youth development staff who follow a performance syllabus covering physical, </a:t>
            </a:r>
            <a:r>
              <a:rPr lang="en-US" sz="1200" dirty="0" smtClean="0">
                <a:effectLst/>
                <a:ea typeface="ＭＳ 明朝"/>
                <a:cs typeface="Times New Roman"/>
              </a:rPr>
              <a:t>technical, </a:t>
            </a:r>
            <a:r>
              <a:rPr lang="en-US" sz="1200" dirty="0">
                <a:effectLst/>
                <a:ea typeface="ＭＳ 明朝"/>
                <a:cs typeface="Times New Roman"/>
              </a:rPr>
              <a:t>tactical and mental aspects of the game. </a:t>
            </a:r>
            <a:br>
              <a:rPr lang="en-US" sz="1200" dirty="0">
                <a:effectLst/>
                <a:ea typeface="ＭＳ 明朝"/>
                <a:cs typeface="Times New Roman"/>
              </a:rPr>
            </a:br>
            <a:r>
              <a:rPr lang="en-US" sz="1200" dirty="0">
                <a:effectLst/>
                <a:ea typeface="ＭＳ 明朝"/>
                <a:cs typeface="Times New Roman"/>
              </a:rPr>
              <a:t/>
            </a:r>
            <a:br>
              <a:rPr lang="en-US" sz="1200" dirty="0">
                <a:effectLst/>
                <a:ea typeface="ＭＳ 明朝"/>
                <a:cs typeface="Times New Roman"/>
              </a:rPr>
            </a:br>
            <a:r>
              <a:rPr lang="en-US" sz="1200" dirty="0">
                <a:effectLst/>
                <a:ea typeface="ＭＳ 明朝"/>
                <a:cs typeface="Times New Roman"/>
              </a:rPr>
              <a:t/>
            </a:r>
            <a:br>
              <a:rPr lang="en-US" sz="1200" dirty="0">
                <a:effectLst/>
                <a:ea typeface="ＭＳ 明朝"/>
                <a:cs typeface="Times New Roman"/>
              </a:rPr>
            </a:br>
            <a:r>
              <a:rPr lang="en-US" sz="1200" dirty="0">
                <a:effectLst/>
                <a:ea typeface="ＭＳ 明朝"/>
                <a:cs typeface="Times New Roman"/>
              </a:rPr>
              <a:t/>
            </a:r>
            <a:br>
              <a:rPr lang="en-US" sz="1200" dirty="0">
                <a:effectLst/>
                <a:ea typeface="ＭＳ 明朝"/>
                <a:cs typeface="Times New Roman"/>
              </a:rPr>
            </a:br>
            <a:endParaRPr lang="en-GB" sz="1200" dirty="0">
              <a:effectLst/>
              <a:ea typeface="ＭＳ 明朝"/>
              <a:cs typeface="Times New Roman"/>
            </a:endParaRPr>
          </a:p>
        </p:txBody>
      </p:sp>
      <p:sp>
        <p:nvSpPr>
          <p:cNvPr id="6" name="Text Box 3"/>
          <p:cNvSpPr txBox="1"/>
          <p:nvPr/>
        </p:nvSpPr>
        <p:spPr>
          <a:xfrm>
            <a:off x="2843808" y="1268760"/>
            <a:ext cx="1512168" cy="5112568"/>
          </a:xfrm>
          <a:prstGeom prst="rect">
            <a:avLst/>
          </a:prstGeom>
          <a:noFill/>
          <a:ln>
            <a:solidFill>
              <a:schemeClr val="tx1"/>
            </a:solidFill>
          </a:ln>
          <a:effectLst/>
          <a:extLst>
            <a:ext uri="{C572A759-6A51-4108-AA02-DFA0A04FC94B}">
              <ma14:wrappingTextBoxFlag xmlns:ma14="http://schemas.microsoft.com/office/mac/drawingml/2011/main" xmlns=""/>
            </a:ext>
          </a:extLst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Aft>
                <a:spcPts val="0"/>
              </a:spcAft>
            </a:pPr>
            <a:r>
              <a:rPr lang="en-US" sz="1200" dirty="0" smtClean="0">
                <a:effectLst/>
                <a:ea typeface="ＭＳ 明朝"/>
                <a:cs typeface="Times New Roman"/>
              </a:rPr>
              <a:t> </a:t>
            </a:r>
            <a:r>
              <a:rPr lang="en-US" sz="1200" b="1" dirty="0" smtClean="0">
                <a:effectLst/>
                <a:ea typeface="ＭＳ 明朝"/>
                <a:cs typeface="Times New Roman"/>
              </a:rPr>
              <a:t>Football Philosophy</a:t>
            </a:r>
            <a:r>
              <a:rPr lang="en-US" sz="1200" dirty="0">
                <a:effectLst/>
                <a:ea typeface="ＭＳ 明朝"/>
                <a:cs typeface="Times New Roman"/>
              </a:rPr>
              <a:t/>
            </a:r>
            <a:br>
              <a:rPr lang="en-US" sz="1200" dirty="0">
                <a:effectLst/>
                <a:ea typeface="ＭＳ 明朝"/>
                <a:cs typeface="Times New Roman"/>
              </a:rPr>
            </a:br>
            <a:r>
              <a:rPr lang="en-US" sz="1200" dirty="0">
                <a:effectLst/>
                <a:ea typeface="ＭＳ 明朝"/>
                <a:cs typeface="Times New Roman"/>
              </a:rPr>
              <a:t/>
            </a:r>
            <a:br>
              <a:rPr lang="en-US" sz="1200" dirty="0">
                <a:effectLst/>
                <a:ea typeface="ＭＳ 明朝"/>
                <a:cs typeface="Times New Roman"/>
              </a:rPr>
            </a:br>
            <a:r>
              <a:rPr lang="en-US" sz="1200" dirty="0">
                <a:effectLst/>
                <a:ea typeface="ＭＳ 明朝"/>
                <a:cs typeface="Times New Roman"/>
              </a:rPr>
              <a:t/>
            </a:r>
            <a:br>
              <a:rPr lang="en-US" sz="1200" dirty="0">
                <a:effectLst/>
                <a:ea typeface="ＭＳ 明朝"/>
                <a:cs typeface="Times New Roman"/>
              </a:rPr>
            </a:br>
            <a:r>
              <a:rPr lang="en-US" sz="1200" dirty="0">
                <a:effectLst/>
                <a:ea typeface="ＭＳ 明朝"/>
                <a:cs typeface="Times New Roman"/>
              </a:rPr>
              <a:t>1. To have a technical </a:t>
            </a:r>
            <a:r>
              <a:rPr lang="en-US" sz="1200" dirty="0" err="1">
                <a:effectLst/>
                <a:ea typeface="ＭＳ 明朝"/>
                <a:cs typeface="Times New Roman"/>
              </a:rPr>
              <a:t>programme</a:t>
            </a:r>
            <a:r>
              <a:rPr lang="en-US" sz="1200" dirty="0">
                <a:effectLst/>
                <a:ea typeface="ＭＳ 明朝"/>
                <a:cs typeface="Times New Roman"/>
              </a:rPr>
              <a:t> that ensures we are consistently playing attacking football which will also produce adaptable players to play in different styles and systems.</a:t>
            </a:r>
            <a:endParaRPr lang="en-GB" sz="1200" dirty="0">
              <a:effectLst/>
              <a:ea typeface="ＭＳ 明朝"/>
              <a:cs typeface="Times New Roman"/>
            </a:endParaRPr>
          </a:p>
          <a:p>
            <a:pPr>
              <a:spcAft>
                <a:spcPts val="0"/>
              </a:spcAft>
            </a:pPr>
            <a:r>
              <a:rPr lang="en-US" sz="1200" dirty="0">
                <a:effectLst/>
                <a:ea typeface="ＭＳ 明朝"/>
                <a:cs typeface="Times New Roman"/>
              </a:rPr>
              <a:t/>
            </a:r>
            <a:br>
              <a:rPr lang="en-US" sz="1200" dirty="0">
                <a:effectLst/>
                <a:ea typeface="ＭＳ 明朝"/>
                <a:cs typeface="Times New Roman"/>
              </a:rPr>
            </a:br>
            <a:r>
              <a:rPr lang="en-US" sz="1200" dirty="0">
                <a:effectLst/>
                <a:ea typeface="ＭＳ 明朝"/>
                <a:cs typeface="Times New Roman"/>
              </a:rPr>
              <a:t>2. To give the players an outstanding learning and development </a:t>
            </a:r>
            <a:r>
              <a:rPr lang="en-US" sz="1200" dirty="0" err="1">
                <a:effectLst/>
                <a:ea typeface="ＭＳ 明朝"/>
                <a:cs typeface="Times New Roman"/>
              </a:rPr>
              <a:t>programme</a:t>
            </a:r>
            <a:r>
              <a:rPr lang="en-US" sz="1200" dirty="0">
                <a:effectLst/>
                <a:ea typeface="ＭＳ 明朝"/>
                <a:cs typeface="Times New Roman"/>
              </a:rPr>
              <a:t> that both unites and nurtures young players, to get the best out of them.</a:t>
            </a:r>
            <a:endParaRPr lang="en-GB" sz="1200" dirty="0">
              <a:effectLst/>
              <a:ea typeface="ＭＳ 明朝"/>
              <a:cs typeface="Times New Roman"/>
            </a:endParaRPr>
          </a:p>
        </p:txBody>
      </p:sp>
      <p:sp>
        <p:nvSpPr>
          <p:cNvPr id="7" name="Text Box 4"/>
          <p:cNvSpPr txBox="1"/>
          <p:nvPr/>
        </p:nvSpPr>
        <p:spPr>
          <a:xfrm>
            <a:off x="4572000" y="1268760"/>
            <a:ext cx="1224136" cy="5112568"/>
          </a:xfrm>
          <a:prstGeom prst="rect">
            <a:avLst/>
          </a:prstGeom>
          <a:noFill/>
          <a:ln>
            <a:solidFill>
              <a:schemeClr val="tx1"/>
            </a:solidFill>
          </a:ln>
          <a:effectLst/>
          <a:extLst>
            <a:ext uri="{C572A759-6A51-4108-AA02-DFA0A04FC94B}">
              <ma14:wrappingTextBoxFlag xmlns:ma14="http://schemas.microsoft.com/office/mac/drawingml/2011/main" xmlns=""/>
            </a:ext>
          </a:extLst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Aft>
                <a:spcPts val="0"/>
              </a:spcAft>
            </a:pPr>
            <a:r>
              <a:rPr lang="en-US" sz="1200" dirty="0">
                <a:effectLst/>
                <a:ea typeface="ＭＳ 明朝"/>
                <a:cs typeface="Times New Roman"/>
              </a:rPr>
              <a:t>       </a:t>
            </a:r>
            <a:r>
              <a:rPr lang="en-US" sz="1200" b="1" dirty="0">
                <a:effectLst/>
                <a:ea typeface="ＭＳ 明朝"/>
                <a:cs typeface="Times New Roman"/>
              </a:rPr>
              <a:t>Values</a:t>
            </a:r>
            <a:r>
              <a:rPr lang="en-US" sz="1200" dirty="0">
                <a:effectLst/>
                <a:ea typeface="ＭＳ 明朝"/>
                <a:cs typeface="Times New Roman"/>
              </a:rPr>
              <a:t/>
            </a:r>
            <a:br>
              <a:rPr lang="en-US" sz="1200" dirty="0">
                <a:effectLst/>
                <a:ea typeface="ＭＳ 明朝"/>
                <a:cs typeface="Times New Roman"/>
              </a:rPr>
            </a:br>
            <a:r>
              <a:rPr lang="en-US" sz="1200" dirty="0">
                <a:effectLst/>
                <a:ea typeface="ＭＳ 明朝"/>
                <a:cs typeface="Times New Roman"/>
              </a:rPr>
              <a:t/>
            </a:r>
            <a:br>
              <a:rPr lang="en-US" sz="1200" dirty="0">
                <a:effectLst/>
                <a:ea typeface="ＭＳ 明朝"/>
                <a:cs typeface="Times New Roman"/>
              </a:rPr>
            </a:br>
            <a:r>
              <a:rPr lang="en-US" sz="1200" dirty="0">
                <a:effectLst/>
                <a:ea typeface="ＭＳ 明朝"/>
                <a:cs typeface="Times New Roman"/>
              </a:rPr>
              <a:t/>
            </a:r>
            <a:br>
              <a:rPr lang="en-US" sz="1200" dirty="0">
                <a:effectLst/>
                <a:ea typeface="ＭＳ 明朝"/>
                <a:cs typeface="Times New Roman"/>
              </a:rPr>
            </a:br>
            <a:r>
              <a:rPr lang="en-US" sz="1200" dirty="0">
                <a:effectLst/>
                <a:ea typeface="ＭＳ 明朝"/>
                <a:cs typeface="Times New Roman"/>
              </a:rPr>
              <a:t>1. To have values embedded that define and ensure the highest standards of behavior and attitude in every action by every staff member, parent and player.</a:t>
            </a:r>
            <a:endParaRPr lang="en-GB" sz="1200" dirty="0">
              <a:effectLst/>
              <a:ea typeface="ＭＳ 明朝"/>
              <a:cs typeface="Times New Roman"/>
            </a:endParaRPr>
          </a:p>
        </p:txBody>
      </p:sp>
      <p:sp>
        <p:nvSpPr>
          <p:cNvPr id="8" name="Text Box 5"/>
          <p:cNvSpPr txBox="1"/>
          <p:nvPr/>
        </p:nvSpPr>
        <p:spPr>
          <a:xfrm>
            <a:off x="6156176" y="1268760"/>
            <a:ext cx="1368152" cy="5112568"/>
          </a:xfrm>
          <a:prstGeom prst="rect">
            <a:avLst/>
          </a:prstGeom>
          <a:noFill/>
          <a:ln>
            <a:solidFill>
              <a:schemeClr val="tx1"/>
            </a:solidFill>
          </a:ln>
          <a:effectLst/>
          <a:extLst>
            <a:ext uri="{C572A759-6A51-4108-AA02-DFA0A04FC94B}">
              <ma14:wrappingTextBoxFlag xmlns:ma14="http://schemas.microsoft.com/office/mac/drawingml/2011/main" xmlns=""/>
            </a:ext>
          </a:extLst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Aft>
                <a:spcPts val="0"/>
              </a:spcAft>
            </a:pPr>
            <a:r>
              <a:rPr lang="en-US" sz="1200" dirty="0">
                <a:effectLst/>
                <a:ea typeface="ＭＳ 明朝"/>
                <a:cs typeface="Times New Roman"/>
              </a:rPr>
              <a:t>    </a:t>
            </a:r>
            <a:r>
              <a:rPr lang="en-US" sz="1200" b="1" dirty="0">
                <a:effectLst/>
                <a:ea typeface="ＭＳ 明朝"/>
                <a:cs typeface="Times New Roman"/>
              </a:rPr>
              <a:t>Education</a:t>
            </a:r>
            <a:r>
              <a:rPr lang="en-US" sz="1200" dirty="0">
                <a:effectLst/>
                <a:ea typeface="ＭＳ 明朝"/>
                <a:cs typeface="Times New Roman"/>
              </a:rPr>
              <a:t/>
            </a:r>
            <a:br>
              <a:rPr lang="en-US" sz="1200" dirty="0">
                <a:effectLst/>
                <a:ea typeface="ＭＳ 明朝"/>
                <a:cs typeface="Times New Roman"/>
              </a:rPr>
            </a:br>
            <a:r>
              <a:rPr lang="en-US" sz="1200" dirty="0">
                <a:effectLst/>
                <a:ea typeface="ＭＳ 明朝"/>
                <a:cs typeface="Times New Roman"/>
              </a:rPr>
              <a:t/>
            </a:r>
            <a:br>
              <a:rPr lang="en-US" sz="1200" dirty="0">
                <a:effectLst/>
                <a:ea typeface="ＭＳ 明朝"/>
                <a:cs typeface="Times New Roman"/>
              </a:rPr>
            </a:br>
            <a:r>
              <a:rPr lang="en-US" sz="1200" dirty="0">
                <a:effectLst/>
                <a:ea typeface="ＭＳ 明朝"/>
                <a:cs typeface="Times New Roman"/>
              </a:rPr>
              <a:t/>
            </a:r>
            <a:br>
              <a:rPr lang="en-US" sz="1200" dirty="0">
                <a:effectLst/>
                <a:ea typeface="ＭＳ 明朝"/>
                <a:cs typeface="Times New Roman"/>
              </a:rPr>
            </a:br>
            <a:r>
              <a:rPr lang="en-US" sz="1200" dirty="0">
                <a:effectLst/>
                <a:ea typeface="ＭＳ 明朝"/>
                <a:cs typeface="Times New Roman"/>
              </a:rPr>
              <a:t>1.To adopt  a full time education  training model for 14’</a:t>
            </a:r>
            <a:r>
              <a:rPr lang="en-US" sz="1200" dirty="0" smtClean="0">
                <a:effectLst/>
                <a:ea typeface="ＭＳ 明朝"/>
                <a:cs typeface="Times New Roman"/>
              </a:rPr>
              <a:t>s, 15</a:t>
            </a:r>
            <a:r>
              <a:rPr lang="en-US" sz="1200" dirty="0">
                <a:effectLst/>
                <a:ea typeface="ＭＳ 明朝"/>
                <a:cs typeface="Times New Roman"/>
              </a:rPr>
              <a:t>’s,16’s age  groups. That will guarantee with the support network that the players will achieve their ultimate academic potential.</a:t>
            </a:r>
            <a:br>
              <a:rPr lang="en-US" sz="1200" dirty="0">
                <a:effectLst/>
                <a:ea typeface="ＭＳ 明朝"/>
                <a:cs typeface="Times New Roman"/>
              </a:rPr>
            </a:br>
            <a:r>
              <a:rPr lang="en-US" sz="1200" dirty="0">
                <a:effectLst/>
                <a:ea typeface="ＭＳ 明朝"/>
                <a:cs typeface="Times New Roman"/>
              </a:rPr>
              <a:t/>
            </a:r>
            <a:br>
              <a:rPr lang="en-US" sz="1200" dirty="0">
                <a:effectLst/>
                <a:ea typeface="ＭＳ 明朝"/>
                <a:cs typeface="Times New Roman"/>
              </a:rPr>
            </a:br>
            <a:r>
              <a:rPr lang="en-US" sz="1200" dirty="0">
                <a:effectLst/>
                <a:ea typeface="ＭＳ 明朝"/>
                <a:cs typeface="Times New Roman"/>
              </a:rPr>
              <a:t>2. To expose the players to as many life skills as possible and to expose them to as many different workshops as possible at the football club.</a:t>
            </a:r>
            <a:endParaRPr lang="en-GB" sz="1200" dirty="0">
              <a:effectLst/>
              <a:ea typeface="ＭＳ 明朝"/>
              <a:cs typeface="Times New Roman"/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6876256" y="908720"/>
            <a:ext cx="0" cy="342900"/>
          </a:xfrm>
          <a:prstGeom prst="line">
            <a:avLst/>
          </a:prstGeom>
          <a:ln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467544" y="908720"/>
            <a:ext cx="7920880" cy="0"/>
          </a:xfrm>
          <a:prstGeom prst="line">
            <a:avLst/>
          </a:prstGeom>
          <a:ln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5220072" y="908720"/>
            <a:ext cx="0" cy="358140"/>
          </a:xfrm>
          <a:prstGeom prst="line">
            <a:avLst/>
          </a:prstGeom>
          <a:ln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3563888" y="908720"/>
            <a:ext cx="0" cy="358140"/>
          </a:xfrm>
          <a:prstGeom prst="line">
            <a:avLst/>
          </a:prstGeom>
          <a:ln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2051720" y="908720"/>
            <a:ext cx="0" cy="358140"/>
          </a:xfrm>
          <a:prstGeom prst="line">
            <a:avLst/>
          </a:prstGeom>
          <a:ln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467544" y="908720"/>
            <a:ext cx="0" cy="358140"/>
          </a:xfrm>
          <a:prstGeom prst="line">
            <a:avLst/>
          </a:prstGeom>
          <a:ln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ext Box 12"/>
          <p:cNvSpPr txBox="1"/>
          <p:nvPr/>
        </p:nvSpPr>
        <p:spPr>
          <a:xfrm>
            <a:off x="7812360" y="1268760"/>
            <a:ext cx="1162921" cy="5112568"/>
          </a:xfrm>
          <a:prstGeom prst="rect">
            <a:avLst/>
          </a:prstGeom>
          <a:noFill/>
          <a:ln>
            <a:solidFill>
              <a:schemeClr val="tx1"/>
            </a:solidFill>
          </a:ln>
          <a:effectLst/>
          <a:extLst>
            <a:ext uri="{C572A759-6A51-4108-AA02-DFA0A04FC94B}">
              <ma14:wrappingTextBoxFlag xmlns:ma14="http://schemas.microsoft.com/office/mac/drawingml/2011/main" xmlns=""/>
            </a:ext>
          </a:extLst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Aft>
                <a:spcPts val="0"/>
              </a:spcAft>
            </a:pPr>
            <a:r>
              <a:rPr lang="en-US" sz="1200" b="1" dirty="0">
                <a:effectLst/>
                <a:ea typeface="ＭＳ 明朝"/>
                <a:cs typeface="Times New Roman"/>
              </a:rPr>
              <a:t>     Facilities </a:t>
            </a:r>
            <a:r>
              <a:rPr lang="en-US" sz="1200" dirty="0">
                <a:effectLst/>
                <a:ea typeface="ＭＳ 明朝"/>
                <a:cs typeface="Times New Roman"/>
              </a:rPr>
              <a:t/>
            </a:r>
            <a:br>
              <a:rPr lang="en-US" sz="1200" dirty="0">
                <a:effectLst/>
                <a:ea typeface="ＭＳ 明朝"/>
                <a:cs typeface="Times New Roman"/>
              </a:rPr>
            </a:br>
            <a:r>
              <a:rPr lang="en-US" sz="1200" dirty="0">
                <a:effectLst/>
                <a:ea typeface="ＭＳ 明朝"/>
                <a:cs typeface="Times New Roman"/>
              </a:rPr>
              <a:t/>
            </a:r>
            <a:br>
              <a:rPr lang="en-US" sz="1200" dirty="0">
                <a:effectLst/>
                <a:ea typeface="ＭＳ 明朝"/>
                <a:cs typeface="Times New Roman"/>
              </a:rPr>
            </a:br>
            <a:r>
              <a:rPr lang="en-US" sz="1200" dirty="0">
                <a:effectLst/>
                <a:ea typeface="ＭＳ 明朝"/>
                <a:cs typeface="Times New Roman"/>
              </a:rPr>
              <a:t/>
            </a:r>
            <a:br>
              <a:rPr lang="en-US" sz="1200" dirty="0">
                <a:effectLst/>
                <a:ea typeface="ＭＳ 明朝"/>
                <a:cs typeface="Times New Roman"/>
              </a:rPr>
            </a:br>
            <a:r>
              <a:rPr lang="en-US" sz="1200" dirty="0">
                <a:effectLst/>
                <a:ea typeface="ＭＳ 明朝"/>
                <a:cs typeface="Times New Roman"/>
              </a:rPr>
              <a:t>1.To supply the players with every development tool available through out current facilities </a:t>
            </a:r>
            <a:endParaRPr lang="en-GB" sz="1200" dirty="0">
              <a:effectLst/>
              <a:ea typeface="ＭＳ 明朝"/>
              <a:cs typeface="Times New Roman"/>
            </a:endParaRPr>
          </a:p>
        </p:txBody>
      </p:sp>
      <p:cxnSp>
        <p:nvCxnSpPr>
          <p:cNvPr id="16" name="Straight Connector 15"/>
          <p:cNvCxnSpPr/>
          <p:nvPr/>
        </p:nvCxnSpPr>
        <p:spPr>
          <a:xfrm>
            <a:off x="8388424" y="908720"/>
            <a:ext cx="0" cy="342900"/>
          </a:xfrm>
          <a:prstGeom prst="line">
            <a:avLst/>
          </a:prstGeom>
          <a:ln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Rectangle 16"/>
          <p:cNvSpPr/>
          <p:nvPr/>
        </p:nvSpPr>
        <p:spPr>
          <a:xfrm>
            <a:off x="0" y="-101600"/>
            <a:ext cx="9144000" cy="218232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0" y="101600"/>
            <a:ext cx="9144000" cy="231056"/>
          </a:xfrm>
          <a:prstGeom prst="rect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2267744" y="404664"/>
            <a:ext cx="4896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u="sng" dirty="0" smtClean="0"/>
              <a:t>Crystal Palace Academy Vision 2012/2013</a:t>
            </a:r>
            <a:endParaRPr lang="en-US" b="1" u="sng" dirty="0"/>
          </a:p>
        </p:txBody>
      </p:sp>
    </p:spTree>
    <p:extLst>
      <p:ext uri="{BB962C8B-B14F-4D97-AF65-F5344CB8AC3E}">
        <p14:creationId xmlns:p14="http://schemas.microsoft.com/office/powerpoint/2010/main" xmlns="" val="21773706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1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493920" y="1547951"/>
            <a:ext cx="8363520" cy="1866436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91686" indent="-292325" algn="ctr">
              <a:buSzPct val="45000"/>
              <a:buFont typeface="Arial"/>
              <a:buNone/>
              <a:tabLst>
                <a:tab pos="391686" algn="l"/>
                <a:tab pos="486727" algn="l"/>
                <a:tab pos="894254" algn="l"/>
                <a:tab pos="1301779" algn="l"/>
                <a:tab pos="1709306" algn="l"/>
                <a:tab pos="2116831" algn="l"/>
                <a:tab pos="2524358" algn="l"/>
                <a:tab pos="2931883" algn="l"/>
                <a:tab pos="3339410" algn="l"/>
                <a:tab pos="3746935" algn="l"/>
                <a:tab pos="4154462" algn="l"/>
                <a:tab pos="4561987" algn="l"/>
                <a:tab pos="4969514" algn="l"/>
                <a:tab pos="5377039" algn="l"/>
                <a:tab pos="5784566" algn="l"/>
                <a:tab pos="6192091" algn="l"/>
                <a:tab pos="6599618" algn="l"/>
                <a:tab pos="7007143" algn="l"/>
                <a:tab pos="7414670" algn="l"/>
                <a:tab pos="7822195" algn="l"/>
                <a:tab pos="8229722" algn="l"/>
              </a:tabLst>
            </a:pPr>
            <a:r>
              <a:rPr lang="en-GB" b="1" u="sng" dirty="0" smtClean="0"/>
              <a:t>Academy Player Vision</a:t>
            </a:r>
            <a:r>
              <a:rPr lang="en-GB" dirty="0" smtClean="0"/>
              <a:t/>
            </a:r>
            <a:br>
              <a:rPr lang="en-GB" dirty="0" smtClean="0"/>
            </a:br>
            <a:endParaRPr lang="en-GB" dirty="0" smtClean="0"/>
          </a:p>
          <a:p>
            <a:pPr marL="391686" indent="-292325" algn="ctr">
              <a:buSzPct val="45000"/>
              <a:buFont typeface="Arial"/>
              <a:buNone/>
              <a:tabLst>
                <a:tab pos="391686" algn="l"/>
                <a:tab pos="486727" algn="l"/>
                <a:tab pos="894254" algn="l"/>
                <a:tab pos="1301779" algn="l"/>
                <a:tab pos="1709306" algn="l"/>
                <a:tab pos="2116831" algn="l"/>
                <a:tab pos="2524358" algn="l"/>
                <a:tab pos="2931883" algn="l"/>
                <a:tab pos="3339410" algn="l"/>
                <a:tab pos="3746935" algn="l"/>
                <a:tab pos="4154462" algn="l"/>
                <a:tab pos="4561987" algn="l"/>
                <a:tab pos="4969514" algn="l"/>
                <a:tab pos="5377039" algn="l"/>
                <a:tab pos="5784566" algn="l"/>
                <a:tab pos="6192091" algn="l"/>
                <a:tab pos="6599618" algn="l"/>
                <a:tab pos="7007143" algn="l"/>
                <a:tab pos="7414670" algn="l"/>
                <a:tab pos="7822195" algn="l"/>
                <a:tab pos="8229722" algn="l"/>
              </a:tabLst>
            </a:pPr>
            <a:r>
              <a:rPr lang="en-GB" dirty="0" smtClean="0"/>
              <a:t>'To produce a senior international from the </a:t>
            </a:r>
            <a:r>
              <a:rPr lang="en-GB" dirty="0" smtClean="0">
                <a:solidFill>
                  <a:srgbClr val="FF0000"/>
                </a:solidFill>
              </a:rPr>
              <a:t>CPFC</a:t>
            </a:r>
            <a:r>
              <a:rPr lang="en-GB" dirty="0" smtClean="0"/>
              <a:t> </a:t>
            </a:r>
            <a:r>
              <a:rPr lang="en-GB" dirty="0" smtClean="0">
                <a:solidFill>
                  <a:srgbClr val="3333CC"/>
                </a:solidFill>
              </a:rPr>
              <a:t>Academy</a:t>
            </a:r>
            <a:r>
              <a:rPr lang="en-GB" dirty="0" smtClean="0"/>
              <a:t>'</a:t>
            </a:r>
            <a:endParaRPr lang="en-GB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32656"/>
            <a:ext cx="1376640" cy="12673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40389" y="3414387"/>
            <a:ext cx="4083595" cy="3231122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0" y="-101600"/>
            <a:ext cx="9144000" cy="218232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101600"/>
            <a:ext cx="9144000" cy="231056"/>
          </a:xfrm>
          <a:prstGeom prst="rect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1053408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3053938" y="1017466"/>
            <a:ext cx="2695514" cy="1034177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charset="0"/>
                <a:ea typeface="ÇlÇr ñæí©" charset="0"/>
              </a:rPr>
              <a:t>Chief Executive – Phil Alexander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GB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Symbol" charset="0"/>
                <a:ea typeface="Cambria" charset="0"/>
                <a:sym typeface="Symbol" charset="0"/>
              </a:rPr>
              <a:t></a:t>
            </a:r>
            <a:r>
              <a:rPr kumimoji="0" lang="en-GB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charset="0"/>
                <a:ea typeface="ＭＳ Ｐゴシック" charset="0"/>
              </a:rPr>
              <a:t>Productivity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GB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Symbol" charset="0"/>
                <a:ea typeface="Cambria" charset="0"/>
                <a:sym typeface="Symbol" charset="0"/>
              </a:rPr>
              <a:t></a:t>
            </a:r>
            <a:r>
              <a:rPr kumimoji="0" lang="en-GB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charset="0"/>
                <a:ea typeface="ＭＳ Ｐゴシック" charset="0"/>
              </a:rPr>
              <a:t>Target setting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GB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Symbol" charset="0"/>
                <a:ea typeface="Cambria" charset="0"/>
                <a:sym typeface="Symbol" charset="0"/>
              </a:rPr>
              <a:t></a:t>
            </a:r>
            <a:r>
              <a:rPr kumimoji="0" lang="en-GB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charset="0"/>
                <a:ea typeface="ＭＳ Ｐゴシック" charset="0"/>
              </a:rPr>
              <a:t>Target achievement </a:t>
            </a:r>
            <a:endParaRPr kumimoji="0" lang="en-US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0"/>
            </a:endParaRPr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122056" y="2514076"/>
            <a:ext cx="1809750" cy="900113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ambria" charset="0"/>
                <a:ea typeface="ÇlÇr ñæí©" charset="0"/>
              </a:rPr>
              <a:t>Dougie</a:t>
            </a:r>
            <a:r>
              <a:rPr kumimoji="0" lang="en-US" sz="12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charset="0"/>
                <a:ea typeface="ÇlÇr ñæí©" charset="0"/>
              </a:rPr>
              <a:t> Freedman                                Manager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GB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Symbol" charset="0"/>
                <a:ea typeface="Cambria" charset="0"/>
                <a:sym typeface="Symbol" charset="0"/>
              </a:rPr>
              <a:t></a:t>
            </a:r>
            <a:r>
              <a:rPr kumimoji="0" lang="en-GB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charset="0"/>
                <a:ea typeface="ＭＳ Ｐゴシック" charset="0"/>
              </a:rPr>
              <a:t>Selects first team</a:t>
            </a:r>
            <a:endParaRPr kumimoji="0" lang="en-US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0"/>
            </a:endParaRPr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1274972" y="4410831"/>
            <a:ext cx="2085975" cy="125253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charset="0"/>
                <a:ea typeface="ÇlÇr ñæí©" charset="0"/>
              </a:rPr>
              <a:t>            </a:t>
            </a:r>
            <a:r>
              <a:rPr kumimoji="0" lang="en-US" sz="1200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ambria" charset="0"/>
                <a:ea typeface="ÇlÇr ñæí©" charset="0"/>
              </a:rPr>
              <a:t>Lennie</a:t>
            </a:r>
            <a:r>
              <a:rPr kumimoji="0" lang="en-US" sz="12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charset="0"/>
                <a:ea typeface="ÇlÇr ñæí©" charset="0"/>
              </a:rPr>
              <a:t> Lawrence </a:t>
            </a:r>
            <a:br>
              <a:rPr kumimoji="0" lang="en-US" sz="12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charset="0"/>
                <a:ea typeface="ÇlÇr ñæí©" charset="0"/>
              </a:rPr>
            </a:br>
            <a:r>
              <a:rPr kumimoji="0" lang="en-US" sz="12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charset="0"/>
                <a:ea typeface="ÇlÇr ñæí©" charset="0"/>
              </a:rPr>
              <a:t>           Technical Director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GB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Symbol" charset="0"/>
                <a:ea typeface="Cambria" charset="0"/>
                <a:sym typeface="Symbol" charset="0"/>
              </a:rPr>
              <a:t></a:t>
            </a:r>
            <a:r>
              <a:rPr kumimoji="0" lang="en-GB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charset="0"/>
                <a:ea typeface="ＭＳ Ｐゴシック" charset="0"/>
              </a:rPr>
              <a:t>Observes U21 fixtures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GB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Symbol" charset="0"/>
                <a:ea typeface="Cambria" charset="0"/>
                <a:sym typeface="Symbol" charset="0"/>
              </a:rPr>
              <a:t></a:t>
            </a:r>
            <a:r>
              <a:rPr kumimoji="0" lang="en-GB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charset="0"/>
                <a:ea typeface="ＭＳ Ｐゴシック" charset="0"/>
              </a:rPr>
              <a:t>Attends meetings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GB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Symbol" charset="0"/>
                <a:ea typeface="Cambria" charset="0"/>
                <a:sym typeface="Symbol" charset="0"/>
              </a:rPr>
              <a:t></a:t>
            </a:r>
            <a:r>
              <a:rPr kumimoji="0" lang="en-GB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charset="0"/>
                <a:ea typeface="ＭＳ Ｐゴシック" charset="0"/>
              </a:rPr>
              <a:t>Loaning of U21</a:t>
            </a:r>
            <a:r>
              <a:rPr kumimoji="0" lang="en-GB" altLang="en-US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ＭＳ Ｐゴシック" charset="0"/>
              </a:rPr>
              <a:t>’</a:t>
            </a:r>
            <a:r>
              <a:rPr kumimoji="0" lang="en-GB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charset="0"/>
                <a:ea typeface="ＭＳ Ｐゴシック" charset="0"/>
              </a:rPr>
              <a:t>s</a:t>
            </a:r>
            <a:br>
              <a:rPr kumimoji="0" lang="en-GB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charset="0"/>
                <a:ea typeface="ＭＳ Ｐゴシック" charset="0"/>
              </a:rPr>
            </a:br>
            <a:endParaRPr kumimoji="0" lang="en-US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0"/>
            </a:endParaRPr>
          </a:p>
        </p:txBody>
      </p:sp>
      <p:sp>
        <p:nvSpPr>
          <p:cNvPr id="8" name="Rectangle 5"/>
          <p:cNvSpPr>
            <a:spLocks noChangeArrowheads="1"/>
          </p:cNvSpPr>
          <p:nvPr/>
        </p:nvSpPr>
        <p:spPr bwMode="auto">
          <a:xfrm>
            <a:off x="3768960" y="4348919"/>
            <a:ext cx="1485900" cy="14287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charset="0"/>
                <a:ea typeface="ÇlÇr ñæí©" charset="0"/>
              </a:rPr>
              <a:t>       </a:t>
            </a:r>
            <a:r>
              <a:rPr kumimoji="0" lang="en-US" sz="12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charset="0"/>
                <a:ea typeface="ÇlÇr ñæí©" charset="0"/>
              </a:rPr>
              <a:t>Steve </a:t>
            </a:r>
            <a:r>
              <a:rPr kumimoji="0" lang="en-US" sz="1200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ambria" charset="0"/>
                <a:ea typeface="ÇlÇr ñæí©" charset="0"/>
              </a:rPr>
              <a:t>Kember</a:t>
            </a:r>
            <a:r>
              <a:rPr kumimoji="0" lang="en-US" sz="12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charset="0"/>
                <a:ea typeface="ÇlÇr ñæí©" charset="0"/>
              </a:rPr>
              <a:t>-  </a:t>
            </a:r>
            <a:br>
              <a:rPr kumimoji="0" lang="en-US" sz="12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charset="0"/>
                <a:ea typeface="ÇlÇr ñæí©" charset="0"/>
              </a:rPr>
            </a:br>
            <a:r>
              <a:rPr kumimoji="0" lang="en-US" sz="12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charset="0"/>
                <a:ea typeface="ÇlÇr ñæí©" charset="0"/>
              </a:rPr>
              <a:t>         Recruitment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GB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Symbol" charset="0"/>
                <a:ea typeface="Cambria" charset="0"/>
                <a:sym typeface="Symbol" charset="0"/>
              </a:rPr>
              <a:t></a:t>
            </a:r>
            <a:r>
              <a:rPr kumimoji="0" lang="en-GB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charset="0"/>
                <a:ea typeface="ＭＳ Ｐゴシック" charset="0"/>
              </a:rPr>
              <a:t>Liase regarding  first team transfers</a:t>
            </a:r>
            <a:endParaRPr kumimoji="0" lang="en-US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0"/>
            </a:endParaRPr>
          </a:p>
        </p:txBody>
      </p:sp>
      <p:sp>
        <p:nvSpPr>
          <p:cNvPr id="9" name="Rectangle 6"/>
          <p:cNvSpPr>
            <a:spLocks noChangeArrowheads="1"/>
          </p:cNvSpPr>
          <p:nvPr/>
        </p:nvSpPr>
        <p:spPr bwMode="auto">
          <a:xfrm>
            <a:off x="5511482" y="4410831"/>
            <a:ext cx="1951038" cy="136683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charset="0"/>
                <a:ea typeface="ÇlÇr ñæí©" charset="0"/>
              </a:rPr>
              <a:t>              </a:t>
            </a:r>
            <a:r>
              <a:rPr kumimoji="0" lang="en-US" sz="12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charset="0"/>
                <a:ea typeface="ÇlÇr ñæí©" charset="0"/>
              </a:rPr>
              <a:t>Gary Issott-</a:t>
            </a:r>
            <a:br>
              <a:rPr kumimoji="0" lang="en-US" sz="12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charset="0"/>
                <a:ea typeface="ÇlÇr ñæí©" charset="0"/>
              </a:rPr>
            </a:br>
            <a:r>
              <a:rPr kumimoji="0" lang="en-US" sz="12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charset="0"/>
                <a:ea typeface="ÇlÇr ñæí©" charset="0"/>
              </a:rPr>
              <a:t>         Academy Manager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GB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Symbol" charset="0"/>
                <a:ea typeface="Cambria" charset="0"/>
                <a:sym typeface="Symbol" charset="0"/>
              </a:rPr>
              <a:t></a:t>
            </a:r>
            <a:r>
              <a:rPr kumimoji="0" lang="en-GB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charset="0"/>
                <a:ea typeface="ＭＳ Ｐゴシック" charset="0"/>
              </a:rPr>
              <a:t>Progression pathway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GB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Symbol" charset="0"/>
                <a:ea typeface="Cambria" charset="0"/>
                <a:sym typeface="Symbol" charset="0"/>
              </a:rPr>
              <a:t></a:t>
            </a:r>
            <a:r>
              <a:rPr kumimoji="0" lang="en-GB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charset="0"/>
                <a:ea typeface="ＭＳ Ｐゴシック" charset="0"/>
              </a:rPr>
              <a:t>Youth international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GB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Symbol" charset="0"/>
                <a:ea typeface="Cambria" charset="0"/>
                <a:sym typeface="Symbol" charset="0"/>
              </a:rPr>
              <a:t></a:t>
            </a:r>
            <a:r>
              <a:rPr kumimoji="0" lang="en-GB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charset="0"/>
                <a:ea typeface="ＭＳ Ｐゴシック" charset="0"/>
              </a:rPr>
              <a:t>Oversee coaching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  <a:ea typeface="ÇlÇr ñæí©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0"/>
            </a:endParaRPr>
          </a:p>
        </p:txBody>
      </p:sp>
      <p:sp>
        <p:nvSpPr>
          <p:cNvPr id="10" name="Rectangle 7"/>
          <p:cNvSpPr>
            <a:spLocks noChangeArrowheads="1"/>
          </p:cNvSpPr>
          <p:nvPr/>
        </p:nvSpPr>
        <p:spPr bwMode="auto">
          <a:xfrm>
            <a:off x="6656525" y="2307366"/>
            <a:ext cx="2288931" cy="1893617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charset="0"/>
                <a:ea typeface="ÇlÇr ñæí©" charset="0"/>
              </a:rPr>
              <a:t>Curtis Fleming -</a:t>
            </a:r>
            <a:br>
              <a:rPr kumimoji="0" lang="en-US" sz="12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charset="0"/>
                <a:ea typeface="ÇlÇr ñæí©" charset="0"/>
              </a:rPr>
            </a:br>
            <a:r>
              <a:rPr kumimoji="0" lang="en-US" sz="12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charset="0"/>
                <a:ea typeface="ÇlÇr ñæí©" charset="0"/>
              </a:rPr>
              <a:t>Senior Development Coach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GB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Symbol" charset="0"/>
                <a:ea typeface="Cambria" charset="0"/>
                <a:sym typeface="Symbol" charset="0"/>
              </a:rPr>
              <a:t></a:t>
            </a:r>
            <a:r>
              <a:rPr kumimoji="0" lang="en-GB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charset="0"/>
                <a:ea typeface="ＭＳ Ｐゴシック" charset="0"/>
              </a:rPr>
              <a:t>U21</a:t>
            </a:r>
            <a:r>
              <a:rPr kumimoji="0" lang="en-GB" altLang="en-US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ＭＳ Ｐゴシック" charset="0"/>
              </a:rPr>
              <a:t>’</a:t>
            </a:r>
            <a:r>
              <a:rPr kumimoji="0" lang="en-GB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charset="0"/>
                <a:ea typeface="ＭＳ Ｐゴシック" charset="0"/>
              </a:rPr>
              <a:t>s selection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GB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Symbol" charset="0"/>
                <a:ea typeface="Cambria" charset="0"/>
                <a:sym typeface="Symbol" charset="0"/>
              </a:rPr>
              <a:t></a:t>
            </a:r>
            <a:r>
              <a:rPr kumimoji="0" lang="en-GB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charset="0"/>
                <a:ea typeface="ＭＳ Ｐゴシック" charset="0"/>
              </a:rPr>
              <a:t>Loans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GB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Symbol" charset="0"/>
                <a:ea typeface="Cambria" charset="0"/>
                <a:sym typeface="Symbol" charset="0"/>
              </a:rPr>
              <a:t></a:t>
            </a:r>
            <a:r>
              <a:rPr kumimoji="0" lang="en-GB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charset="0"/>
                <a:ea typeface="ＭＳ Ｐゴシック" charset="0"/>
              </a:rPr>
              <a:t>Delivery of syllabus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GB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Symbol" charset="0"/>
                <a:ea typeface="Cambria" charset="0"/>
                <a:sym typeface="Symbol" charset="0"/>
              </a:rPr>
              <a:t></a:t>
            </a:r>
            <a:r>
              <a:rPr kumimoji="0" lang="en-GB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charset="0"/>
                <a:ea typeface="ＭＳ Ｐゴシック" charset="0"/>
              </a:rPr>
              <a:t>Progression to first team environment</a:t>
            </a:r>
            <a:endParaRPr kumimoji="0" lang="en-US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135939" y="194432"/>
            <a:ext cx="36562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u="sng" dirty="0" smtClean="0"/>
              <a:t>Technical Board</a:t>
            </a:r>
            <a:endParaRPr lang="en-US" b="1" u="sng" dirty="0"/>
          </a:p>
        </p:txBody>
      </p:sp>
      <p:cxnSp>
        <p:nvCxnSpPr>
          <p:cNvPr id="13" name="Straight Connector 12"/>
          <p:cNvCxnSpPr/>
          <p:nvPr/>
        </p:nvCxnSpPr>
        <p:spPr>
          <a:xfrm flipH="1">
            <a:off x="1931806" y="2051643"/>
            <a:ext cx="1122132" cy="462433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5372300" y="2072209"/>
            <a:ext cx="754304" cy="23591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>
            <a:endCxn id="8" idx="0"/>
          </p:cNvCxnSpPr>
          <p:nvPr/>
        </p:nvCxnSpPr>
        <p:spPr>
          <a:xfrm>
            <a:off x="4511910" y="2051643"/>
            <a:ext cx="0" cy="229727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2470360" y="2051643"/>
            <a:ext cx="1102115" cy="23591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>
            <a:off x="5749452" y="2051643"/>
            <a:ext cx="907073" cy="255723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7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86409"/>
            <a:ext cx="1493183" cy="13746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" name="Rectangle 27"/>
          <p:cNvSpPr/>
          <p:nvPr/>
        </p:nvSpPr>
        <p:spPr>
          <a:xfrm>
            <a:off x="0" y="6423744"/>
            <a:ext cx="9144000" cy="218232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29" name="Rectangle 28"/>
          <p:cNvSpPr/>
          <p:nvPr/>
        </p:nvSpPr>
        <p:spPr>
          <a:xfrm>
            <a:off x="0" y="6626944"/>
            <a:ext cx="9144000" cy="231056"/>
          </a:xfrm>
          <a:prstGeom prst="rect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747846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/>
        </p:nvSpPr>
        <p:spPr>
          <a:xfrm>
            <a:off x="0" y="6515182"/>
            <a:ext cx="9140894" cy="342817"/>
          </a:xfrm>
          <a:prstGeom prst="rect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0" y="6362783"/>
            <a:ext cx="9140894" cy="246828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2195736" y="404664"/>
            <a:ext cx="38164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u="sng" dirty="0" smtClean="0"/>
              <a:t>Crystal Palace Coaching Philosophy </a:t>
            </a:r>
            <a:endParaRPr lang="en-US" b="1" u="sng" dirty="0"/>
          </a:p>
        </p:txBody>
      </p:sp>
      <p:graphicFrame>
        <p:nvGraphicFramePr>
          <p:cNvPr id="19" name="Object 1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1840238042"/>
              </p:ext>
            </p:extLst>
          </p:nvPr>
        </p:nvGraphicFramePr>
        <p:xfrm>
          <a:off x="251520" y="938395"/>
          <a:ext cx="8312047" cy="5041900"/>
        </p:xfrm>
        <a:graphic>
          <a:graphicData uri="http://schemas.openxmlformats.org/presentationml/2006/ole">
            <p:oleObj spid="_x0000_s2077" name="Document" r:id="rId3" imgW="8978570" imgH="5041714" progId="Word.Document.12">
              <p:embed/>
            </p:oleObj>
          </a:graphicData>
        </a:graphic>
      </p:graphicFrame>
      <p:pic>
        <p:nvPicPr>
          <p:cNvPr id="13" name="Picture 12" descr="Macintosh HD:Users:admin:Desktop:Team logos:CPFC.jpg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524328" y="0"/>
            <a:ext cx="1283335" cy="142113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Picture 13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236296" y="1772816"/>
            <a:ext cx="1730375" cy="3368675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20" name="Straight Connector 19"/>
          <p:cNvCxnSpPr/>
          <p:nvPr/>
        </p:nvCxnSpPr>
        <p:spPr>
          <a:xfrm flipV="1">
            <a:off x="2699792" y="1040160"/>
            <a:ext cx="436612" cy="12576"/>
          </a:xfrm>
          <a:prstGeom prst="line">
            <a:avLst/>
          </a:prstGeom>
          <a:ln>
            <a:headEnd type="triangle" w="lg"/>
            <a:tailEnd type="triangle" w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>
            <a:off x="4211960" y="1052736"/>
            <a:ext cx="478904" cy="12576"/>
          </a:xfrm>
          <a:prstGeom prst="line">
            <a:avLst/>
          </a:prstGeom>
          <a:ln>
            <a:headEnd type="triangle" w="lg"/>
            <a:tailEnd type="triangle" w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3707904" y="1268760"/>
            <a:ext cx="0" cy="386080"/>
          </a:xfrm>
          <a:prstGeom prst="line">
            <a:avLst/>
          </a:prstGeom>
          <a:ln>
            <a:tailEnd type="triangle" w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3707904" y="2183160"/>
            <a:ext cx="0" cy="386080"/>
          </a:xfrm>
          <a:prstGeom prst="line">
            <a:avLst/>
          </a:prstGeom>
          <a:ln>
            <a:tailEnd type="triangle" w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>
            <a:off x="3707904" y="2983260"/>
            <a:ext cx="0" cy="386080"/>
          </a:xfrm>
          <a:prstGeom prst="line">
            <a:avLst/>
          </a:prstGeom>
          <a:ln>
            <a:tailEnd type="triangle" w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3750239" y="4541699"/>
            <a:ext cx="0" cy="386080"/>
          </a:xfrm>
          <a:prstGeom prst="line">
            <a:avLst/>
          </a:prstGeom>
          <a:ln>
            <a:tailEnd type="triangle" w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>
            <a:off x="3707904" y="5383560"/>
            <a:ext cx="0" cy="386080"/>
          </a:xfrm>
          <a:prstGeom prst="line">
            <a:avLst/>
          </a:prstGeom>
          <a:ln>
            <a:tailEnd type="triangle" w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>
            <a:off x="3707904" y="3783360"/>
            <a:ext cx="0" cy="386080"/>
          </a:xfrm>
          <a:prstGeom prst="line">
            <a:avLst/>
          </a:prstGeom>
          <a:ln>
            <a:tailEnd type="triangle" w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3092732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107504" y="716270"/>
            <a:ext cx="7272808" cy="63094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                                                     </a:t>
            </a:r>
            <a:r>
              <a:rPr lang="en-US" b="1" dirty="0" smtClean="0"/>
              <a:t>Tactical Philosophy</a:t>
            </a:r>
            <a:r>
              <a:rPr lang="en-US" dirty="0"/>
              <a:t> </a:t>
            </a:r>
            <a:endParaRPr lang="en-US" dirty="0" smtClean="0"/>
          </a:p>
          <a:p>
            <a:r>
              <a:rPr lang="en-US" sz="1400" b="1" u="sng" dirty="0" smtClean="0"/>
              <a:t>All </a:t>
            </a:r>
            <a:r>
              <a:rPr lang="en-US" sz="1400" b="1" u="sng" dirty="0"/>
              <a:t>Crystal Palace </a:t>
            </a:r>
            <a:r>
              <a:rPr lang="en-US" sz="1400" b="1" u="sng" dirty="0" smtClean="0"/>
              <a:t>players</a:t>
            </a:r>
            <a:br>
              <a:rPr lang="en-US" sz="1400" b="1" u="sng" dirty="0" smtClean="0"/>
            </a:br>
            <a:endParaRPr lang="en-GB" sz="1400" b="1" u="sng" dirty="0"/>
          </a:p>
          <a:p>
            <a:pPr marL="171450" lvl="0" indent="-171450">
              <a:buFont typeface="Arial"/>
              <a:buChar char="•"/>
            </a:pPr>
            <a:r>
              <a:rPr lang="en-US" sz="1400" dirty="0" smtClean="0"/>
              <a:t>Are </a:t>
            </a:r>
            <a:r>
              <a:rPr lang="en-US" sz="1400" dirty="0"/>
              <a:t>expected to be able to defend and attack as an individual</a:t>
            </a:r>
            <a:br>
              <a:rPr lang="en-US" sz="1400" dirty="0"/>
            </a:br>
            <a:endParaRPr lang="en-GB" sz="1400" dirty="0"/>
          </a:p>
          <a:p>
            <a:pPr marL="171450" lvl="0" indent="-171450">
              <a:buFont typeface="Arial"/>
              <a:buChar char="•"/>
            </a:pPr>
            <a:r>
              <a:rPr lang="en-US" sz="1400" dirty="0"/>
              <a:t>Are expected to be both footed by the time they come in as scholars</a:t>
            </a:r>
            <a:endParaRPr lang="en-GB" sz="1400" dirty="0"/>
          </a:p>
          <a:p>
            <a:endParaRPr lang="en-GB" dirty="0"/>
          </a:p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sz="1400" b="1" u="sng" dirty="0" smtClean="0"/>
              <a:t>All </a:t>
            </a:r>
            <a:r>
              <a:rPr lang="en-US" sz="1400" b="1" u="sng" dirty="0"/>
              <a:t>Crystal Palace teams</a:t>
            </a:r>
            <a:br>
              <a:rPr lang="en-US" sz="1400" b="1" u="sng" dirty="0"/>
            </a:br>
            <a:endParaRPr lang="en-GB" sz="1400" b="1" u="sng" dirty="0"/>
          </a:p>
          <a:p>
            <a:pPr marL="171450" lvl="0" indent="-171450">
              <a:buFont typeface="Arial"/>
              <a:buChar char="•"/>
            </a:pPr>
            <a:r>
              <a:rPr lang="en-US" sz="1400" dirty="0"/>
              <a:t>Are expected to know how to defend as a team, whether pressing from the front or dropping off and holding as a team.</a:t>
            </a:r>
            <a:br>
              <a:rPr lang="en-US" sz="1400" dirty="0"/>
            </a:br>
            <a:endParaRPr lang="en-GB" sz="1400" dirty="0"/>
          </a:p>
          <a:p>
            <a:pPr marL="171450" lvl="0" indent="-171450">
              <a:buFont typeface="Arial"/>
              <a:buChar char="•"/>
            </a:pPr>
            <a:r>
              <a:rPr lang="en-US" sz="1400" dirty="0"/>
              <a:t>Are encouraged to react quickly in transition, offensive and defensive</a:t>
            </a:r>
            <a:br>
              <a:rPr lang="en-US" sz="1400" dirty="0"/>
            </a:br>
            <a:endParaRPr lang="en-GB" sz="1400" dirty="0"/>
          </a:p>
          <a:p>
            <a:pPr marL="171450" lvl="0" indent="-171450">
              <a:buFont typeface="Arial"/>
              <a:buChar char="•"/>
            </a:pPr>
            <a:r>
              <a:rPr lang="en-US" sz="1400" dirty="0"/>
              <a:t>Are encouraged to make the pitch big in possession and control the tempo of the game</a:t>
            </a:r>
            <a:br>
              <a:rPr lang="en-US" sz="1400" dirty="0"/>
            </a:br>
            <a:endParaRPr lang="en-GB" sz="1400" dirty="0"/>
          </a:p>
          <a:p>
            <a:pPr marL="171450" lvl="0" indent="-171450">
              <a:buFont typeface="Arial"/>
              <a:buChar char="•"/>
            </a:pPr>
            <a:r>
              <a:rPr lang="en-US" sz="1400" dirty="0"/>
              <a:t>Are encouraged to play forward, making passes that take opponents out of the game</a:t>
            </a:r>
            <a:br>
              <a:rPr lang="en-US" sz="1400" dirty="0"/>
            </a:br>
            <a:endParaRPr lang="en-GB" sz="1400" dirty="0"/>
          </a:p>
          <a:p>
            <a:pPr marL="171450" lvl="0" indent="-171450">
              <a:buFont typeface="Arial"/>
              <a:buChar char="•"/>
            </a:pPr>
            <a:r>
              <a:rPr lang="en-US" sz="1400" dirty="0"/>
              <a:t>Are encouraged to play quickly in and around the box demonstrating combination play</a:t>
            </a:r>
            <a:br>
              <a:rPr lang="en-US" sz="1400" dirty="0"/>
            </a:br>
            <a:endParaRPr lang="en-GB" sz="1400" dirty="0"/>
          </a:p>
          <a:p>
            <a:pPr marL="171450" lvl="0" indent="-171450">
              <a:buFont typeface="Arial"/>
              <a:buChar char="•"/>
            </a:pPr>
            <a:r>
              <a:rPr lang="en-US" sz="1400" dirty="0"/>
              <a:t>Are expected to know how and when to rotate and interchange during the game</a:t>
            </a:r>
            <a:br>
              <a:rPr lang="en-US" sz="1400" dirty="0"/>
            </a:br>
            <a:endParaRPr lang="en-GB" sz="1400" dirty="0"/>
          </a:p>
          <a:p>
            <a:pPr marL="171450" lvl="0" indent="-171450">
              <a:buFont typeface="Arial"/>
              <a:buChar char="•"/>
            </a:pPr>
            <a:r>
              <a:rPr lang="en-US" sz="1400" dirty="0"/>
              <a:t>Are encouraged to be creative in wide areas (creating 2 v 1’s) whilst getting players in and around the box (3 &amp; 2)</a:t>
            </a:r>
            <a:br>
              <a:rPr lang="en-US" sz="1400" dirty="0"/>
            </a:br>
            <a:endParaRPr lang="en-GB" sz="1400" dirty="0"/>
          </a:p>
          <a:p>
            <a:pPr marL="171450" lvl="0" indent="-171450">
              <a:buFont typeface="Arial"/>
              <a:buChar char="•"/>
            </a:pPr>
            <a:r>
              <a:rPr lang="en-US" sz="1400" dirty="0"/>
              <a:t>Encourage players to express themselves at the right time and in the </a:t>
            </a:r>
            <a:r>
              <a:rPr lang="en-US" sz="1400" dirty="0" smtClean="0"/>
              <a:t>attacking third</a:t>
            </a:r>
            <a:endParaRPr lang="en-GB" sz="1400" dirty="0"/>
          </a:p>
        </p:txBody>
      </p:sp>
      <p:pic>
        <p:nvPicPr>
          <p:cNvPr id="7" name="Picture 6" descr="Macintosh HD:Users:admin:Desktop:Team logos:CPFC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622495" y="716270"/>
            <a:ext cx="1283335" cy="1421130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7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380312" y="964747"/>
            <a:ext cx="1763688" cy="5350387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Rectangle 8"/>
          <p:cNvSpPr/>
          <p:nvPr/>
        </p:nvSpPr>
        <p:spPr>
          <a:xfrm>
            <a:off x="0" y="283468"/>
            <a:ext cx="9144000" cy="337220"/>
          </a:xfrm>
          <a:prstGeom prst="rect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0" y="-34032"/>
            <a:ext cx="9144000" cy="312241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314019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1"/>
          <p:cNvSpPr>
            <a:spLocks noGrp="1" noChangeArrowheads="1"/>
          </p:cNvSpPr>
          <p:nvPr>
            <p:ph type="title"/>
          </p:nvPr>
        </p:nvSpPr>
        <p:spPr>
          <a:xfrm>
            <a:off x="456481" y="313953"/>
            <a:ext cx="8228160" cy="1062832"/>
          </a:xfrm>
        </p:spPr>
        <p:txBody>
          <a:bodyPr tIns="35268"/>
          <a:lstStyle/>
          <a:p>
            <a:pPr>
              <a:tabLst>
                <a:tab pos="0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</a:tabLst>
            </a:pPr>
            <a:r>
              <a:rPr lang="en-GB" sz="3300" u="sng" dirty="0" smtClean="0"/>
              <a:t>U8’s- U12’s Philosophy</a:t>
            </a:r>
            <a:endParaRPr lang="en-GB" sz="3300" u="sng" dirty="0"/>
          </a:p>
        </p:txBody>
      </p:sp>
      <p:pic>
        <p:nvPicPr>
          <p:cNvPr id="21507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86409"/>
            <a:ext cx="1376640" cy="12673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563041" y="4582133"/>
            <a:ext cx="3219628" cy="4684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2945" tIns="41473" rIns="82945" bIns="41473">
            <a:prstTxWarp prst="textNoShape">
              <a:avLst/>
            </a:prstTxWarp>
            <a:spAutoFit/>
          </a:bodyPr>
          <a:lstStyle/>
          <a:p>
            <a:pPr marL="390246" indent="-293764">
              <a:buSzPct val="45000"/>
              <a:buFont typeface="Wingdings" pitchFamily="1" charset="2"/>
              <a:buChar char=""/>
              <a:tabLst>
                <a:tab pos="390246" algn="l"/>
                <a:tab pos="485288" algn="l"/>
                <a:tab pos="892813" algn="l"/>
                <a:tab pos="1300340" algn="l"/>
                <a:tab pos="1707865" algn="l"/>
                <a:tab pos="2115392" algn="l"/>
                <a:tab pos="2522917" algn="l"/>
                <a:tab pos="2930444" algn="l"/>
                <a:tab pos="3337969" algn="l"/>
                <a:tab pos="3745496" algn="l"/>
                <a:tab pos="4153021" algn="l"/>
                <a:tab pos="4560548" algn="l"/>
                <a:tab pos="4968073" algn="l"/>
                <a:tab pos="5375600" algn="l"/>
                <a:tab pos="5783125" algn="l"/>
                <a:tab pos="6190652" algn="l"/>
                <a:tab pos="6598177" algn="l"/>
                <a:tab pos="7005704" algn="l"/>
                <a:tab pos="7413229" algn="l"/>
                <a:tab pos="7820756" algn="l"/>
                <a:tab pos="8228281" algn="l"/>
              </a:tabLst>
            </a:pPr>
            <a:r>
              <a:rPr lang="en-GB" sz="2500" dirty="0">
                <a:solidFill>
                  <a:srgbClr val="FF0000"/>
                </a:solidFill>
              </a:rPr>
              <a:t>Technically proficient</a:t>
            </a:r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563040" y="5350506"/>
            <a:ext cx="7603200" cy="4684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945" tIns="41473" rIns="82945" bIns="41473">
            <a:prstTxWarp prst="textNoShape">
              <a:avLst/>
            </a:prstTxWarp>
            <a:spAutoFit/>
          </a:bodyPr>
          <a:lstStyle/>
          <a:p>
            <a:pPr marL="390246" indent="-293764">
              <a:buSzPct val="45000"/>
              <a:buFont typeface="Wingdings" pitchFamily="1" charset="2"/>
              <a:buChar char=""/>
              <a:tabLst>
                <a:tab pos="390246" algn="l"/>
                <a:tab pos="485288" algn="l"/>
                <a:tab pos="892813" algn="l"/>
                <a:tab pos="1300340" algn="l"/>
                <a:tab pos="1707865" algn="l"/>
                <a:tab pos="2115392" algn="l"/>
                <a:tab pos="2522917" algn="l"/>
                <a:tab pos="2930444" algn="l"/>
                <a:tab pos="3337969" algn="l"/>
                <a:tab pos="3745496" algn="l"/>
                <a:tab pos="4153021" algn="l"/>
                <a:tab pos="4560548" algn="l"/>
                <a:tab pos="4968073" algn="l"/>
                <a:tab pos="5375600" algn="l"/>
                <a:tab pos="5783125" algn="l"/>
                <a:tab pos="6190652" algn="l"/>
                <a:tab pos="6598177" algn="l"/>
                <a:tab pos="7005704" algn="l"/>
                <a:tab pos="7413229" algn="l"/>
                <a:tab pos="7820756" algn="l"/>
                <a:tab pos="8228281" algn="l"/>
              </a:tabLst>
            </a:pPr>
            <a:r>
              <a:rPr lang="en-GB" sz="2500" dirty="0">
                <a:solidFill>
                  <a:srgbClr val="FF0000"/>
                </a:solidFill>
              </a:rPr>
              <a:t>Sound decision makers in pressurised situations</a:t>
            </a: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608800" y="1488347"/>
            <a:ext cx="2350080" cy="3461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63041" y="1488347"/>
            <a:ext cx="4134417" cy="2717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563041" y="4950368"/>
            <a:ext cx="8580960" cy="4684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945" tIns="41473" rIns="82945" bIns="41473">
            <a:prstTxWarp prst="textNoShape">
              <a:avLst/>
            </a:prstTxWarp>
            <a:spAutoFit/>
          </a:bodyPr>
          <a:lstStyle/>
          <a:p>
            <a:pPr marL="390246" indent="-293764">
              <a:buSzPct val="45000"/>
              <a:buFont typeface="Wingdings" pitchFamily="1" charset="2"/>
              <a:buChar char=""/>
              <a:tabLst>
                <a:tab pos="390246" algn="l"/>
                <a:tab pos="485288" algn="l"/>
                <a:tab pos="892813" algn="l"/>
                <a:tab pos="1300340" algn="l"/>
                <a:tab pos="1707865" algn="l"/>
                <a:tab pos="2115392" algn="l"/>
                <a:tab pos="2522917" algn="l"/>
                <a:tab pos="2930444" algn="l"/>
                <a:tab pos="3337969" algn="l"/>
                <a:tab pos="3745496" algn="l"/>
                <a:tab pos="4153021" algn="l"/>
                <a:tab pos="4560548" algn="l"/>
                <a:tab pos="4968073" algn="l"/>
                <a:tab pos="5375600" algn="l"/>
                <a:tab pos="5783125" algn="l"/>
                <a:tab pos="6190652" algn="l"/>
                <a:tab pos="6598177" algn="l"/>
                <a:tab pos="7005704" algn="l"/>
                <a:tab pos="7413229" algn="l"/>
                <a:tab pos="7820756" algn="l"/>
                <a:tab pos="8228281" algn="l"/>
              </a:tabLst>
            </a:pPr>
            <a:r>
              <a:rPr lang="en-GB" sz="2500" dirty="0">
                <a:solidFill>
                  <a:srgbClr val="3333CC"/>
                </a:solidFill>
              </a:rPr>
              <a:t>Two </a:t>
            </a:r>
            <a:r>
              <a:rPr lang="en-GB" sz="2500" dirty="0" smtClean="0">
                <a:solidFill>
                  <a:srgbClr val="3333CC"/>
                </a:solidFill>
              </a:rPr>
              <a:t>footed</a:t>
            </a:r>
            <a:endParaRPr lang="en-GB" sz="2500" dirty="0">
              <a:solidFill>
                <a:srgbClr val="3333CC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658629" y="5818983"/>
            <a:ext cx="68550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/>
              <a:buChar char="•"/>
            </a:pPr>
            <a:r>
              <a:rPr lang="en-US" sz="2400" dirty="0" smtClean="0">
                <a:solidFill>
                  <a:srgbClr val="3366FF"/>
                </a:solidFill>
              </a:rPr>
              <a:t>Talented individuals that play effectively in teams</a:t>
            </a:r>
            <a:endParaRPr lang="en-US" sz="2400" dirty="0">
              <a:solidFill>
                <a:srgbClr val="3366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1524684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9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900" decel="10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0" grpId="0"/>
      <p:bldP spid="1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3602" y="274638"/>
            <a:ext cx="8229600" cy="1143000"/>
          </a:xfrm>
        </p:spPr>
        <p:txBody>
          <a:bodyPr/>
          <a:lstStyle/>
          <a:p>
            <a:r>
              <a:rPr lang="en-US" u="sng" dirty="0" smtClean="0"/>
              <a:t>U13’s- U18’s Philosophy</a:t>
            </a:r>
            <a:endParaRPr lang="en-US" u="sng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94570"/>
            <a:ext cx="1517869" cy="13973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570087" y="1417638"/>
            <a:ext cx="822960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800" dirty="0" smtClean="0">
                <a:solidFill>
                  <a:srgbClr val="3333CC"/>
                </a:solidFill>
              </a:rPr>
              <a:t> To produce teams that play good attractive football and players that are both tactically aware and can adapt to a variety of situations and formations</a:t>
            </a: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120444"/>
            <a:ext cx="3363192" cy="2737555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04132" y="3797299"/>
            <a:ext cx="3639867" cy="304498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77333" y="3076222"/>
            <a:ext cx="77470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800" dirty="0">
                <a:solidFill>
                  <a:srgbClr val="3333CC"/>
                </a:solidFill>
              </a:rPr>
              <a:t>All teams to play with a back four and play out from the back whenever possible</a:t>
            </a:r>
          </a:p>
        </p:txBody>
      </p:sp>
    </p:spTree>
    <p:extLst>
      <p:ext uri="{BB962C8B-B14F-4D97-AF65-F5344CB8AC3E}">
        <p14:creationId xmlns:p14="http://schemas.microsoft.com/office/powerpoint/2010/main" xmlns="" val="20733520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Macintosh HD:Users:admin:Desktop:Team logos:CPFC.jpg"/>
          <p:cNvPicPr/>
          <p:nvPr/>
        </p:nvPicPr>
        <p:blipFill>
          <a:blip r:embed="rId2">
            <a:alphaModFix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771900" y="2195979"/>
            <a:ext cx="2057400" cy="227965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Text Box 3"/>
          <p:cNvSpPr txBox="1"/>
          <p:nvPr/>
        </p:nvSpPr>
        <p:spPr>
          <a:xfrm>
            <a:off x="2857500" y="1281579"/>
            <a:ext cx="4438294" cy="457200"/>
          </a:xfrm>
          <a:prstGeom prst="rect">
            <a:avLst/>
          </a:prstGeom>
          <a:noFill/>
          <a:ln>
            <a:noFill/>
          </a:ln>
          <a:effectLst/>
          <a:extLst>
            <a:ext uri="{C572A759-6A51-4108-AA02-DFA0A04FC94B}">
              <ma14:wrappingTextBoxFlag xmlns:ma14="http://schemas.microsoft.com/office/mac/drawingml/2011/main" xmlns=""/>
            </a:ext>
          </a:extLst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Aft>
                <a:spcPts val="0"/>
              </a:spcAft>
            </a:pPr>
            <a:r>
              <a:rPr lang="en-US" sz="1400" dirty="0">
                <a:effectLst/>
                <a:ea typeface="ＭＳ 明朝"/>
                <a:cs typeface="Times New Roman"/>
              </a:rPr>
              <a:t>Promote togetherness, train, eat, downtime, together as one club</a:t>
            </a:r>
            <a:endParaRPr lang="en-GB" sz="1400" dirty="0">
              <a:effectLst/>
              <a:ea typeface="ＭＳ 明朝"/>
              <a:cs typeface="Times New Roman"/>
            </a:endParaRPr>
          </a:p>
        </p:txBody>
      </p:sp>
      <p:sp>
        <p:nvSpPr>
          <p:cNvPr id="7" name="Text Box 5"/>
          <p:cNvSpPr txBox="1"/>
          <p:nvPr/>
        </p:nvSpPr>
        <p:spPr>
          <a:xfrm>
            <a:off x="114300" y="1967379"/>
            <a:ext cx="3657600" cy="457200"/>
          </a:xfrm>
          <a:prstGeom prst="rect">
            <a:avLst/>
          </a:prstGeom>
          <a:noFill/>
          <a:ln>
            <a:noFill/>
          </a:ln>
          <a:effectLst/>
          <a:extLst>
            <a:ext uri="{C572A759-6A51-4108-AA02-DFA0A04FC94B}">
              <ma14:wrappingTextBoxFlag xmlns:ma14="http://schemas.microsoft.com/office/mac/drawingml/2011/main" xmlns=""/>
            </a:ext>
          </a:extLst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Aft>
                <a:spcPts val="0"/>
              </a:spcAft>
            </a:pPr>
            <a:r>
              <a:rPr lang="en-US" sz="1400" dirty="0">
                <a:effectLst/>
                <a:ea typeface="ＭＳ 明朝"/>
                <a:cs typeface="Times New Roman"/>
              </a:rPr>
              <a:t>Extended family to reach out to players with troubled backgrounds</a:t>
            </a:r>
            <a:endParaRPr lang="en-GB" sz="1400" dirty="0">
              <a:effectLst/>
              <a:ea typeface="ＭＳ 明朝"/>
              <a:cs typeface="Times New Roman"/>
            </a:endParaRPr>
          </a:p>
        </p:txBody>
      </p:sp>
      <p:sp>
        <p:nvSpPr>
          <p:cNvPr id="8" name="Text Box 6"/>
          <p:cNvSpPr txBox="1"/>
          <p:nvPr/>
        </p:nvSpPr>
        <p:spPr>
          <a:xfrm>
            <a:off x="5829300" y="1853079"/>
            <a:ext cx="3657600" cy="457200"/>
          </a:xfrm>
          <a:prstGeom prst="rect">
            <a:avLst/>
          </a:prstGeom>
          <a:noFill/>
          <a:ln>
            <a:noFill/>
          </a:ln>
          <a:effectLst/>
          <a:extLst>
            <a:ext uri="{C572A759-6A51-4108-AA02-DFA0A04FC94B}">
              <ma14:wrappingTextBoxFlag xmlns:ma14="http://schemas.microsoft.com/office/mac/drawingml/2011/main" xmlns=""/>
            </a:ext>
          </a:extLst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Aft>
                <a:spcPts val="0"/>
              </a:spcAft>
            </a:pPr>
            <a:r>
              <a:rPr lang="en-US" sz="1400" dirty="0">
                <a:effectLst/>
                <a:ea typeface="ＭＳ 明朝"/>
                <a:cs typeface="Times New Roman"/>
              </a:rPr>
              <a:t>Promote humility to develop individuals </a:t>
            </a:r>
            <a:endParaRPr lang="en-GB" sz="1400" dirty="0">
              <a:effectLst/>
              <a:ea typeface="ＭＳ 明朝"/>
              <a:cs typeface="Times New Roman"/>
            </a:endParaRPr>
          </a:p>
        </p:txBody>
      </p:sp>
      <p:sp>
        <p:nvSpPr>
          <p:cNvPr id="9" name="Text Box 7"/>
          <p:cNvSpPr txBox="1"/>
          <p:nvPr/>
        </p:nvSpPr>
        <p:spPr>
          <a:xfrm>
            <a:off x="6400800" y="4481979"/>
            <a:ext cx="3657600" cy="457200"/>
          </a:xfrm>
          <a:prstGeom prst="rect">
            <a:avLst/>
          </a:prstGeom>
          <a:noFill/>
          <a:ln>
            <a:noFill/>
          </a:ln>
          <a:effectLst/>
          <a:extLst>
            <a:ext uri="{C572A759-6A51-4108-AA02-DFA0A04FC94B}">
              <ma14:wrappingTextBoxFlag xmlns:ma14="http://schemas.microsoft.com/office/mac/drawingml/2011/main" xmlns=""/>
            </a:ext>
          </a:extLst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Aft>
                <a:spcPts val="0"/>
              </a:spcAft>
            </a:pPr>
            <a:r>
              <a:rPr lang="en-US" sz="1400" dirty="0">
                <a:effectLst/>
                <a:ea typeface="ＭＳ 明朝"/>
                <a:cs typeface="Times New Roman"/>
              </a:rPr>
              <a:t>Discipline to each other, team staff</a:t>
            </a:r>
            <a:endParaRPr lang="en-GB" sz="1400" dirty="0">
              <a:effectLst/>
              <a:ea typeface="ＭＳ 明朝"/>
              <a:cs typeface="Times New Roman"/>
            </a:endParaRPr>
          </a:p>
        </p:txBody>
      </p:sp>
      <p:sp>
        <p:nvSpPr>
          <p:cNvPr id="10" name="Text Box 8"/>
          <p:cNvSpPr txBox="1"/>
          <p:nvPr/>
        </p:nvSpPr>
        <p:spPr>
          <a:xfrm>
            <a:off x="3543300" y="4939179"/>
            <a:ext cx="3657600" cy="457200"/>
          </a:xfrm>
          <a:prstGeom prst="rect">
            <a:avLst/>
          </a:prstGeom>
          <a:noFill/>
          <a:ln>
            <a:noFill/>
          </a:ln>
          <a:effectLst/>
          <a:extLst>
            <a:ext uri="{C572A759-6A51-4108-AA02-DFA0A04FC94B}">
              <ma14:wrappingTextBoxFlag xmlns:ma14="http://schemas.microsoft.com/office/mac/drawingml/2011/main" xmlns=""/>
            </a:ext>
          </a:extLst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Aft>
                <a:spcPts val="0"/>
              </a:spcAft>
            </a:pPr>
            <a:r>
              <a:rPr lang="en-US" sz="1400" dirty="0">
                <a:effectLst/>
                <a:ea typeface="ＭＳ 明朝"/>
                <a:cs typeface="Times New Roman"/>
              </a:rPr>
              <a:t>Respect for each other , team, staff</a:t>
            </a:r>
            <a:endParaRPr lang="en-GB" sz="1400" dirty="0">
              <a:effectLst/>
              <a:ea typeface="ＭＳ 明朝"/>
              <a:cs typeface="Times New Roman"/>
            </a:endParaRPr>
          </a:p>
        </p:txBody>
      </p:sp>
      <p:sp>
        <p:nvSpPr>
          <p:cNvPr id="11" name="Text Box 9"/>
          <p:cNvSpPr txBox="1"/>
          <p:nvPr/>
        </p:nvSpPr>
        <p:spPr>
          <a:xfrm>
            <a:off x="114300" y="3110379"/>
            <a:ext cx="3657600" cy="457200"/>
          </a:xfrm>
          <a:prstGeom prst="rect">
            <a:avLst/>
          </a:prstGeom>
          <a:noFill/>
          <a:ln>
            <a:noFill/>
          </a:ln>
          <a:effectLst/>
          <a:extLst>
            <a:ext uri="{C572A759-6A51-4108-AA02-DFA0A04FC94B}">
              <ma14:wrappingTextBoxFlag xmlns:ma14="http://schemas.microsoft.com/office/mac/drawingml/2011/main" xmlns=""/>
            </a:ext>
          </a:extLst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Aft>
                <a:spcPts val="0"/>
              </a:spcAft>
            </a:pPr>
            <a:r>
              <a:rPr lang="en-US" sz="1400" dirty="0">
                <a:effectLst/>
                <a:ea typeface="ＭＳ 明朝"/>
                <a:cs typeface="Times New Roman"/>
              </a:rPr>
              <a:t>Mixing younger players with senior players</a:t>
            </a:r>
            <a:endParaRPr lang="en-GB" sz="1400" dirty="0">
              <a:effectLst/>
              <a:ea typeface="ＭＳ 明朝"/>
              <a:cs typeface="Times New Roman"/>
            </a:endParaRPr>
          </a:p>
        </p:txBody>
      </p:sp>
      <p:sp>
        <p:nvSpPr>
          <p:cNvPr id="12" name="Text Box 10"/>
          <p:cNvSpPr txBox="1"/>
          <p:nvPr/>
        </p:nvSpPr>
        <p:spPr>
          <a:xfrm>
            <a:off x="114300" y="4481979"/>
            <a:ext cx="3657600" cy="457200"/>
          </a:xfrm>
          <a:prstGeom prst="rect">
            <a:avLst/>
          </a:prstGeom>
          <a:noFill/>
          <a:ln>
            <a:noFill/>
          </a:ln>
          <a:effectLst/>
          <a:extLst>
            <a:ext uri="{C572A759-6A51-4108-AA02-DFA0A04FC94B}">
              <ma14:wrappingTextBoxFlag xmlns:ma14="http://schemas.microsoft.com/office/mac/drawingml/2011/main" xmlns=""/>
            </a:ext>
          </a:extLst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Aft>
                <a:spcPts val="0"/>
              </a:spcAft>
            </a:pPr>
            <a:r>
              <a:rPr lang="en-US" sz="1400" dirty="0">
                <a:effectLst/>
                <a:ea typeface="ＭＳ 明朝"/>
                <a:cs typeface="Times New Roman"/>
              </a:rPr>
              <a:t>Detailed training. Coaching </a:t>
            </a:r>
            <a:r>
              <a:rPr lang="en-US" sz="1400" dirty="0" err="1">
                <a:effectLst/>
                <a:ea typeface="ＭＳ 明朝"/>
                <a:cs typeface="Times New Roman"/>
              </a:rPr>
              <a:t>programmes</a:t>
            </a:r>
            <a:endParaRPr lang="en-GB" sz="1400" dirty="0">
              <a:effectLst/>
              <a:ea typeface="ＭＳ 明朝"/>
              <a:cs typeface="Times New Roman"/>
            </a:endParaRPr>
          </a:p>
        </p:txBody>
      </p:sp>
      <p:sp>
        <p:nvSpPr>
          <p:cNvPr id="13" name="Text Box 11"/>
          <p:cNvSpPr txBox="1"/>
          <p:nvPr/>
        </p:nvSpPr>
        <p:spPr>
          <a:xfrm>
            <a:off x="6545801" y="2996079"/>
            <a:ext cx="2598199" cy="730374"/>
          </a:xfrm>
          <a:prstGeom prst="rect">
            <a:avLst/>
          </a:prstGeom>
          <a:noFill/>
          <a:ln>
            <a:noFill/>
          </a:ln>
          <a:effectLst/>
          <a:extLst>
            <a:ext uri="{C572A759-6A51-4108-AA02-DFA0A04FC94B}">
              <ma14:wrappingTextBoxFlag xmlns:ma14="http://schemas.microsoft.com/office/mac/drawingml/2011/main" xmlns=""/>
            </a:ext>
          </a:extLst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Aft>
                <a:spcPts val="0"/>
              </a:spcAft>
            </a:pPr>
            <a:r>
              <a:rPr lang="en-US" sz="1400" dirty="0">
                <a:effectLst/>
                <a:ea typeface="ＭＳ 明朝"/>
                <a:cs typeface="Times New Roman"/>
              </a:rPr>
              <a:t>Pathway to first team “if you’re good enough you will get your chance</a:t>
            </a:r>
            <a:endParaRPr lang="en-GB" sz="1400" dirty="0">
              <a:effectLst/>
              <a:ea typeface="ＭＳ 明朝"/>
              <a:cs typeface="Times New Roman"/>
            </a:endParaRPr>
          </a:p>
        </p:txBody>
      </p:sp>
      <p:cxnSp>
        <p:nvCxnSpPr>
          <p:cNvPr id="14" name="Straight Arrow Connector 13"/>
          <p:cNvCxnSpPr/>
          <p:nvPr/>
        </p:nvCxnSpPr>
        <p:spPr>
          <a:xfrm>
            <a:off x="4700342" y="1738779"/>
            <a:ext cx="0" cy="5715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V="1">
            <a:off x="4686300" y="4367679"/>
            <a:ext cx="0" cy="4572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flipH="1">
            <a:off x="5715000" y="3224679"/>
            <a:ext cx="498209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H="1">
            <a:off x="5600700" y="2195979"/>
            <a:ext cx="800100" cy="5715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>
            <a:off x="2857500" y="2310279"/>
            <a:ext cx="1028700" cy="4572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flipH="1" flipV="1">
            <a:off x="5486400" y="4139079"/>
            <a:ext cx="914400" cy="4572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>
            <a:off x="3346840" y="3224679"/>
            <a:ext cx="545910" cy="12289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 flipV="1">
            <a:off x="2832490" y="4123646"/>
            <a:ext cx="1028700" cy="4572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3346840" y="683881"/>
            <a:ext cx="31989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Crystal Palace Club Culture </a:t>
            </a:r>
            <a:endParaRPr lang="en-US" b="1" dirty="0"/>
          </a:p>
        </p:txBody>
      </p:sp>
      <p:sp>
        <p:nvSpPr>
          <p:cNvPr id="23" name="Rectangle 22"/>
          <p:cNvSpPr/>
          <p:nvPr/>
        </p:nvSpPr>
        <p:spPr>
          <a:xfrm>
            <a:off x="0" y="283468"/>
            <a:ext cx="9144000" cy="337220"/>
          </a:xfrm>
          <a:prstGeom prst="rect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1400"/>
          </a:p>
        </p:txBody>
      </p:sp>
      <p:sp>
        <p:nvSpPr>
          <p:cNvPr id="24" name="Rectangle 23"/>
          <p:cNvSpPr/>
          <p:nvPr/>
        </p:nvSpPr>
        <p:spPr>
          <a:xfrm>
            <a:off x="0" y="-34032"/>
            <a:ext cx="9144000" cy="312241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1400"/>
          </a:p>
        </p:txBody>
      </p:sp>
    </p:spTree>
    <p:extLst>
      <p:ext uri="{BB962C8B-B14F-4D97-AF65-F5344CB8AC3E}">
        <p14:creationId xmlns:p14="http://schemas.microsoft.com/office/powerpoint/2010/main" xmlns="" val="8292929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827584" y="1052736"/>
            <a:ext cx="6408712" cy="5355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 </a:t>
            </a:r>
            <a:endParaRPr lang="en-GB" dirty="0"/>
          </a:p>
          <a:p>
            <a:pPr lvl="0"/>
            <a:r>
              <a:rPr lang="en-US" dirty="0"/>
              <a:t>1 established Academy player in the first team every two years</a:t>
            </a:r>
            <a:br>
              <a:rPr lang="en-US" dirty="0"/>
            </a:br>
            <a:r>
              <a:rPr lang="en-US" dirty="0"/>
              <a:t> </a:t>
            </a:r>
            <a:endParaRPr lang="en-GB" dirty="0"/>
          </a:p>
          <a:p>
            <a:pPr lvl="0"/>
            <a:r>
              <a:rPr lang="en-US" dirty="0"/>
              <a:t>1 Academy player debut every two years</a:t>
            </a:r>
            <a:br>
              <a:rPr lang="en-US" dirty="0"/>
            </a:br>
            <a:endParaRPr lang="en-GB" dirty="0"/>
          </a:p>
          <a:p>
            <a:pPr lvl="0"/>
            <a:r>
              <a:rPr lang="en-US" dirty="0"/>
              <a:t> 19-21yrs  x 4 loans to lower league clubs</a:t>
            </a:r>
            <a:br>
              <a:rPr lang="en-US" dirty="0"/>
            </a:br>
            <a:endParaRPr lang="en-GB" dirty="0"/>
          </a:p>
          <a:p>
            <a:pPr lvl="0"/>
            <a:r>
              <a:rPr lang="en-US" dirty="0"/>
              <a:t>3-5 professional players graduate from Academy to professional ranks</a:t>
            </a:r>
            <a:br>
              <a:rPr lang="en-US" dirty="0"/>
            </a:br>
            <a:endParaRPr lang="en-GB" dirty="0"/>
          </a:p>
          <a:p>
            <a:pPr lvl="0"/>
            <a:r>
              <a:rPr lang="en-US" dirty="0"/>
              <a:t>1 youth international at each age group:</a:t>
            </a:r>
            <a:br>
              <a:rPr lang="en-US" dirty="0"/>
            </a:br>
            <a:r>
              <a:rPr lang="en-US" dirty="0"/>
              <a:t>U21’s</a:t>
            </a:r>
            <a:br>
              <a:rPr lang="en-US" dirty="0"/>
            </a:br>
            <a:r>
              <a:rPr lang="en-US" dirty="0"/>
              <a:t>U20’s</a:t>
            </a:r>
            <a:br>
              <a:rPr lang="en-US" dirty="0"/>
            </a:br>
            <a:r>
              <a:rPr lang="en-US" dirty="0"/>
              <a:t>U19’s</a:t>
            </a:r>
            <a:br>
              <a:rPr lang="en-US" dirty="0"/>
            </a:br>
            <a:r>
              <a:rPr lang="en-US" dirty="0"/>
              <a:t>U18’s</a:t>
            </a:r>
            <a:br>
              <a:rPr lang="en-US" dirty="0"/>
            </a:br>
            <a:r>
              <a:rPr lang="en-US" dirty="0"/>
              <a:t>U17’s</a:t>
            </a:r>
            <a:br>
              <a:rPr lang="en-US" dirty="0"/>
            </a:br>
            <a:r>
              <a:rPr lang="en-US" dirty="0"/>
              <a:t>U16’s</a:t>
            </a:r>
            <a:br>
              <a:rPr lang="en-US" dirty="0"/>
            </a:br>
            <a:endParaRPr lang="en-GB" dirty="0"/>
          </a:p>
          <a:p>
            <a:r>
              <a:rPr lang="en-US" dirty="0"/>
              <a:t>50% of U16’s released to find alternative clubs</a:t>
            </a:r>
            <a:r>
              <a:rPr lang="en-GB" dirty="0"/>
              <a:t> </a:t>
            </a:r>
            <a:endParaRPr lang="en-US" dirty="0"/>
          </a:p>
        </p:txBody>
      </p:sp>
      <p:pic>
        <p:nvPicPr>
          <p:cNvPr id="6" name="Picture 5" descr="Macintosh HD:Users:admin:Desktop:Team logos:CPFC.jpg"/>
          <p:cNvPicPr/>
          <p:nvPr/>
        </p:nvPicPr>
        <p:blipFill>
          <a:blip r:embed="rId2">
            <a:alphaModFix amt="76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488124" y="889000"/>
            <a:ext cx="1342844" cy="1527731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Rectangle 6"/>
          <p:cNvSpPr/>
          <p:nvPr/>
        </p:nvSpPr>
        <p:spPr>
          <a:xfrm>
            <a:off x="0" y="317500"/>
            <a:ext cx="9163708" cy="303188"/>
          </a:xfrm>
          <a:prstGeom prst="rect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-1766" y="0"/>
            <a:ext cx="9152773" cy="28073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1763688" y="764704"/>
            <a:ext cx="532859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Crystal Palace Academy Performance Targets</a:t>
            </a:r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xmlns="" val="3269923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45370" y="327707"/>
            <a:ext cx="8229600" cy="4476578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sz="2400" b="1" u="sng" dirty="0" smtClean="0"/>
          </a:p>
          <a:p>
            <a:pPr marL="0" indent="0">
              <a:buNone/>
            </a:pPr>
            <a:r>
              <a:rPr lang="en-US" sz="2400" b="1" u="sng" dirty="0" smtClean="0"/>
              <a:t>London Academy’s Performance Table</a:t>
            </a:r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r>
              <a:rPr lang="en-US" sz="2000" dirty="0" smtClean="0"/>
              <a:t>These </a:t>
            </a:r>
            <a:r>
              <a:rPr lang="en-US" sz="2000" dirty="0"/>
              <a:t>statistics are from September 2006</a:t>
            </a:r>
            <a:r>
              <a:rPr lang="en-US" sz="2000" dirty="0" smtClean="0"/>
              <a:t>-April </a:t>
            </a:r>
            <a:r>
              <a:rPr lang="en-US" sz="2000" dirty="0"/>
              <a:t>2012</a:t>
            </a:r>
            <a:r>
              <a:rPr lang="en-US" sz="2000" dirty="0" smtClean="0"/>
              <a:t>.</a:t>
            </a:r>
          </a:p>
          <a:p>
            <a:pPr marL="0" indent="0">
              <a:buNone/>
            </a:pPr>
            <a:endParaRPr lang="en-US" sz="2000" dirty="0"/>
          </a:p>
        </p:txBody>
      </p:sp>
      <p:sp>
        <p:nvSpPr>
          <p:cNvPr id="4" name="Rectangle 3"/>
          <p:cNvSpPr/>
          <p:nvPr/>
        </p:nvSpPr>
        <p:spPr>
          <a:xfrm>
            <a:off x="879494" y="2378213"/>
            <a:ext cx="7272782" cy="39087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 </a:t>
            </a:r>
            <a:r>
              <a:rPr lang="en-US" dirty="0" smtClean="0"/>
              <a:t>Club</a:t>
            </a:r>
            <a:r>
              <a:rPr lang="en-US" dirty="0"/>
              <a:t>	</a:t>
            </a:r>
            <a:r>
              <a:rPr lang="en-US" dirty="0" smtClean="0"/>
              <a:t>                 Debuts</a:t>
            </a:r>
            <a:r>
              <a:rPr lang="en-US" dirty="0"/>
              <a:t>	</a:t>
            </a:r>
            <a:r>
              <a:rPr lang="en-US" dirty="0" smtClean="0"/>
              <a:t>     Appearances</a:t>
            </a:r>
            <a:r>
              <a:rPr lang="en-US" dirty="0"/>
              <a:t>	</a:t>
            </a:r>
          </a:p>
          <a:p>
            <a:r>
              <a:rPr lang="en-US" b="1" dirty="0"/>
              <a:t>Crystal Palace	</a:t>
            </a:r>
            <a:r>
              <a:rPr lang="en-US" b="1" dirty="0" smtClean="0"/>
              <a:t>            </a:t>
            </a:r>
            <a:r>
              <a:rPr lang="en-US" sz="2400" b="1" dirty="0" smtClean="0"/>
              <a:t>20</a:t>
            </a:r>
            <a:r>
              <a:rPr lang="en-US" sz="2400" b="1" dirty="0"/>
              <a:t>	</a:t>
            </a:r>
            <a:r>
              <a:rPr lang="en-US" sz="2400" b="1" dirty="0" smtClean="0"/>
              <a:t>        618</a:t>
            </a:r>
            <a:r>
              <a:rPr lang="en-US" b="1" dirty="0"/>
              <a:t>	</a:t>
            </a:r>
          </a:p>
          <a:p>
            <a:r>
              <a:rPr lang="en-US" b="1" dirty="0"/>
              <a:t>Arsenal	</a:t>
            </a:r>
            <a:r>
              <a:rPr lang="en-US" b="1" dirty="0" smtClean="0"/>
              <a:t>                      10                     186</a:t>
            </a:r>
            <a:r>
              <a:rPr lang="en-US" b="1" dirty="0"/>
              <a:t>	</a:t>
            </a:r>
          </a:p>
          <a:p>
            <a:r>
              <a:rPr lang="en-US" b="1" dirty="0"/>
              <a:t>Charlton Athletic	</a:t>
            </a:r>
            <a:r>
              <a:rPr lang="en-US" b="1" dirty="0" smtClean="0"/>
              <a:t>    10</a:t>
            </a:r>
            <a:r>
              <a:rPr lang="en-US" b="1" dirty="0"/>
              <a:t>	</a:t>
            </a:r>
            <a:r>
              <a:rPr lang="en-US" b="1" dirty="0" smtClean="0"/>
              <a:t>                     159</a:t>
            </a:r>
            <a:r>
              <a:rPr lang="en-US" b="1" dirty="0"/>
              <a:t>	</a:t>
            </a:r>
          </a:p>
          <a:p>
            <a:r>
              <a:rPr lang="en-US" b="1" dirty="0"/>
              <a:t>West Ham United	</a:t>
            </a:r>
            <a:r>
              <a:rPr lang="en-US" b="1" dirty="0" smtClean="0"/>
              <a:t>     6</a:t>
            </a:r>
            <a:r>
              <a:rPr lang="en-US" b="1" dirty="0"/>
              <a:t>	</a:t>
            </a:r>
            <a:r>
              <a:rPr lang="en-US" b="1" dirty="0" smtClean="0"/>
              <a:t>                     246</a:t>
            </a:r>
            <a:r>
              <a:rPr lang="en-US" b="1" dirty="0"/>
              <a:t>	</a:t>
            </a:r>
          </a:p>
          <a:p>
            <a:r>
              <a:rPr lang="en-US" b="1" dirty="0"/>
              <a:t>Tottenham	</a:t>
            </a:r>
            <a:r>
              <a:rPr lang="en-US" b="1" dirty="0" smtClean="0"/>
              <a:t>              8</a:t>
            </a:r>
            <a:r>
              <a:rPr lang="en-US" b="1" dirty="0"/>
              <a:t>	</a:t>
            </a:r>
            <a:r>
              <a:rPr lang="en-US" b="1" dirty="0" smtClean="0"/>
              <a:t>                       67</a:t>
            </a:r>
            <a:r>
              <a:rPr lang="en-US" b="1" dirty="0"/>
              <a:t>	</a:t>
            </a:r>
          </a:p>
          <a:p>
            <a:r>
              <a:rPr lang="en-US" b="1" dirty="0" err="1"/>
              <a:t>Brentford</a:t>
            </a:r>
            <a:r>
              <a:rPr lang="en-US" b="1" dirty="0"/>
              <a:t>	</a:t>
            </a:r>
            <a:r>
              <a:rPr lang="en-US" b="1" dirty="0" smtClean="0"/>
              <a:t>              6</a:t>
            </a:r>
            <a:r>
              <a:rPr lang="en-US" b="1" dirty="0"/>
              <a:t>	</a:t>
            </a:r>
            <a:r>
              <a:rPr lang="en-US" b="1" dirty="0" smtClean="0"/>
              <a:t>                       26</a:t>
            </a:r>
            <a:r>
              <a:rPr lang="en-US" b="1" dirty="0"/>
              <a:t>	</a:t>
            </a:r>
          </a:p>
          <a:p>
            <a:r>
              <a:rPr lang="en-US" b="1" dirty="0" err="1"/>
              <a:t>Millwall</a:t>
            </a:r>
            <a:r>
              <a:rPr lang="en-US" b="1" dirty="0"/>
              <a:t>	</a:t>
            </a:r>
            <a:r>
              <a:rPr lang="en-US" b="1" dirty="0" smtClean="0"/>
              <a:t>                       4</a:t>
            </a:r>
            <a:r>
              <a:rPr lang="en-US" b="1" dirty="0"/>
              <a:t>	</a:t>
            </a:r>
            <a:r>
              <a:rPr lang="en-US" b="1" dirty="0" smtClean="0"/>
              <a:t>                       59</a:t>
            </a:r>
            <a:r>
              <a:rPr lang="en-US" b="1" dirty="0"/>
              <a:t>	</a:t>
            </a:r>
          </a:p>
          <a:p>
            <a:r>
              <a:rPr lang="da-DK" b="1" dirty="0"/>
              <a:t>Chelsea	</a:t>
            </a:r>
            <a:r>
              <a:rPr lang="da-DK" b="1" dirty="0" smtClean="0"/>
              <a:t>                       3</a:t>
            </a:r>
            <a:r>
              <a:rPr lang="da-DK" b="1" dirty="0"/>
              <a:t>	</a:t>
            </a:r>
            <a:r>
              <a:rPr lang="da-DK" b="1" dirty="0" smtClean="0"/>
              <a:t>                       30</a:t>
            </a:r>
            <a:r>
              <a:rPr lang="da-DK" b="1" dirty="0"/>
              <a:t>	</a:t>
            </a:r>
          </a:p>
          <a:p>
            <a:r>
              <a:rPr lang="da-DK" b="1" dirty="0"/>
              <a:t>QPR	</a:t>
            </a:r>
            <a:r>
              <a:rPr lang="da-DK" b="1" dirty="0" smtClean="0"/>
              <a:t>                                4</a:t>
            </a:r>
            <a:r>
              <a:rPr lang="da-DK" b="1" dirty="0"/>
              <a:t>	</a:t>
            </a:r>
            <a:r>
              <a:rPr lang="da-DK" b="1" dirty="0" smtClean="0"/>
              <a:t>                       24</a:t>
            </a:r>
            <a:r>
              <a:rPr lang="da-DK" b="1" dirty="0"/>
              <a:t>	</a:t>
            </a:r>
          </a:p>
          <a:p>
            <a:r>
              <a:rPr lang="hu-HU" b="1" dirty="0"/>
              <a:t>Fulham	</a:t>
            </a:r>
            <a:r>
              <a:rPr lang="hu-HU" b="1" dirty="0" smtClean="0"/>
              <a:t>                       1</a:t>
            </a:r>
            <a:r>
              <a:rPr lang="hu-HU" b="1" dirty="0"/>
              <a:t>	</a:t>
            </a:r>
            <a:r>
              <a:rPr lang="hu-HU" b="1" dirty="0" smtClean="0"/>
              <a:t>                       18</a:t>
            </a:r>
          </a:p>
          <a:p>
            <a:endParaRPr lang="hu-HU" b="1" dirty="0"/>
          </a:p>
          <a:p>
            <a:r>
              <a:rPr lang="hu-HU" sz="800" b="1" dirty="0" smtClean="0"/>
              <a:t>Source;	arsenal.com, Bbrentfordfc.co.uk, cafc.co.uk, chelseafc.com, cpfc.co.uk, fulhamfc.com, millwallfc.co.uk, qpr.co.uk, tottenhamhotspur.com, whufc.com, myfootballfacts.com, soccerbase.com, statsfootball.co.uk, worldfootball.net 	</a:t>
            </a:r>
            <a:r>
              <a:rPr lang="hu-HU" b="1" dirty="0"/>
              <a:t>	</a:t>
            </a:r>
          </a:p>
        </p:txBody>
      </p:sp>
      <p:sp>
        <p:nvSpPr>
          <p:cNvPr id="6" name="Rectangle 5"/>
          <p:cNvSpPr/>
          <p:nvPr/>
        </p:nvSpPr>
        <p:spPr>
          <a:xfrm>
            <a:off x="0" y="0"/>
            <a:ext cx="396007" cy="68580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350403" y="0"/>
            <a:ext cx="396007" cy="6858000"/>
          </a:xfrm>
          <a:prstGeom prst="rect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8630215" y="3126893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pic>
        <p:nvPicPr>
          <p:cNvPr id="8" name="Picture 7" descr="Macintosh HD:Users:admin:Desktop:Team logos:CPFC.jpg"/>
          <p:cNvPicPr/>
          <p:nvPr/>
        </p:nvPicPr>
        <p:blipFill>
          <a:blip r:embed="rId2">
            <a:alphaModFix amt="76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287371" y="327707"/>
            <a:ext cx="1342844" cy="152773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5387083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7486640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7952459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/>
          <p:nvPr/>
        </p:nvSpPr>
        <p:spPr>
          <a:xfrm>
            <a:off x="600838" y="232127"/>
            <a:ext cx="8311489" cy="6444950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100000"/>
                  <a:shade val="100000"/>
                  <a:satMod val="130000"/>
                  <a:alpha val="0"/>
                </a:schemeClr>
              </a:gs>
              <a:gs pos="100000">
                <a:schemeClr val="accent1">
                  <a:tint val="50000"/>
                  <a:shade val="100000"/>
                  <a:satMod val="350000"/>
                  <a:alpha val="0"/>
                </a:schemeClr>
              </a:gs>
            </a:gsLst>
            <a:lin ang="16200000" scaled="0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2"/>
          <p:cNvSpPr>
            <a:spLocks noChangeArrowheads="1"/>
          </p:cNvSpPr>
          <p:nvPr/>
        </p:nvSpPr>
        <p:spPr bwMode="auto">
          <a:xfrm>
            <a:off x="2935288" y="2457450"/>
            <a:ext cx="1787525" cy="2224088"/>
          </a:xfrm>
          <a:prstGeom prst="ellipse">
            <a:avLst/>
          </a:prstGeom>
          <a:solidFill>
            <a:srgbClr val="00B05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charset="0"/>
                <a:ea typeface="ÇlÇr ñæí©" charset="0"/>
              </a:rPr>
              <a:t/>
            </a:r>
            <a:br>
              <a:rPr kumimoji="0" 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charset="0"/>
                <a:ea typeface="ÇlÇr ñæí©" charset="0"/>
              </a:rPr>
            </a:br>
            <a:r>
              <a:rPr kumimoji="0" 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charset="0"/>
                <a:ea typeface="ÇlÇr ñæí©" charset="0"/>
              </a:rPr>
              <a:t/>
            </a:r>
            <a:br>
              <a:rPr kumimoji="0" 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charset="0"/>
                <a:ea typeface="ÇlÇr ñæí©" charset="0"/>
              </a:rPr>
            </a:br>
            <a:r>
              <a:rPr kumimoji="0" 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charset="0"/>
                <a:ea typeface="ÇlÇr ñæí©" charset="0"/>
              </a:rPr>
              <a:t/>
            </a:r>
            <a:br>
              <a:rPr kumimoji="0" 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charset="0"/>
                <a:ea typeface="ÇlÇr ñæí©" charset="0"/>
              </a:rPr>
            </a:br>
            <a:r>
              <a:rPr kumimoji="0" 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charset="0"/>
                <a:ea typeface="ÇlÇr ñæí©" charset="0"/>
              </a:rPr>
              <a:t>         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charset="0"/>
                <a:ea typeface="ÇlÇr ñæí©" charset="0"/>
              </a:rPr>
              <a:t>Dome</a:t>
            </a:r>
            <a:r>
              <a:rPr kumimoji="0" 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charset="0"/>
                <a:ea typeface="ÇlÇr ñæí©" charset="0"/>
              </a:rPr>
              <a:t/>
            </a:r>
            <a:br>
              <a:rPr kumimoji="0" 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charset="0"/>
                <a:ea typeface="ÇlÇr ñæí©" charset="0"/>
              </a:rPr>
            </a:br>
            <a:r>
              <a:rPr kumimoji="0" 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charset="0"/>
                <a:ea typeface="ÇlÇr ñæí©" charset="0"/>
              </a:rPr>
              <a:t/>
            </a:r>
            <a:br>
              <a:rPr kumimoji="0" 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charset="0"/>
                <a:ea typeface="ÇlÇr ñæí©" charset="0"/>
              </a:rPr>
            </a:br>
            <a:r>
              <a:rPr kumimoji="0" 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charset="0"/>
                <a:ea typeface="ÇlÇr ñæí©" charset="0"/>
              </a:rPr>
              <a:t/>
            </a:r>
            <a:br>
              <a:rPr kumimoji="0" 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charset="0"/>
                <a:ea typeface="ÇlÇr ñæí©" charset="0"/>
              </a:rPr>
            </a:br>
            <a:r>
              <a:rPr kumimoji="0" 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charset="0"/>
                <a:ea typeface="ÇlÇr ñæí©" charset="0"/>
              </a:rPr>
              <a:t>   </a:t>
            </a:r>
            <a:endParaRPr kumimoji="0" lang="en-US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  <a:ea typeface="ÇlÇr ñæí©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0"/>
            </a:endParaRPr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5827814" y="381718"/>
            <a:ext cx="3084513" cy="2743200"/>
          </a:xfrm>
          <a:prstGeom prst="rect">
            <a:avLst/>
          </a:prstGeom>
          <a:solidFill>
            <a:srgbClr val="29FF0C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charset="0"/>
                <a:ea typeface="ÇlÇr ñæí©" charset="0"/>
              </a:rPr>
              <a:t/>
            </a:r>
            <a:br>
              <a:rPr kumimoji="0" 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charset="0"/>
                <a:ea typeface="ÇlÇr ñæí©" charset="0"/>
              </a:rPr>
            </a:br>
            <a:r>
              <a:rPr kumimoji="0" 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charset="0"/>
                <a:ea typeface="ÇlÇr ñæí©" charset="0"/>
              </a:rPr>
              <a:t/>
            </a:r>
            <a:br>
              <a:rPr kumimoji="0" 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charset="0"/>
                <a:ea typeface="ÇlÇr ñæí©" charset="0"/>
              </a:rPr>
            </a:br>
            <a:r>
              <a:rPr kumimoji="0" 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charset="0"/>
                <a:ea typeface="ÇlÇr ñæí©" charset="0"/>
              </a:rPr>
              <a:t/>
            </a:r>
            <a:br>
              <a:rPr kumimoji="0" 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charset="0"/>
                <a:ea typeface="ÇlÇr ñæí©" charset="0"/>
              </a:rPr>
            </a:br>
            <a:r>
              <a:rPr kumimoji="0" 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charset="0"/>
                <a:ea typeface="ÇlÇr ñæí©" charset="0"/>
              </a:rPr>
              <a:t/>
            </a:r>
            <a:br>
              <a:rPr kumimoji="0" 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charset="0"/>
                <a:ea typeface="ÇlÇr ñæí©" charset="0"/>
              </a:rPr>
            </a:br>
            <a:r>
              <a:rPr kumimoji="0" 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charset="0"/>
                <a:ea typeface="ÇlÇr ñæí©" charset="0"/>
              </a:rPr>
              <a:t/>
            </a:r>
            <a:br>
              <a:rPr kumimoji="0" 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charset="0"/>
                <a:ea typeface="ÇlÇr ñæí©" charset="0"/>
              </a:rPr>
            </a:br>
            <a:r>
              <a:rPr kumimoji="0" 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charset="0"/>
                <a:ea typeface="ÇlÇr ñæí©" charset="0"/>
              </a:rPr>
              <a:t/>
            </a:r>
            <a:br>
              <a:rPr kumimoji="0" 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charset="0"/>
                <a:ea typeface="ÇlÇr ñæí©" charset="0"/>
              </a:rPr>
            </a:br>
            <a:r>
              <a:rPr kumimoji="0" 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charset="0"/>
                <a:ea typeface="ÇlÇr ñæí©" charset="0"/>
              </a:rPr>
              <a:t>                               </a:t>
            </a:r>
            <a:r>
              <a:rPr kumimoji="0" 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charset="0"/>
                <a:ea typeface="ÇlÇr ñæí©" charset="0"/>
              </a:rPr>
              <a:t>Outdoor 3g</a:t>
            </a:r>
            <a:endParaRPr kumimoji="0" lang="en-US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0"/>
            </a:endParaRPr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5827814" y="2416117"/>
            <a:ext cx="163513" cy="544513"/>
          </a:xfrm>
          <a:prstGeom prst="rect">
            <a:avLst/>
          </a:prstGeom>
          <a:solidFill>
            <a:srgbClr val="00FF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Rectangle 5"/>
          <p:cNvSpPr>
            <a:spLocks noChangeArrowheads="1"/>
          </p:cNvSpPr>
          <p:nvPr/>
        </p:nvSpPr>
        <p:spPr bwMode="auto">
          <a:xfrm>
            <a:off x="5827814" y="739176"/>
            <a:ext cx="163513" cy="544513"/>
          </a:xfrm>
          <a:prstGeom prst="rect">
            <a:avLst/>
          </a:prstGeom>
          <a:solidFill>
            <a:srgbClr val="00FF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Rectangle 6"/>
          <p:cNvSpPr>
            <a:spLocks noChangeArrowheads="1"/>
          </p:cNvSpPr>
          <p:nvPr/>
        </p:nvSpPr>
        <p:spPr bwMode="auto">
          <a:xfrm>
            <a:off x="8748814" y="2416117"/>
            <a:ext cx="163513" cy="544513"/>
          </a:xfrm>
          <a:prstGeom prst="rect">
            <a:avLst/>
          </a:prstGeom>
          <a:solidFill>
            <a:srgbClr val="00FF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Rectangle 7"/>
          <p:cNvSpPr>
            <a:spLocks noChangeArrowheads="1"/>
          </p:cNvSpPr>
          <p:nvPr/>
        </p:nvSpPr>
        <p:spPr bwMode="auto">
          <a:xfrm>
            <a:off x="8748814" y="739176"/>
            <a:ext cx="163513" cy="544513"/>
          </a:xfrm>
          <a:prstGeom prst="rect">
            <a:avLst/>
          </a:prstGeom>
          <a:solidFill>
            <a:srgbClr val="00FF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Rectangle 8"/>
          <p:cNvSpPr>
            <a:spLocks noChangeArrowheads="1"/>
          </p:cNvSpPr>
          <p:nvPr/>
        </p:nvSpPr>
        <p:spPr bwMode="auto">
          <a:xfrm>
            <a:off x="995821" y="4898232"/>
            <a:ext cx="2446338" cy="1128712"/>
          </a:xfrm>
          <a:prstGeom prst="rect">
            <a:avLst/>
          </a:prstGeom>
          <a:solidFill>
            <a:srgbClr val="FFFF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charset="0"/>
                <a:ea typeface="ÇlÇr ñæí©" charset="0"/>
              </a:rPr>
              <a:t>Stadium  NSC</a:t>
            </a:r>
            <a:br>
              <a:rPr kumimoji="0" 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charset="0"/>
                <a:ea typeface="ÇlÇr ñæí©" charset="0"/>
              </a:rPr>
            </a:br>
            <a:r>
              <a:rPr kumimoji="0" lang="en-US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charset="0"/>
                <a:ea typeface="ÇlÇr ñæí©" charset="0"/>
              </a:rPr>
              <a:t>£</a:t>
            </a:r>
            <a:br>
              <a:rPr kumimoji="0" lang="en-US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charset="0"/>
                <a:ea typeface="ÇlÇr ñæí©" charset="0"/>
              </a:rPr>
            </a:br>
            <a:r>
              <a:rPr kumimoji="0" 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charset="0"/>
                <a:ea typeface="ÇlÇr ñæí©" charset="0"/>
              </a:rPr>
              <a:t>Regeneration of pitch</a:t>
            </a:r>
            <a:r>
              <a:rPr kumimoji="0" 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charset="0"/>
                <a:ea typeface="ÇlÇr ñæí©" charset="0"/>
              </a:rPr>
              <a:t/>
            </a:r>
            <a:br>
              <a:rPr kumimoji="0" 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charset="0"/>
                <a:ea typeface="ÇlÇr ñæí©" charset="0"/>
              </a:rPr>
            </a:br>
            <a:r>
              <a:rPr kumimoji="0" 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charset="0"/>
                <a:ea typeface="ÇlÇr ñæí©" charset="0"/>
              </a:rPr>
              <a:t>Refurbishment of dressing room</a:t>
            </a:r>
            <a:endParaRPr kumimoji="0" lang="en-US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0"/>
            </a:endParaRPr>
          </a:p>
        </p:txBody>
      </p:sp>
      <p:sp>
        <p:nvSpPr>
          <p:cNvPr id="12" name="Rectangle 9"/>
          <p:cNvSpPr>
            <a:spLocks noChangeArrowheads="1"/>
          </p:cNvSpPr>
          <p:nvPr/>
        </p:nvSpPr>
        <p:spPr bwMode="auto">
          <a:xfrm>
            <a:off x="5130800" y="4476377"/>
            <a:ext cx="3409950" cy="2006600"/>
          </a:xfrm>
          <a:prstGeom prst="rect">
            <a:avLst/>
          </a:prstGeom>
          <a:solidFill>
            <a:srgbClr val="FFFF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ambria" charset="0"/>
                <a:ea typeface="ÇlÇr ñæí©" charset="0"/>
              </a:rPr>
              <a:t>Portacabin Village</a:t>
            </a:r>
            <a:r>
              <a:rPr kumimoji="0" lang="en-US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ambria" charset="0"/>
                <a:ea typeface="ÇlÇr ñæí©" charset="0"/>
              </a:rPr>
              <a:t>                                                      </a:t>
            </a:r>
            <a:r>
              <a:rPr kumimoji="0" lang="en-US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charset="0"/>
                <a:ea typeface="ÇlÇr ñæí©" charset="0"/>
              </a:rPr>
              <a:t/>
            </a:r>
            <a:br>
              <a:rPr kumimoji="0" lang="en-US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charset="0"/>
                <a:ea typeface="ÇlÇr ñæí©" charset="0"/>
              </a:rPr>
            </a:br>
            <a:r>
              <a:rPr kumimoji="0" lang="en-US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charset="0"/>
                <a:ea typeface="ÇlÇr ñæí©" charset="0"/>
              </a:rPr>
              <a:t/>
            </a:r>
            <a:br>
              <a:rPr kumimoji="0" lang="en-US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charset="0"/>
                <a:ea typeface="ÇlÇr ñæí©" charset="0"/>
              </a:rPr>
            </a:br>
            <a:r>
              <a:rPr kumimoji="0" lang="en-US" sz="2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ambria" charset="0"/>
                <a:ea typeface="ÇlÇr ñæí©" charset="0"/>
              </a:rPr>
              <a:t>£</a:t>
            </a:r>
            <a:endParaRPr kumimoji="0" lang="en-US" sz="26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  <a:ea typeface="ÇlÇr ñæí©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ambria" charset="0"/>
                <a:ea typeface="ÇlÇr ñæí©" charset="0"/>
              </a:rPr>
              <a:t>1 Office                                   1 Players dressing room</a:t>
            </a:r>
            <a:r>
              <a:rPr kumimoji="0" lang="en-US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charset="0"/>
                <a:ea typeface="ÇlÇr ñæí©" charset="0"/>
              </a:rPr>
              <a:t/>
            </a:r>
            <a:br>
              <a:rPr kumimoji="0" lang="en-US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charset="0"/>
                <a:ea typeface="ÇlÇr ñæí©" charset="0"/>
              </a:rPr>
            </a:br>
            <a:r>
              <a:rPr kumimoji="0" lang="en-US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ambria" charset="0"/>
                <a:ea typeface="ÇlÇr ñæí©" charset="0"/>
              </a:rPr>
              <a:t>3 Classrooms                         1 Gymnasium </a:t>
            </a:r>
            <a:br>
              <a:rPr kumimoji="0" lang="en-US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ambria" charset="0"/>
                <a:ea typeface="ÇlÇr ñæí©" charset="0"/>
              </a:rPr>
            </a:br>
            <a:r>
              <a:rPr kumimoji="0" lang="en-US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ambria" charset="0"/>
                <a:ea typeface="ÇlÇr ñæí©" charset="0"/>
              </a:rPr>
              <a:t>1 Team meeting room        1 Meeting room                                      1 coaches dressing room    1 Players dressing room    </a:t>
            </a:r>
            <a:r>
              <a:rPr kumimoji="0" lang="en-US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charset="0"/>
                <a:ea typeface="ÇlÇr ñæí©" charset="0"/>
              </a:rPr>
              <a:t/>
            </a:r>
            <a:br>
              <a:rPr kumimoji="0" lang="en-US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charset="0"/>
                <a:ea typeface="ÇlÇr ñæí©" charset="0"/>
              </a:rPr>
            </a:b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149350" y="381718"/>
            <a:ext cx="39814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National Sports Centre – Crystal Palace </a:t>
            </a:r>
            <a:endParaRPr lang="en-US" dirty="0"/>
          </a:p>
        </p:txBody>
      </p:sp>
      <p:cxnSp>
        <p:nvCxnSpPr>
          <p:cNvPr id="16" name="Straight Connector 15"/>
          <p:cNvCxnSpPr>
            <a:stCxn id="6" idx="3"/>
            <a:endCxn id="6" idx="1"/>
          </p:cNvCxnSpPr>
          <p:nvPr/>
        </p:nvCxnSpPr>
        <p:spPr>
          <a:xfrm flipH="1">
            <a:off x="5827814" y="1753318"/>
            <a:ext cx="3084513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3" name="Picture 12" descr="http://t2.gstatic.com/images?q=tbn:ANd9GcTWVWT6z1Qg0eZbt-QwiEkHWBQ2vtd-evwZqCu1BL7ng6185PpaKA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149350" cy="141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737901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ectangle 29"/>
          <p:cNvSpPr/>
          <p:nvPr/>
        </p:nvSpPr>
        <p:spPr>
          <a:xfrm>
            <a:off x="1250194" y="345520"/>
            <a:ext cx="7585742" cy="6199167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100000"/>
                  <a:shade val="100000"/>
                  <a:satMod val="130000"/>
                  <a:alpha val="0"/>
                </a:schemeClr>
              </a:gs>
              <a:gs pos="100000">
                <a:schemeClr val="accent1">
                  <a:tint val="50000"/>
                  <a:shade val="100000"/>
                  <a:satMod val="350000"/>
                  <a:alpha val="0"/>
                </a:schemeClr>
              </a:gs>
            </a:gsLst>
            <a:lin ang="16200000" scaled="0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         </a:t>
            </a:r>
          </a:p>
          <a:p>
            <a:pPr algn="ctr"/>
            <a:endParaRPr lang="en-US" dirty="0"/>
          </a:p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endParaRPr lang="en-US" dirty="0" smtClean="0"/>
          </a:p>
          <a:p>
            <a:pPr algn="ctr"/>
            <a:r>
              <a:rPr lang="en-US" dirty="0"/>
              <a:t> </a:t>
            </a:r>
            <a:r>
              <a:rPr lang="en-US" dirty="0" smtClean="0"/>
              <a:t>                                                                                                 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endParaRPr lang="en-US" dirty="0">
              <a:solidFill>
                <a:schemeClr val="tx1"/>
              </a:solidFill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</a:endParaRPr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1396768" y="1192123"/>
            <a:ext cx="3192463" cy="1692275"/>
          </a:xfrm>
          <a:prstGeom prst="rect">
            <a:avLst/>
          </a:prstGeom>
          <a:solidFill>
            <a:srgbClr val="00FF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charset="0"/>
                <a:ea typeface="ÇlÇr ñæí©" charset="0"/>
              </a:rPr>
              <a:t>                              </a:t>
            </a:r>
            <a:br>
              <a:rPr kumimoji="0" 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charset="0"/>
                <a:ea typeface="ÇlÇr ñæí©" charset="0"/>
              </a:rPr>
            </a:br>
            <a:r>
              <a:rPr kumimoji="0" 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charset="0"/>
                <a:ea typeface="ÇlÇr ñæí©" charset="0"/>
              </a:rPr>
              <a:t/>
            </a:r>
            <a:br>
              <a:rPr kumimoji="0" 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charset="0"/>
                <a:ea typeface="ÇlÇr ñæí©" charset="0"/>
              </a:rPr>
            </a:br>
            <a:r>
              <a:rPr kumimoji="0" 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charset="0"/>
                <a:ea typeface="ÇlÇr ñæí©" charset="0"/>
              </a:rPr>
              <a:t>                             Pitch</a:t>
            </a:r>
            <a:br>
              <a:rPr kumimoji="0" 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charset="0"/>
                <a:ea typeface="ÇlÇr ñæí©" charset="0"/>
              </a:rPr>
            </a:br>
            <a:r>
              <a:rPr kumimoji="0" 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charset="0"/>
                <a:ea typeface="ÇlÇr ñæí©" charset="0"/>
              </a:rPr>
              <a:t/>
            </a:r>
            <a:br>
              <a:rPr kumimoji="0" 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charset="0"/>
                <a:ea typeface="ÇlÇr ñæí©" charset="0"/>
              </a:rPr>
            </a:br>
            <a:r>
              <a:rPr kumimoji="0" 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charset="0"/>
                <a:ea typeface="ÇlÇr ñæí©" charset="0"/>
              </a:rPr>
              <a:t/>
            </a:r>
            <a:br>
              <a:rPr kumimoji="0" 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charset="0"/>
                <a:ea typeface="ÇlÇr ñæí©" charset="0"/>
              </a:rPr>
            </a:br>
            <a:r>
              <a:rPr kumimoji="0" 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charset="0"/>
                <a:ea typeface="ÇlÇr ñæí©" charset="0"/>
              </a:rPr>
              <a:t/>
            </a:r>
            <a:br>
              <a:rPr kumimoji="0" 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charset="0"/>
                <a:ea typeface="ÇlÇr ñæí©" charset="0"/>
              </a:rPr>
            </a:br>
            <a:r>
              <a:rPr kumimoji="0" 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charset="0"/>
                <a:ea typeface="ÇlÇr ñæí©" charset="0"/>
              </a:rPr>
              <a:t>                             Pitch</a:t>
            </a:r>
            <a:endParaRPr kumimoji="0" lang="en-US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0"/>
            </a:endParaRP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1396768" y="1519645"/>
            <a:ext cx="90488" cy="260350"/>
          </a:xfrm>
          <a:prstGeom prst="rect">
            <a:avLst/>
          </a:prstGeom>
          <a:solidFill>
            <a:srgbClr val="00FF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1396768" y="2393536"/>
            <a:ext cx="90488" cy="260350"/>
          </a:xfrm>
          <a:prstGeom prst="rect">
            <a:avLst/>
          </a:prstGeom>
          <a:solidFill>
            <a:srgbClr val="00FF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4498743" y="2425748"/>
            <a:ext cx="90488" cy="260350"/>
          </a:xfrm>
          <a:prstGeom prst="rect">
            <a:avLst/>
          </a:prstGeom>
          <a:solidFill>
            <a:srgbClr val="00FF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Rectangle 5"/>
          <p:cNvSpPr>
            <a:spLocks noChangeArrowheads="1"/>
          </p:cNvSpPr>
          <p:nvPr/>
        </p:nvSpPr>
        <p:spPr bwMode="auto">
          <a:xfrm>
            <a:off x="4498743" y="1519645"/>
            <a:ext cx="90488" cy="260350"/>
          </a:xfrm>
          <a:prstGeom prst="rect">
            <a:avLst/>
          </a:prstGeom>
          <a:solidFill>
            <a:srgbClr val="00FF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cxnSp>
        <p:nvCxnSpPr>
          <p:cNvPr id="10" name="Straight Connector 9"/>
          <p:cNvCxnSpPr>
            <a:stCxn id="4" idx="3"/>
            <a:endCxn id="4" idx="1"/>
          </p:cNvCxnSpPr>
          <p:nvPr/>
        </p:nvCxnSpPr>
        <p:spPr>
          <a:xfrm flipH="1">
            <a:off x="1396768" y="2038261"/>
            <a:ext cx="3192463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flipH="1">
            <a:off x="1396768" y="2128321"/>
            <a:ext cx="3192463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flipH="1" flipV="1">
            <a:off x="3034705" y="1192123"/>
            <a:ext cx="1" cy="168455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Rectangle 6"/>
          <p:cNvSpPr>
            <a:spLocks noChangeArrowheads="1"/>
          </p:cNvSpPr>
          <p:nvPr/>
        </p:nvSpPr>
        <p:spPr bwMode="auto">
          <a:xfrm>
            <a:off x="6257925" y="357098"/>
            <a:ext cx="2552700" cy="835025"/>
          </a:xfrm>
          <a:prstGeom prst="rect">
            <a:avLst/>
          </a:prstGeom>
          <a:solidFill>
            <a:srgbClr val="00FF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ambria" charset="0"/>
                <a:ea typeface="ÇlÇr ñæí©" charset="0"/>
              </a:rPr>
              <a:t>             </a:t>
            </a:r>
            <a:br>
              <a:rPr kumimoji="0" lang="en-US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ambria" charset="0"/>
                <a:ea typeface="ÇlÇr ñæí©" charset="0"/>
              </a:rPr>
            </a:br>
            <a:r>
              <a:rPr kumimoji="0" lang="en-US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ambria" charset="0"/>
                <a:ea typeface="ÇlÇr ñæí©" charset="0"/>
              </a:rPr>
              <a:t>                   </a:t>
            </a:r>
            <a:br>
              <a:rPr kumimoji="0" lang="en-US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ambria" charset="0"/>
                <a:ea typeface="ÇlÇr ñæí©" charset="0"/>
              </a:rPr>
            </a:br>
            <a:r>
              <a:rPr kumimoji="0" lang="en-US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ambria" charset="0"/>
                <a:ea typeface="ÇlÇr ñæí©" charset="0"/>
              </a:rPr>
              <a:t>                   Pitch</a:t>
            </a: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0"/>
            </a:endParaRPr>
          </a:p>
        </p:txBody>
      </p:sp>
      <p:cxnSp>
        <p:nvCxnSpPr>
          <p:cNvPr id="15" name="Straight Connector 14"/>
          <p:cNvCxnSpPr>
            <a:stCxn id="14" idx="2"/>
            <a:endCxn id="14" idx="0"/>
          </p:cNvCxnSpPr>
          <p:nvPr/>
        </p:nvCxnSpPr>
        <p:spPr>
          <a:xfrm flipV="1">
            <a:off x="7534275" y="357098"/>
            <a:ext cx="0" cy="83502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Rectangle 3"/>
          <p:cNvSpPr>
            <a:spLocks noChangeArrowheads="1"/>
          </p:cNvSpPr>
          <p:nvPr/>
        </p:nvSpPr>
        <p:spPr bwMode="auto">
          <a:xfrm>
            <a:off x="6257925" y="634298"/>
            <a:ext cx="90488" cy="260350"/>
          </a:xfrm>
          <a:prstGeom prst="rect">
            <a:avLst/>
          </a:prstGeom>
          <a:solidFill>
            <a:srgbClr val="00FF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" name="Rectangle 3"/>
          <p:cNvSpPr>
            <a:spLocks noChangeArrowheads="1"/>
          </p:cNvSpPr>
          <p:nvPr/>
        </p:nvSpPr>
        <p:spPr bwMode="auto">
          <a:xfrm>
            <a:off x="8765381" y="639200"/>
            <a:ext cx="90488" cy="260350"/>
          </a:xfrm>
          <a:prstGeom prst="rect">
            <a:avLst/>
          </a:prstGeom>
          <a:solidFill>
            <a:srgbClr val="00FF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" name="Rectangle 7"/>
          <p:cNvSpPr>
            <a:spLocks noChangeArrowheads="1"/>
          </p:cNvSpPr>
          <p:nvPr/>
        </p:nvSpPr>
        <p:spPr bwMode="auto">
          <a:xfrm>
            <a:off x="7618412" y="2393536"/>
            <a:ext cx="1127125" cy="1689100"/>
          </a:xfrm>
          <a:prstGeom prst="rect">
            <a:avLst/>
          </a:prstGeom>
          <a:solidFill>
            <a:srgbClr val="8DB3E2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charset="0"/>
                <a:ea typeface="ÇlÇr ñæí©" charset="0"/>
              </a:rPr>
              <a:t/>
            </a:r>
            <a:br>
              <a:rPr kumimoji="0" 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charset="0"/>
                <a:ea typeface="ÇlÇr ñæí©" charset="0"/>
              </a:rPr>
            </a:br>
            <a:r>
              <a:rPr kumimoji="0" 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charset="0"/>
                <a:ea typeface="ÇlÇr ñæí©" charset="0"/>
              </a:rPr>
              <a:t/>
            </a:r>
            <a:br>
              <a:rPr kumimoji="0" 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charset="0"/>
                <a:ea typeface="ÇlÇr ñæí©" charset="0"/>
              </a:rPr>
            </a:br>
            <a:r>
              <a:rPr kumimoji="0" 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charset="0"/>
                <a:ea typeface="ÇlÇr ñæí©" charset="0"/>
              </a:rPr>
              <a:t/>
            </a:r>
            <a:br>
              <a:rPr kumimoji="0" 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charset="0"/>
                <a:ea typeface="ÇlÇr ñæí©" charset="0"/>
              </a:rPr>
            </a:br>
            <a:r>
              <a:rPr kumimoji="0" 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charset="0"/>
                <a:ea typeface="ÇlÇr ñæí©" charset="0"/>
              </a:rPr>
              <a:t/>
            </a:r>
            <a:br>
              <a:rPr kumimoji="0" 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charset="0"/>
                <a:ea typeface="ÇlÇr ñæí©" charset="0"/>
              </a:rPr>
            </a:br>
            <a:r>
              <a:rPr kumimoji="0" 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charset="0"/>
                <a:ea typeface="ÇlÇr ñæí©" charset="0"/>
              </a:rPr>
              <a:t>Away Teams</a:t>
            </a:r>
            <a:endParaRPr kumimoji="0" lang="en-US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0"/>
            </a:endParaRPr>
          </a:p>
        </p:txBody>
      </p:sp>
      <p:sp>
        <p:nvSpPr>
          <p:cNvPr id="24" name="Rectangle 8"/>
          <p:cNvSpPr>
            <a:spLocks noChangeArrowheads="1"/>
          </p:cNvSpPr>
          <p:nvPr/>
        </p:nvSpPr>
        <p:spPr bwMode="auto">
          <a:xfrm>
            <a:off x="7618412" y="2128321"/>
            <a:ext cx="498475" cy="295275"/>
          </a:xfrm>
          <a:prstGeom prst="rect">
            <a:avLst/>
          </a:prstGeom>
          <a:solidFill>
            <a:srgbClr val="FF00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charset="0"/>
                <a:ea typeface="ÇlÇr ñæí©" charset="0"/>
              </a:rPr>
              <a:t>Gym</a:t>
            </a:r>
            <a:endParaRPr kumimoji="0" lang="en-US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0"/>
            </a:endParaRPr>
          </a:p>
        </p:txBody>
      </p:sp>
      <p:sp>
        <p:nvSpPr>
          <p:cNvPr id="25" name="Rectangle 9"/>
          <p:cNvSpPr>
            <a:spLocks noChangeArrowheads="1"/>
          </p:cNvSpPr>
          <p:nvPr/>
        </p:nvSpPr>
        <p:spPr bwMode="auto">
          <a:xfrm>
            <a:off x="3397111" y="4082636"/>
            <a:ext cx="3214687" cy="1508125"/>
          </a:xfrm>
          <a:prstGeom prst="rect">
            <a:avLst/>
          </a:prstGeom>
          <a:solidFill>
            <a:srgbClr val="FFFF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1" i="0" u="sng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ambria" charset="0"/>
                <a:ea typeface="ÇlÇr ñæí©" charset="0"/>
              </a:rPr>
              <a:t>Home changing rooms</a:t>
            </a:r>
            <a:r>
              <a:rPr kumimoji="0" lang="en-US" sz="1200" b="1" i="0" u="sng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charset="0"/>
                <a:ea typeface="ÇlÇr ñæí©" charset="0"/>
              </a:rPr>
              <a:t/>
            </a:r>
            <a:br>
              <a:rPr kumimoji="0" lang="en-US" sz="1200" b="1" i="0" u="sng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charset="0"/>
                <a:ea typeface="ÇlÇr ñæí©" charset="0"/>
              </a:rPr>
            </a:br>
            <a:r>
              <a:rPr kumimoji="0" lang="en-US" sz="2600" b="1" i="0" u="sng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ambria" charset="0"/>
                <a:ea typeface="ÇlÇr ñæí©" charset="0"/>
              </a:rPr>
              <a:t>£</a:t>
            </a:r>
            <a:endParaRPr kumimoji="0" lang="en-US" sz="2600" b="1" i="0" u="sng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  <a:ea typeface="ÇlÇr ñæí©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GB" sz="11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Symbol" charset="0"/>
                <a:ea typeface="Cambria" charset="0"/>
                <a:sym typeface="Symbol" charset="0"/>
              </a:rPr>
              <a:t></a:t>
            </a:r>
            <a:r>
              <a:rPr kumimoji="0" lang="en-GB" sz="11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charset="0"/>
                <a:ea typeface="ＭＳ Ｐゴシック" charset="0"/>
              </a:rPr>
              <a:t>Refurbishment of dressing room areas for child protection issues </a:t>
            </a: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396768" y="259437"/>
            <a:ext cx="51753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Beckenham</a:t>
            </a:r>
            <a:r>
              <a:rPr lang="en-US" dirty="0" smtClean="0"/>
              <a:t> Training Ground – </a:t>
            </a:r>
            <a:r>
              <a:rPr lang="en-US" dirty="0" err="1" smtClean="0"/>
              <a:t>Coper’s</a:t>
            </a:r>
            <a:r>
              <a:rPr lang="en-US" dirty="0" smtClean="0"/>
              <a:t> Cope Road</a:t>
            </a:r>
            <a:endParaRPr lang="en-US" dirty="0"/>
          </a:p>
        </p:txBody>
      </p:sp>
      <p:pic>
        <p:nvPicPr>
          <p:cNvPr id="29" name="Picture 28" descr="http://t2.gstatic.com/images?q=tbn:ANd9GcTWVWT6z1Qg0eZbt-QwiEkHWBQ2vtd-evwZqCu1BL7ng6185PpaKA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7602" y="106770"/>
            <a:ext cx="1152525" cy="141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2"/>
          <p:cNvSpPr/>
          <p:nvPr/>
        </p:nvSpPr>
        <p:spPr>
          <a:xfrm>
            <a:off x="7534275" y="4292311"/>
            <a:ext cx="1146969" cy="1651000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chemeClr val="tx1"/>
                </a:solidFill>
                <a:latin typeface="Times New Roman"/>
                <a:cs typeface="Times New Roman"/>
              </a:rPr>
              <a:t>Referees</a:t>
            </a:r>
            <a:endParaRPr lang="en-US" sz="1200" b="1" dirty="0">
              <a:solidFill>
                <a:schemeClr val="tx1"/>
              </a:solidFill>
              <a:latin typeface="Times New Roman"/>
              <a:cs typeface="Times New Roman"/>
            </a:endParaRPr>
          </a:p>
          <a:p>
            <a:pPr algn="ctr"/>
            <a:r>
              <a:rPr lang="en-US" sz="1200" b="1" dirty="0">
                <a:latin typeface="Times New Roman"/>
                <a:cs typeface="Times New Roman"/>
              </a:rPr>
              <a:t>                                                                                                       </a:t>
            </a:r>
            <a:r>
              <a:rPr lang="en-US" sz="1200" b="1" dirty="0" smtClean="0">
                <a:solidFill>
                  <a:schemeClr val="tx1"/>
                </a:solidFill>
                <a:effectLst>
                  <a:innerShdw blurRad="63500" dist="50800" dir="18900000">
                    <a:prstClr val="black">
                      <a:alpha val="50000"/>
                    </a:prstClr>
                  </a:innerShdw>
                </a:effectLst>
                <a:latin typeface="Times New Roman"/>
                <a:cs typeface="Times New Roman"/>
              </a:rPr>
              <a:t>Away staff</a:t>
            </a:r>
            <a:br>
              <a:rPr lang="en-US" sz="1200" b="1" dirty="0" smtClean="0">
                <a:solidFill>
                  <a:schemeClr val="tx1"/>
                </a:solidFill>
                <a:effectLst>
                  <a:innerShdw blurRad="63500" dist="50800" dir="18900000">
                    <a:prstClr val="black">
                      <a:alpha val="50000"/>
                    </a:prstClr>
                  </a:innerShdw>
                </a:effectLst>
                <a:latin typeface="Times New Roman"/>
                <a:cs typeface="Times New Roman"/>
              </a:rPr>
            </a:br>
            <a:r>
              <a:rPr lang="en-US" sz="1200" b="1" dirty="0" smtClean="0">
                <a:solidFill>
                  <a:schemeClr val="tx1"/>
                </a:solidFill>
                <a:effectLst>
                  <a:innerShdw blurRad="63500" dist="50800" dir="18900000">
                    <a:prstClr val="black">
                      <a:alpha val="50000"/>
                    </a:prstClr>
                  </a:innerShdw>
                </a:effectLst>
                <a:latin typeface="Times New Roman"/>
                <a:cs typeface="Times New Roman"/>
              </a:rPr>
              <a:t>£</a:t>
            </a:r>
            <a:endParaRPr lang="en-US" sz="1200" b="1" dirty="0">
              <a:solidFill>
                <a:schemeClr val="tx1"/>
              </a:solidFill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  <a:latin typeface="Times New Roman"/>
              <a:cs typeface="Times New Roman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487256" y="5305778"/>
            <a:ext cx="1143000" cy="465665"/>
          </a:xfrm>
          <a:prstGeom prst="rect">
            <a:avLst/>
          </a:prstGeom>
          <a:solidFill>
            <a:srgbClr val="E46C0A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rgbClr val="000000"/>
                </a:solidFill>
                <a:latin typeface="Times New Roman"/>
                <a:cs typeface="Times New Roman"/>
              </a:rPr>
              <a:t>Academy office</a:t>
            </a:r>
            <a:endParaRPr lang="en-US" sz="1200" dirty="0">
              <a:solidFill>
                <a:srgbClr val="000000"/>
              </a:solidFill>
              <a:latin typeface="Times New Roman"/>
              <a:cs typeface="Times New Roman"/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1487256" y="3725334"/>
            <a:ext cx="1143000" cy="552866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rgbClr val="000000"/>
                </a:solidFill>
                <a:latin typeface="Times New Roman"/>
                <a:cs typeface="Times New Roman"/>
              </a:rPr>
              <a:t>First team office</a:t>
            </a:r>
            <a:endParaRPr lang="en-US" sz="1200" dirty="0">
              <a:solidFill>
                <a:srgbClr val="000000"/>
              </a:solidFill>
              <a:latin typeface="Times New Roman"/>
              <a:cs typeface="Times New Roman"/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1487256" y="4402668"/>
            <a:ext cx="1143000" cy="660398"/>
          </a:xfrm>
          <a:prstGeom prst="rect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rgbClr val="000000"/>
                </a:solidFill>
                <a:latin typeface="Times New Roman"/>
                <a:cs typeface="Times New Roman"/>
              </a:rPr>
              <a:t>New Academy office|</a:t>
            </a:r>
            <a:br>
              <a:rPr lang="en-US" sz="1200" b="1" dirty="0" smtClean="0">
                <a:solidFill>
                  <a:srgbClr val="000000"/>
                </a:solidFill>
                <a:latin typeface="Times New Roman"/>
                <a:cs typeface="Times New Roman"/>
              </a:rPr>
            </a:br>
            <a:r>
              <a:rPr lang="en-US" sz="1200" b="1" dirty="0" smtClean="0">
                <a:solidFill>
                  <a:srgbClr val="000000"/>
                </a:solidFill>
                <a:latin typeface="Times New Roman"/>
                <a:cs typeface="Times New Roman"/>
              </a:rPr>
              <a:t>£</a:t>
            </a:r>
            <a:endParaRPr lang="en-US" sz="1200" b="1" dirty="0">
              <a:solidFill>
                <a:srgbClr val="000000"/>
              </a:solidFill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9817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1612" y="532528"/>
            <a:ext cx="8229600" cy="1597583"/>
          </a:xfrm>
        </p:spPr>
        <p:txBody>
          <a:bodyPr/>
          <a:lstStyle/>
          <a:p>
            <a:r>
              <a:rPr lang="en-US" dirty="0" smtClean="0"/>
              <a:t>Audit timetable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0" y="6629458"/>
            <a:ext cx="9144000" cy="228542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0" y="-28512"/>
            <a:ext cx="9144000" cy="228542"/>
          </a:xfrm>
          <a:prstGeom prst="rect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 descr="Macintosh HD:Users:admin:Desktop:Team logos:CPFC.jpg"/>
          <p:cNvPicPr/>
          <p:nvPr/>
        </p:nvPicPr>
        <p:blipFill>
          <a:blip r:embed="rId2">
            <a:alphaModFix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57826" y="1895579"/>
            <a:ext cx="2057400" cy="2279650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TextBox 7"/>
          <p:cNvSpPr txBox="1"/>
          <p:nvPr/>
        </p:nvSpPr>
        <p:spPr>
          <a:xfrm>
            <a:off x="1939068" y="4533312"/>
            <a:ext cx="547581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We Must Display The Philosophy And Vision In Everything We Do!  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xmlns="" val="2901755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le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509446706"/>
              </p:ext>
            </p:extLst>
          </p:nvPr>
        </p:nvGraphicFramePr>
        <p:xfrm>
          <a:off x="160867" y="5420879"/>
          <a:ext cx="8833556" cy="1097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2000"/>
                <a:gridCol w="1030111"/>
                <a:gridCol w="7041445"/>
              </a:tblGrid>
              <a:tr h="218929">
                <a:tc>
                  <a:txBody>
                    <a:bodyPr/>
                    <a:lstStyle/>
                    <a:p>
                      <a:r>
                        <a:rPr lang="en-US" dirty="0" smtClean="0"/>
                        <a:t>17:30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2:00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Session 1</a:t>
                      </a:r>
                      <a:endParaRPr lang="en-US" dirty="0"/>
                    </a:p>
                  </a:txBody>
                  <a:tcPr/>
                </a:tc>
              </a:tr>
              <a:tr h="218929">
                <a:tc>
                  <a:txBody>
                    <a:bodyPr/>
                    <a:lstStyle/>
                    <a:p>
                      <a:r>
                        <a:rPr lang="en-US" dirty="0" smtClean="0"/>
                        <a:t>18:00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2:00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Session 2</a:t>
                      </a:r>
                      <a:endParaRPr lang="en-US" dirty="0"/>
                    </a:p>
                  </a:txBody>
                  <a:tcPr/>
                </a:tc>
              </a:tr>
              <a:tr h="218929">
                <a:tc>
                  <a:txBody>
                    <a:bodyPr/>
                    <a:lstStyle/>
                    <a:p>
                      <a:r>
                        <a:rPr lang="en-US" dirty="0" smtClean="0"/>
                        <a:t>20:00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End</a:t>
                      </a:r>
                      <a:r>
                        <a:rPr lang="en-US" baseline="0" dirty="0" smtClean="0"/>
                        <a:t> day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End day 1 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846340130"/>
              </p:ext>
            </p:extLst>
          </p:nvPr>
        </p:nvGraphicFramePr>
        <p:xfrm>
          <a:off x="160867" y="617661"/>
          <a:ext cx="8833556" cy="110939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2000"/>
                <a:gridCol w="1030111"/>
                <a:gridCol w="7041445"/>
              </a:tblGrid>
              <a:tr h="335980">
                <a:tc>
                  <a:txBody>
                    <a:bodyPr/>
                    <a:lstStyle/>
                    <a:p>
                      <a:r>
                        <a:rPr lang="en-US" dirty="0" smtClean="0"/>
                        <a:t>10:00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1:00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KPI 1, 2</a:t>
                      </a:r>
                      <a:r>
                        <a:rPr lang="en-US" baseline="0" dirty="0" smtClean="0"/>
                        <a:t> &amp; 10 (incl. Club and Academy Budget)</a:t>
                      </a:r>
                      <a:endParaRPr lang="en-US" dirty="0"/>
                    </a:p>
                  </a:txBody>
                  <a:tcPr/>
                </a:tc>
              </a:tr>
              <a:tr h="377877">
                <a:tc>
                  <a:txBody>
                    <a:bodyPr/>
                    <a:lstStyle/>
                    <a:p>
                      <a:r>
                        <a:rPr lang="en-US" dirty="0" smtClean="0"/>
                        <a:t>11:00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0:45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Interview CEO or member of board</a:t>
                      </a:r>
                      <a:endParaRPr lang="en-US" dirty="0"/>
                    </a:p>
                  </a:txBody>
                  <a:tcPr/>
                </a:tc>
              </a:tr>
              <a:tr h="218929">
                <a:tc>
                  <a:txBody>
                    <a:bodyPr/>
                    <a:lstStyle/>
                    <a:p>
                      <a:r>
                        <a:rPr lang="en-US" dirty="0" smtClean="0"/>
                        <a:t>11:45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0:15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Auditor Gearing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999595917"/>
              </p:ext>
            </p:extLst>
          </p:nvPr>
        </p:nvGraphicFramePr>
        <p:xfrm>
          <a:off x="160867" y="1727058"/>
          <a:ext cx="8833556" cy="112151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2000"/>
                <a:gridCol w="1030111"/>
                <a:gridCol w="7041445"/>
              </a:tblGrid>
              <a:tr h="377877">
                <a:tc>
                  <a:txBody>
                    <a:bodyPr/>
                    <a:lstStyle/>
                    <a:p>
                      <a:r>
                        <a:rPr lang="en-US" dirty="0" smtClean="0"/>
                        <a:t>12:00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0:35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Club</a:t>
                      </a:r>
                      <a:r>
                        <a:rPr lang="en-US" baseline="0" dirty="0" smtClean="0"/>
                        <a:t> manager or Technical director</a:t>
                      </a:r>
                      <a:endParaRPr lang="en-US" dirty="0"/>
                    </a:p>
                  </a:txBody>
                  <a:tcPr/>
                </a:tc>
              </a:tr>
              <a:tr h="218929">
                <a:tc>
                  <a:txBody>
                    <a:bodyPr/>
                    <a:lstStyle/>
                    <a:p>
                      <a:r>
                        <a:rPr lang="en-US" dirty="0" smtClean="0"/>
                        <a:t>12:35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0:15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Auditor Gearing</a:t>
                      </a:r>
                      <a:endParaRPr lang="en-US" dirty="0"/>
                    </a:p>
                  </a:txBody>
                  <a:tcPr/>
                </a:tc>
              </a:tr>
              <a:tr h="377877">
                <a:tc>
                  <a:txBody>
                    <a:bodyPr/>
                    <a:lstStyle/>
                    <a:p>
                      <a:r>
                        <a:rPr lang="en-US" dirty="0" smtClean="0"/>
                        <a:t>12:50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0:40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Break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192454236"/>
              </p:ext>
            </p:extLst>
          </p:nvPr>
        </p:nvGraphicFramePr>
        <p:xfrm>
          <a:off x="160867" y="2848572"/>
          <a:ext cx="8833556" cy="12834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2000"/>
                <a:gridCol w="1030111"/>
                <a:gridCol w="7041445"/>
              </a:tblGrid>
              <a:tr h="218929">
                <a:tc>
                  <a:txBody>
                    <a:bodyPr/>
                    <a:lstStyle/>
                    <a:p>
                      <a:r>
                        <a:rPr lang="en-US" dirty="0" smtClean="0"/>
                        <a:t>13:30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0:45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Interview Academy Manager</a:t>
                      </a:r>
                      <a:r>
                        <a:rPr lang="en-US" baseline="0" dirty="0" smtClean="0"/>
                        <a:t> and Head of Coaching</a:t>
                      </a:r>
                      <a:endParaRPr lang="en-US" dirty="0"/>
                    </a:p>
                  </a:txBody>
                  <a:tcPr/>
                </a:tc>
              </a:tr>
              <a:tr h="377877">
                <a:tc>
                  <a:txBody>
                    <a:bodyPr/>
                    <a:lstStyle/>
                    <a:p>
                      <a:r>
                        <a:rPr lang="en-US" dirty="0" smtClean="0"/>
                        <a:t>14:15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0:30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KPI 3</a:t>
                      </a:r>
                      <a:endParaRPr lang="en-US" dirty="0"/>
                    </a:p>
                  </a:txBody>
                  <a:tcPr/>
                </a:tc>
              </a:tr>
              <a:tr h="539825">
                <a:tc>
                  <a:txBody>
                    <a:bodyPr/>
                    <a:lstStyle/>
                    <a:p>
                      <a:r>
                        <a:rPr lang="en-US" dirty="0" smtClean="0"/>
                        <a:t>14:45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0:45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Individual</a:t>
                      </a:r>
                      <a:r>
                        <a:rPr lang="en-US" baseline="0" dirty="0" smtClean="0"/>
                        <a:t> interview with Foundation Phase coach -  JM RQ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842320460"/>
              </p:ext>
            </p:extLst>
          </p:nvPr>
        </p:nvGraphicFramePr>
        <p:xfrm>
          <a:off x="160867" y="4132034"/>
          <a:ext cx="8833556" cy="128884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2000"/>
                <a:gridCol w="1030111"/>
                <a:gridCol w="7041445"/>
              </a:tblGrid>
              <a:tr h="539825">
                <a:tc>
                  <a:txBody>
                    <a:bodyPr/>
                    <a:lstStyle/>
                    <a:p>
                      <a:r>
                        <a:rPr lang="en-US" dirty="0" smtClean="0"/>
                        <a:t>15:30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0:45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Individual interview</a:t>
                      </a:r>
                      <a:r>
                        <a:rPr lang="en-US" baseline="0" dirty="0" smtClean="0"/>
                        <a:t> with Youth Development Phase Coach - JW BG</a:t>
                      </a:r>
                      <a:endParaRPr lang="en-US" dirty="0"/>
                    </a:p>
                  </a:txBody>
                  <a:tcPr/>
                </a:tc>
              </a:tr>
              <a:tr h="218929">
                <a:tc>
                  <a:txBody>
                    <a:bodyPr/>
                    <a:lstStyle/>
                    <a:p>
                      <a:r>
                        <a:rPr lang="en-US" dirty="0" smtClean="0"/>
                        <a:t>16:15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0:45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Individual interview</a:t>
                      </a:r>
                      <a:r>
                        <a:rPr lang="en-US" baseline="0" dirty="0" smtClean="0"/>
                        <a:t> with Professional Development Phase Coach - BG GI</a:t>
                      </a:r>
                    </a:p>
                  </a:txBody>
                  <a:tcPr/>
                </a:tc>
              </a:tr>
              <a:tr h="383260">
                <a:tc>
                  <a:txBody>
                    <a:bodyPr/>
                    <a:lstStyle/>
                    <a:p>
                      <a:r>
                        <a:rPr lang="en-US" dirty="0" smtClean="0"/>
                        <a:t>17:00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0:30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Transfer</a:t>
                      </a:r>
                      <a:r>
                        <a:rPr lang="en-US" baseline="0" dirty="0" smtClean="0"/>
                        <a:t> to Practical Audit: Session 1 &amp; 2 (Discussion before with coach)</a:t>
                      </a:r>
                      <a:endParaRPr lang="en-US" dirty="0" smtClean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83512630"/>
              </p:ext>
            </p:extLst>
          </p:nvPr>
        </p:nvGraphicFramePr>
        <p:xfrm>
          <a:off x="160867" y="251901"/>
          <a:ext cx="8833556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2000"/>
                <a:gridCol w="1030111"/>
                <a:gridCol w="7041445"/>
              </a:tblGrid>
              <a:tr h="218929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TIme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Duration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Thursday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4764911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2590248097"/>
              </p:ext>
            </p:extLst>
          </p:nvPr>
        </p:nvGraphicFramePr>
        <p:xfrm>
          <a:off x="301978" y="4571710"/>
          <a:ext cx="8229600" cy="158183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28973"/>
                <a:gridCol w="1158263"/>
                <a:gridCol w="6342364"/>
              </a:tblGrid>
              <a:tr h="395459">
                <a:tc>
                  <a:txBody>
                    <a:bodyPr/>
                    <a:lstStyle/>
                    <a:p>
                      <a:r>
                        <a:rPr lang="en-US" dirty="0" smtClean="0"/>
                        <a:t>16:30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0:45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Individual interview with Head of Recruitment</a:t>
                      </a:r>
                      <a:endParaRPr lang="en-US" dirty="0"/>
                    </a:p>
                  </a:txBody>
                  <a:tcPr/>
                </a:tc>
              </a:tr>
              <a:tr h="395459">
                <a:tc>
                  <a:txBody>
                    <a:bodyPr/>
                    <a:lstStyle/>
                    <a:p>
                      <a:r>
                        <a:rPr lang="en-US" dirty="0" smtClean="0"/>
                        <a:t>17:15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0:45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KPI5, 6, 7, 8</a:t>
                      </a:r>
                      <a:endParaRPr lang="en-US" dirty="0"/>
                    </a:p>
                  </a:txBody>
                  <a:tcPr/>
                </a:tc>
              </a:tr>
              <a:tr h="395459">
                <a:tc>
                  <a:txBody>
                    <a:bodyPr/>
                    <a:lstStyle/>
                    <a:p>
                      <a:r>
                        <a:rPr lang="en-US" dirty="0" smtClean="0"/>
                        <a:t>18:00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1:00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Facilities</a:t>
                      </a:r>
                      <a:endParaRPr lang="en-US" dirty="0"/>
                    </a:p>
                  </a:txBody>
                  <a:tcPr/>
                </a:tc>
              </a:tr>
              <a:tr h="395459">
                <a:tc>
                  <a:txBody>
                    <a:bodyPr/>
                    <a:lstStyle/>
                    <a:p>
                      <a:r>
                        <a:rPr lang="en-US" dirty="0" smtClean="0"/>
                        <a:t>19:00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End day</a:t>
                      </a:r>
                      <a:r>
                        <a:rPr lang="en-US" baseline="0" dirty="0" smtClean="0"/>
                        <a:t> 2 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4031512965"/>
              </p:ext>
            </p:extLst>
          </p:nvPr>
        </p:nvGraphicFramePr>
        <p:xfrm>
          <a:off x="301978" y="626881"/>
          <a:ext cx="8229600" cy="147349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28973"/>
                <a:gridCol w="1158263"/>
                <a:gridCol w="6342364"/>
              </a:tblGrid>
              <a:tr h="682574">
                <a:tc>
                  <a:txBody>
                    <a:bodyPr/>
                    <a:lstStyle/>
                    <a:p>
                      <a:r>
                        <a:rPr lang="en-US" dirty="0" smtClean="0"/>
                        <a:t>10:00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0:30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Transfer to Practical</a:t>
                      </a:r>
                      <a:r>
                        <a:rPr lang="en-US" baseline="0" dirty="0" smtClean="0"/>
                        <a:t> Audit: Session 3 (Discussion before session with coach)</a:t>
                      </a:r>
                      <a:endParaRPr lang="en-US" dirty="0"/>
                    </a:p>
                  </a:txBody>
                  <a:tcPr/>
                </a:tc>
              </a:tr>
              <a:tr h="395459">
                <a:tc>
                  <a:txBody>
                    <a:bodyPr/>
                    <a:lstStyle/>
                    <a:p>
                      <a:r>
                        <a:rPr lang="en-US" dirty="0" smtClean="0"/>
                        <a:t>10:30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2:00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Session 3 </a:t>
                      </a:r>
                      <a:endParaRPr lang="en-US" dirty="0"/>
                    </a:p>
                  </a:txBody>
                  <a:tcPr/>
                </a:tc>
              </a:tr>
              <a:tr h="395459">
                <a:tc>
                  <a:txBody>
                    <a:bodyPr/>
                    <a:lstStyle/>
                    <a:p>
                      <a:r>
                        <a:rPr lang="en-US" dirty="0" smtClean="0"/>
                        <a:t>12:30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0:15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KPI 4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379527803"/>
              </p:ext>
            </p:extLst>
          </p:nvPr>
        </p:nvGraphicFramePr>
        <p:xfrm>
          <a:off x="301978" y="2100373"/>
          <a:ext cx="8229600" cy="118637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28973"/>
                <a:gridCol w="1158263"/>
                <a:gridCol w="6342364"/>
              </a:tblGrid>
              <a:tr h="395459">
                <a:tc>
                  <a:txBody>
                    <a:bodyPr/>
                    <a:lstStyle/>
                    <a:p>
                      <a:r>
                        <a:rPr lang="en-US" dirty="0" smtClean="0"/>
                        <a:t>12:45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0:45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Break</a:t>
                      </a:r>
                      <a:endParaRPr lang="en-US" dirty="0"/>
                    </a:p>
                  </a:txBody>
                  <a:tcPr/>
                </a:tc>
              </a:tr>
              <a:tr h="395459">
                <a:tc>
                  <a:txBody>
                    <a:bodyPr/>
                    <a:lstStyle/>
                    <a:p>
                      <a:r>
                        <a:rPr lang="en-US" dirty="0" smtClean="0"/>
                        <a:t>13:30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1:00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Individual interview</a:t>
                      </a:r>
                      <a:r>
                        <a:rPr lang="en-US" baseline="0" dirty="0" smtClean="0"/>
                        <a:t> with Head of Education</a:t>
                      </a:r>
                      <a:endParaRPr lang="en-US" dirty="0"/>
                    </a:p>
                  </a:txBody>
                  <a:tcPr/>
                </a:tc>
              </a:tr>
              <a:tr h="395459">
                <a:tc>
                  <a:txBody>
                    <a:bodyPr/>
                    <a:lstStyle/>
                    <a:p>
                      <a:r>
                        <a:rPr lang="en-US" dirty="0" smtClean="0"/>
                        <a:t>14:30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0:15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Auditor Gearing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673323216"/>
              </p:ext>
            </p:extLst>
          </p:nvPr>
        </p:nvGraphicFramePr>
        <p:xfrm>
          <a:off x="301978" y="3334728"/>
          <a:ext cx="8229600" cy="118637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28973"/>
                <a:gridCol w="1158263"/>
                <a:gridCol w="6342364"/>
              </a:tblGrid>
              <a:tr h="395459">
                <a:tc>
                  <a:txBody>
                    <a:bodyPr/>
                    <a:lstStyle/>
                    <a:p>
                      <a:r>
                        <a:rPr lang="en-US" dirty="0" smtClean="0"/>
                        <a:t>14:45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0:30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Individual interview with Goalkeeper</a:t>
                      </a:r>
                      <a:r>
                        <a:rPr lang="en-US" baseline="0" dirty="0" smtClean="0"/>
                        <a:t> Coach</a:t>
                      </a:r>
                      <a:endParaRPr lang="en-US" dirty="0"/>
                    </a:p>
                  </a:txBody>
                  <a:tcPr/>
                </a:tc>
              </a:tr>
              <a:tr h="395459">
                <a:tc>
                  <a:txBody>
                    <a:bodyPr/>
                    <a:lstStyle/>
                    <a:p>
                      <a:r>
                        <a:rPr lang="en-US" dirty="0" smtClean="0"/>
                        <a:t>15:15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0:45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Individual</a:t>
                      </a:r>
                      <a:r>
                        <a:rPr lang="en-US" baseline="0" dirty="0" smtClean="0"/>
                        <a:t> interview with 2 players (2 Scholars at same time)</a:t>
                      </a:r>
                      <a:endParaRPr lang="en-US" dirty="0"/>
                    </a:p>
                  </a:txBody>
                  <a:tcPr/>
                </a:tc>
              </a:tr>
              <a:tr h="395459">
                <a:tc>
                  <a:txBody>
                    <a:bodyPr/>
                    <a:lstStyle/>
                    <a:p>
                      <a:r>
                        <a:rPr lang="en-US" dirty="0" smtClean="0"/>
                        <a:t>16:00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0:30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Interview with Head of Sports</a:t>
                      </a:r>
                      <a:r>
                        <a:rPr lang="en-US" baseline="0" dirty="0" smtClean="0"/>
                        <a:t> Science and Medicine 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369019430"/>
              </p:ext>
            </p:extLst>
          </p:nvPr>
        </p:nvGraphicFramePr>
        <p:xfrm>
          <a:off x="301978" y="231422"/>
          <a:ext cx="8229600" cy="39545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28973"/>
                <a:gridCol w="1158263"/>
                <a:gridCol w="6342364"/>
              </a:tblGrid>
              <a:tr h="395459">
                <a:tc>
                  <a:txBody>
                    <a:bodyPr/>
                    <a:lstStyle/>
                    <a:p>
                      <a:r>
                        <a:rPr lang="en-US" dirty="0" smtClean="0"/>
                        <a:t>Time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Duration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Friday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2152080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201182362"/>
              </p:ext>
            </p:extLst>
          </p:nvPr>
        </p:nvGraphicFramePr>
        <p:xfrm>
          <a:off x="301978" y="4156535"/>
          <a:ext cx="8229600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96433"/>
                <a:gridCol w="1283858"/>
                <a:gridCol w="6049309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FFFF"/>
                          </a:solidFill>
                        </a:rPr>
                        <a:t>Time </a:t>
                      </a:r>
                      <a:endParaRPr lang="en-US" dirty="0">
                        <a:solidFill>
                          <a:srgbClr val="FFFFFF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FFFF"/>
                          </a:solidFill>
                        </a:rPr>
                        <a:t>Duration</a:t>
                      </a:r>
                      <a:endParaRPr lang="en-US" dirty="0">
                        <a:solidFill>
                          <a:srgbClr val="FFFFFF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FFFF"/>
                          </a:solidFill>
                        </a:rPr>
                        <a:t>Sunday</a:t>
                      </a:r>
                      <a:endParaRPr lang="en-US" dirty="0">
                        <a:solidFill>
                          <a:srgbClr val="FFFFFF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10:00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0:30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Auditors present during team talk</a:t>
                      </a:r>
                      <a:r>
                        <a:rPr lang="en-US" baseline="0" dirty="0" smtClean="0"/>
                        <a:t> (and half time)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10:30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0:30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Warming up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11:00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2:00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Games</a:t>
                      </a:r>
                      <a:r>
                        <a:rPr lang="en-US" baseline="0" dirty="0" smtClean="0"/>
                        <a:t> (s) U9-14 games </a:t>
                      </a:r>
                      <a:r>
                        <a:rPr lang="en-US" baseline="0" dirty="0" err="1" smtClean="0"/>
                        <a:t>programme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13:00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End of Audit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989525257"/>
              </p:ext>
            </p:extLst>
          </p:nvPr>
        </p:nvGraphicFramePr>
        <p:xfrm>
          <a:off x="301978" y="2139775"/>
          <a:ext cx="8229600" cy="1747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96433"/>
                <a:gridCol w="1283858"/>
                <a:gridCol w="6049309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12:30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0:30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Individual</a:t>
                      </a:r>
                      <a:r>
                        <a:rPr lang="en-US" baseline="0" dirty="0" smtClean="0"/>
                        <a:t> interview with 4 players (two players U11, two players YDP at same time)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13:00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1:30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 Database verification</a:t>
                      </a:r>
                      <a:endParaRPr lang="en-US" dirty="0"/>
                    </a:p>
                  </a:txBody>
                  <a:tcPr/>
                </a:tc>
              </a:tr>
              <a:tr h="347048">
                <a:tc>
                  <a:txBody>
                    <a:bodyPr/>
                    <a:lstStyle/>
                    <a:p>
                      <a:r>
                        <a:rPr lang="en-US" dirty="0" smtClean="0"/>
                        <a:t>14:30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End day 3 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335248313"/>
              </p:ext>
            </p:extLst>
          </p:nvPr>
        </p:nvGraphicFramePr>
        <p:xfrm>
          <a:off x="301978" y="488775"/>
          <a:ext cx="8229600" cy="1651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96433"/>
                <a:gridCol w="1283858"/>
                <a:gridCol w="6049309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Time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Duration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Saturday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10:00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0:30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Practical Audit</a:t>
                      </a:r>
                      <a:r>
                        <a:rPr lang="en-US" baseline="0" dirty="0" smtClean="0"/>
                        <a:t>: Session 4 (Discussion before with session coach)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10:30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2:00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Session 4 (If a game is observed on Saturday</a:t>
                      </a:r>
                      <a:r>
                        <a:rPr lang="en-US" baseline="0" dirty="0" smtClean="0"/>
                        <a:t>, the 4</a:t>
                      </a:r>
                      <a:r>
                        <a:rPr lang="en-US" baseline="30000" dirty="0" smtClean="0"/>
                        <a:t>th</a:t>
                      </a:r>
                      <a:r>
                        <a:rPr lang="en-US" baseline="0" dirty="0" smtClean="0"/>
                        <a:t> coaching session needs to be rescheduled)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5729934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606</TotalTime>
  <Words>612</Words>
  <Application>Microsoft Office PowerPoint</Application>
  <PresentationFormat>On-screen Show (4:3)</PresentationFormat>
  <Paragraphs>249</Paragraphs>
  <Slides>19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1" baseType="lpstr">
      <vt:lpstr>Office Theme</vt:lpstr>
      <vt:lpstr>Document</vt:lpstr>
      <vt:lpstr>Slide 1</vt:lpstr>
      <vt:lpstr>Slide 2</vt:lpstr>
      <vt:lpstr>Slide 3</vt:lpstr>
      <vt:lpstr>Slide 4</vt:lpstr>
      <vt:lpstr>Slide 5</vt:lpstr>
      <vt:lpstr>Audit timetable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U8’s- U12’s Philosophy</vt:lpstr>
      <vt:lpstr>U13’s- U18’s Philosophy</vt:lpstr>
      <vt:lpstr>Slide 17</vt:lpstr>
      <vt:lpstr>Slide 18</vt:lpstr>
      <vt:lpstr>Slide 19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Jack Grey</dc:creator>
  <cp:lastModifiedBy>Lee Cole</cp:lastModifiedBy>
  <cp:revision>30</cp:revision>
  <cp:lastPrinted>2012-04-19T12:43:35Z</cp:lastPrinted>
  <dcterms:created xsi:type="dcterms:W3CDTF">2012-04-19T09:43:31Z</dcterms:created>
  <dcterms:modified xsi:type="dcterms:W3CDTF">2012-05-16T12:10:25Z</dcterms:modified>
</cp:coreProperties>
</file>